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136"/>
  </p:notesMasterIdLst>
  <p:sldIdLst>
    <p:sldId id="256" r:id="rId2"/>
    <p:sldId id="272" r:id="rId3"/>
    <p:sldId id="257" r:id="rId4"/>
    <p:sldId id="258" r:id="rId5"/>
    <p:sldId id="260" r:id="rId6"/>
    <p:sldId id="261" r:id="rId7"/>
    <p:sldId id="262" r:id="rId8"/>
    <p:sldId id="263" r:id="rId9"/>
    <p:sldId id="265" r:id="rId10"/>
    <p:sldId id="266" r:id="rId11"/>
    <p:sldId id="267" r:id="rId12"/>
    <p:sldId id="268" r:id="rId13"/>
    <p:sldId id="270" r:id="rId14"/>
    <p:sldId id="271" r:id="rId15"/>
    <p:sldId id="269"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365" r:id="rId109"/>
    <p:sldId id="366" r:id="rId110"/>
    <p:sldId id="367" r:id="rId111"/>
    <p:sldId id="368" r:id="rId112"/>
    <p:sldId id="369" r:id="rId113"/>
    <p:sldId id="370" r:id="rId114"/>
    <p:sldId id="371" r:id="rId115"/>
    <p:sldId id="372" r:id="rId116"/>
    <p:sldId id="373" r:id="rId117"/>
    <p:sldId id="374" r:id="rId118"/>
    <p:sldId id="375" r:id="rId119"/>
    <p:sldId id="376" r:id="rId120"/>
    <p:sldId id="377" r:id="rId121"/>
    <p:sldId id="378" r:id="rId122"/>
    <p:sldId id="379" r:id="rId123"/>
    <p:sldId id="380" r:id="rId124"/>
    <p:sldId id="381" r:id="rId125"/>
    <p:sldId id="382" r:id="rId126"/>
    <p:sldId id="383" r:id="rId127"/>
    <p:sldId id="384" r:id="rId128"/>
    <p:sldId id="385" r:id="rId129"/>
    <p:sldId id="386" r:id="rId130"/>
    <p:sldId id="387" r:id="rId131"/>
    <p:sldId id="388" r:id="rId132"/>
    <p:sldId id="389" r:id="rId133"/>
    <p:sldId id="390" r:id="rId134"/>
    <p:sldId id="391" r:id="rId13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62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A9D776-6DA5-4A97-B917-B9961A4FF9D4}" type="datetimeFigureOut">
              <a:rPr lang="ru-RU" smtClean="0"/>
              <a:t>08.09.2018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143217-279C-4ABA-A14A-6C8B516ED7C2}" type="slidenum">
              <a:rPr lang="ru-RU" smtClean="0"/>
              <a:t>‹#›</a:t>
            </a:fld>
            <a:endParaRPr lang="ru-RU"/>
          </a:p>
        </p:txBody>
      </p:sp>
    </p:spTree>
    <p:extLst>
      <p:ext uri="{BB962C8B-B14F-4D97-AF65-F5344CB8AC3E}">
        <p14:creationId xmlns:p14="http://schemas.microsoft.com/office/powerpoint/2010/main" val="838067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F659CD2-4800-4046-85A3-B4B2FD2F2E32}" type="slidenum">
              <a:rPr lang="ru-RU" smtClean="0"/>
              <a:t>118</a:t>
            </a:fld>
            <a:endParaRPr lang="ru-RU"/>
          </a:p>
        </p:txBody>
      </p:sp>
    </p:spTree>
    <p:extLst>
      <p:ext uri="{BB962C8B-B14F-4D97-AF65-F5344CB8AC3E}">
        <p14:creationId xmlns:p14="http://schemas.microsoft.com/office/powerpoint/2010/main" val="2669014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85A6D401-0A3D-4579-8B5B-7E11F5068AA3}" type="datetimeFigureOut">
              <a:rPr lang="ru-RU" smtClean="0"/>
              <a:t>08.09.2018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E1444-3F6F-47DD-819C-8F429D67E75E}"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5A6D401-0A3D-4579-8B5B-7E11F5068AA3}" type="datetimeFigureOut">
              <a:rPr lang="ru-RU" smtClean="0"/>
              <a:t>08.09.2018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5A6D401-0A3D-4579-8B5B-7E11F5068AA3}" type="datetimeFigureOut">
              <a:rPr lang="ru-RU" smtClean="0"/>
              <a:t>08.09.2018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5A6D401-0A3D-4579-8B5B-7E11F5068AA3}" type="datetimeFigureOut">
              <a:rPr lang="ru-RU" smtClean="0"/>
              <a:t>08.09.2018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E1444-3F6F-47DD-819C-8F429D67E75E}"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5A6D401-0A3D-4579-8B5B-7E11F5068AA3}" type="datetimeFigureOut">
              <a:rPr lang="ru-RU" smtClean="0"/>
              <a:t>08.09.2018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5A6D401-0A3D-4579-8B5B-7E11F5068AA3}" type="datetimeFigureOut">
              <a:rPr lang="ru-RU" smtClean="0"/>
              <a:t>08.09.2018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56E1444-3F6F-47DD-819C-8F429D67E75E}"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5A6D401-0A3D-4579-8B5B-7E11F5068AA3}" type="datetimeFigureOut">
              <a:rPr lang="ru-RU" smtClean="0"/>
              <a:t>08.09.2018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56E1444-3F6F-47DD-819C-8F429D67E75E}"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85A6D401-0A3D-4579-8B5B-7E11F5068AA3}" type="datetimeFigureOut">
              <a:rPr lang="ru-RU" smtClean="0"/>
              <a:t>08.09.2018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A6D401-0A3D-4579-8B5B-7E11F5068AA3}" type="datetimeFigureOut">
              <a:rPr lang="ru-RU" smtClean="0"/>
              <a:t>08.09.2018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5A6D401-0A3D-4579-8B5B-7E11F5068AA3}" type="datetimeFigureOut">
              <a:rPr lang="ru-RU" smtClean="0"/>
              <a:t>08.09.2018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5A6D401-0A3D-4579-8B5B-7E11F5068AA3}" type="datetimeFigureOut">
              <a:rPr lang="ru-RU" smtClean="0"/>
              <a:t>08.09.2018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56E1444-3F6F-47DD-819C-8F429D67E75E}"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85A6D401-0A3D-4579-8B5B-7E11F5068AA3}" type="datetimeFigureOut">
              <a:rPr lang="ru-RU" smtClean="0"/>
              <a:t>08.09.2018</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956E1444-3F6F-47DD-819C-8F429D67E75E}"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4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4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404664"/>
            <a:ext cx="8280920" cy="5760640"/>
          </a:xfrm>
        </p:spPr>
        <p:txBody>
          <a:bodyPr>
            <a:noAutofit/>
          </a:bodyPr>
          <a:lstStyle/>
          <a:p>
            <a:pPr marL="0" lvl="0" indent="0" algn="ctr" fontAlgn="base">
              <a:spcAft>
                <a:spcPct val="0"/>
              </a:spcAft>
            </a:pPr>
            <a:r>
              <a:rPr lang="ru-RU" sz="1600" dirty="0">
                <a:solidFill>
                  <a:schemeClr val="tx1"/>
                </a:solidFill>
                <a:effectLst/>
                <a:latin typeface="Arial" pitchFamily="34" charset="0"/>
                <a:ea typeface="Times New Roman" pitchFamily="18" charset="0"/>
                <a:cs typeface="Arial" pitchFamily="34" charset="0"/>
              </a:rPr>
              <a:t>ФЕДЕРАЛЬНОЕ АГЕНТСТВО СВЯЗИ</a:t>
            </a:r>
            <a:r>
              <a:rPr lang="ru-RU" sz="1600" dirty="0">
                <a:solidFill>
                  <a:schemeClr val="tx1"/>
                </a:solidFill>
                <a:effectLst/>
                <a:latin typeface="Arial" pitchFamily="34" charset="0"/>
                <a:cs typeface="Arial" pitchFamily="34" charset="0"/>
              </a:rPr>
              <a:t/>
            </a:r>
            <a:br>
              <a:rPr lang="ru-RU" sz="1600" dirty="0">
                <a:solidFill>
                  <a:schemeClr val="tx1"/>
                </a:solidFill>
                <a:effectLst/>
                <a:latin typeface="Arial" pitchFamily="34" charset="0"/>
                <a:cs typeface="Arial" pitchFamily="34" charset="0"/>
              </a:rPr>
            </a:br>
            <a:r>
              <a:rPr lang="ru-RU" sz="1600" dirty="0">
                <a:solidFill>
                  <a:schemeClr val="tx1"/>
                </a:solidFill>
                <a:effectLst/>
                <a:latin typeface="Arial" pitchFamily="34" charset="0"/>
                <a:ea typeface="Times New Roman" pitchFamily="18" charset="0"/>
                <a:cs typeface="Arial" pitchFamily="34" charset="0"/>
              </a:rPr>
              <a:t>ФЕДЕРАЛЬНОЕ ГОСУДАРСТВЕННОЕ БЮДЖЕТНОЕ ОБРАЗОВАТЕЛЬНОЕ УЧРЕЖДЕНИЕ</a:t>
            </a:r>
            <a:r>
              <a:rPr lang="ru-RU" sz="1600" dirty="0">
                <a:solidFill>
                  <a:schemeClr val="tx1"/>
                </a:solidFill>
                <a:effectLst/>
                <a:latin typeface="Arial" pitchFamily="34" charset="0"/>
                <a:cs typeface="Arial" pitchFamily="34" charset="0"/>
              </a:rPr>
              <a:t/>
            </a:r>
            <a:br>
              <a:rPr lang="ru-RU" sz="1600" dirty="0">
                <a:solidFill>
                  <a:schemeClr val="tx1"/>
                </a:solidFill>
                <a:effectLst/>
                <a:latin typeface="Arial" pitchFamily="34" charset="0"/>
                <a:cs typeface="Arial" pitchFamily="34" charset="0"/>
              </a:rPr>
            </a:br>
            <a:r>
              <a:rPr lang="ru-RU" sz="1600" dirty="0">
                <a:solidFill>
                  <a:schemeClr val="tx1"/>
                </a:solidFill>
                <a:effectLst/>
                <a:latin typeface="Arial" pitchFamily="34" charset="0"/>
                <a:ea typeface="Times New Roman" pitchFamily="18" charset="0"/>
                <a:cs typeface="Arial" pitchFamily="34" charset="0"/>
              </a:rPr>
              <a:t>ВЫСШЕГО ОБРАЗОВАНИЯ</a:t>
            </a:r>
            <a:r>
              <a:rPr lang="ru-RU" sz="1600" dirty="0">
                <a:solidFill>
                  <a:schemeClr val="tx1"/>
                </a:solidFill>
                <a:effectLst/>
                <a:latin typeface="Arial" pitchFamily="34" charset="0"/>
                <a:cs typeface="Arial" pitchFamily="34" charset="0"/>
              </a:rPr>
              <a:t/>
            </a:r>
            <a:br>
              <a:rPr lang="ru-RU" sz="1600" dirty="0">
                <a:solidFill>
                  <a:schemeClr val="tx1"/>
                </a:solidFill>
                <a:effectLst/>
                <a:latin typeface="Arial" pitchFamily="34" charset="0"/>
                <a:cs typeface="Arial" pitchFamily="34" charset="0"/>
              </a:rPr>
            </a:br>
            <a:r>
              <a:rPr lang="ru-RU" sz="1600" dirty="0">
                <a:solidFill>
                  <a:schemeClr val="tx1"/>
                </a:solidFill>
                <a:effectLst/>
                <a:latin typeface="Arial" pitchFamily="34" charset="0"/>
                <a:ea typeface="Times New Roman" pitchFamily="18" charset="0"/>
                <a:cs typeface="Arial" pitchFamily="34" charset="0"/>
              </a:rPr>
              <a:t>«САНКТ-ПЕТЕРБУРГСКИЙ ГОСУДАРСТВЕННЫЙ УНИВЕРСИТЕТ ТЕЛЕКОММУНИКАЦИЙ</a:t>
            </a:r>
            <a:r>
              <a:rPr lang="ru-RU" sz="1600" dirty="0">
                <a:solidFill>
                  <a:schemeClr val="tx1"/>
                </a:solidFill>
                <a:effectLst/>
                <a:latin typeface="Arial" pitchFamily="34" charset="0"/>
                <a:cs typeface="Arial" pitchFamily="34" charset="0"/>
              </a:rPr>
              <a:t/>
            </a:r>
            <a:br>
              <a:rPr lang="ru-RU" sz="1600" dirty="0">
                <a:solidFill>
                  <a:schemeClr val="tx1"/>
                </a:solidFill>
                <a:effectLst/>
                <a:latin typeface="Arial" pitchFamily="34" charset="0"/>
                <a:cs typeface="Arial" pitchFamily="34" charset="0"/>
              </a:rPr>
            </a:br>
            <a:r>
              <a:rPr lang="ru-RU" sz="1600" dirty="0">
                <a:solidFill>
                  <a:schemeClr val="tx1"/>
                </a:solidFill>
                <a:effectLst/>
                <a:latin typeface="Arial" pitchFamily="34" charset="0"/>
                <a:ea typeface="Times New Roman" pitchFamily="18" charset="0"/>
                <a:cs typeface="Arial" pitchFamily="34" charset="0"/>
              </a:rPr>
              <a:t>ИМ. ПРОФ. М.А. БОНЧ-БРУЕВИЧА»</a:t>
            </a:r>
            <a:r>
              <a:rPr lang="ru-RU" sz="1600" dirty="0">
                <a:solidFill>
                  <a:schemeClr val="tx1"/>
                </a:solidFill>
                <a:effectLst/>
                <a:latin typeface="Arial" pitchFamily="34" charset="0"/>
                <a:cs typeface="Arial" pitchFamily="34" charset="0"/>
              </a:rPr>
              <a:t/>
            </a:r>
            <a:br>
              <a:rPr lang="ru-RU" sz="1600" dirty="0">
                <a:solidFill>
                  <a:schemeClr val="tx1"/>
                </a:solidFill>
                <a:effectLst/>
                <a:latin typeface="Arial" pitchFamily="34" charset="0"/>
                <a:cs typeface="Arial" pitchFamily="34" charset="0"/>
              </a:rPr>
            </a:br>
            <a:r>
              <a:rPr lang="ru-RU" sz="1600" dirty="0">
                <a:solidFill>
                  <a:schemeClr val="tx1"/>
                </a:solidFill>
                <a:effectLst/>
                <a:latin typeface="Arial" pitchFamily="34" charset="0"/>
                <a:ea typeface="Times New Roman" pitchFamily="18" charset="0"/>
                <a:cs typeface="Arial" pitchFamily="34" charset="0"/>
              </a:rPr>
              <a:t>(</a:t>
            </a:r>
            <a:r>
              <a:rPr lang="ru-RU" sz="1600" dirty="0" err="1">
                <a:solidFill>
                  <a:schemeClr val="tx1"/>
                </a:solidFill>
                <a:effectLst/>
                <a:latin typeface="Arial" pitchFamily="34" charset="0"/>
                <a:ea typeface="Times New Roman" pitchFamily="18" charset="0"/>
                <a:cs typeface="Arial" pitchFamily="34" charset="0"/>
              </a:rPr>
              <a:t>СПбГУТ</a:t>
            </a:r>
            <a:r>
              <a:rPr lang="ru-RU" sz="1600" dirty="0">
                <a:solidFill>
                  <a:schemeClr val="tx1"/>
                </a:solidFill>
                <a:effectLst/>
                <a:latin typeface="Arial" pitchFamily="34" charset="0"/>
                <a:ea typeface="Times New Roman" pitchFamily="18" charset="0"/>
                <a:cs typeface="Arial" pitchFamily="34" charset="0"/>
              </a:rPr>
              <a:t>)</a:t>
            </a:r>
            <a:br>
              <a:rPr lang="ru-RU" sz="1600" dirty="0">
                <a:solidFill>
                  <a:schemeClr val="tx1"/>
                </a:solidFill>
                <a:effectLst/>
                <a:latin typeface="Arial" pitchFamily="34" charset="0"/>
                <a:ea typeface="Times New Roman" pitchFamily="18" charset="0"/>
                <a:cs typeface="Arial" pitchFamily="34" charset="0"/>
              </a:rPr>
            </a:br>
            <a:r>
              <a:rPr lang="ru-RU" sz="1600" dirty="0">
                <a:latin typeface="Arial" pitchFamily="34" charset="0"/>
                <a:cs typeface="Arial" pitchFamily="34" charset="0"/>
              </a:rPr>
              <a:t/>
            </a:r>
            <a:br>
              <a:rPr lang="ru-RU" sz="1600" dirty="0">
                <a:latin typeface="Arial" pitchFamily="34" charset="0"/>
                <a:cs typeface="Arial" pitchFamily="34" charset="0"/>
              </a:rPr>
            </a:br>
            <a:r>
              <a:rPr lang="ru-RU" sz="1600" dirty="0">
                <a:solidFill>
                  <a:schemeClr val="tx1"/>
                </a:solidFill>
                <a:effectLst/>
                <a:latin typeface="Arial" pitchFamily="34" charset="0"/>
                <a:cs typeface="Arial" pitchFamily="34" charset="0"/>
              </a:rPr>
              <a:t>Кафедра экологии и безопасности жизнедеятельности </a:t>
            </a:r>
            <a:br>
              <a:rPr lang="ru-RU" sz="1600" dirty="0">
                <a:solidFill>
                  <a:schemeClr val="tx1"/>
                </a:solidFill>
                <a:effectLst/>
                <a:latin typeface="Arial" pitchFamily="34" charset="0"/>
                <a:cs typeface="Arial" pitchFamily="34" charset="0"/>
              </a:rPr>
            </a:br>
            <a:r>
              <a:rPr lang="ru-RU" sz="1600" b="0" dirty="0">
                <a:solidFill>
                  <a:schemeClr val="tx1"/>
                </a:solidFill>
                <a:effectLst/>
                <a:latin typeface="Arial" pitchFamily="34" charset="0"/>
                <a:ea typeface="Times New Roman" pitchFamily="18" charset="0"/>
                <a:cs typeface="Arial" pitchFamily="34" charset="0"/>
              </a:rPr>
              <a:t/>
            </a:r>
            <a:br>
              <a:rPr lang="ru-RU" sz="1600" b="0" dirty="0">
                <a:solidFill>
                  <a:schemeClr val="tx1"/>
                </a:solidFill>
                <a:effectLst/>
                <a:latin typeface="Arial" pitchFamily="34" charset="0"/>
                <a:ea typeface="Times New Roman" pitchFamily="18" charset="0"/>
                <a:cs typeface="Arial" pitchFamily="34" charset="0"/>
              </a:rPr>
            </a:br>
            <a:r>
              <a:rPr lang="ru-RU" sz="1600" dirty="0">
                <a:latin typeface="Arial" pitchFamily="34" charset="0"/>
                <a:ea typeface="Times New Roman" pitchFamily="18" charset="0"/>
                <a:cs typeface="Arial" pitchFamily="34" charset="0"/>
              </a:rPr>
              <a:t/>
            </a:r>
            <a:br>
              <a:rPr lang="ru-RU" sz="1600" dirty="0">
                <a:latin typeface="Arial" pitchFamily="34" charset="0"/>
                <a:ea typeface="Times New Roman" pitchFamily="18" charset="0"/>
                <a:cs typeface="Arial" pitchFamily="34" charset="0"/>
              </a:rPr>
            </a:br>
            <a:r>
              <a:rPr lang="ru-RU" sz="1600" b="0" dirty="0">
                <a:solidFill>
                  <a:schemeClr val="tx1"/>
                </a:solidFill>
                <a:effectLst/>
                <a:latin typeface="Arial" pitchFamily="34" charset="0"/>
                <a:ea typeface="Times New Roman" pitchFamily="18" charset="0"/>
                <a:cs typeface="Arial" pitchFamily="34" charset="0"/>
              </a:rPr>
              <a:t>         </a:t>
            </a:r>
            <a:br>
              <a:rPr lang="ru-RU" sz="1600" b="0" dirty="0">
                <a:solidFill>
                  <a:schemeClr val="tx1"/>
                </a:solidFill>
                <a:effectLst/>
                <a:latin typeface="Arial" pitchFamily="34" charset="0"/>
                <a:ea typeface="Times New Roman" pitchFamily="18" charset="0"/>
                <a:cs typeface="Arial" pitchFamily="34" charset="0"/>
              </a:rPr>
            </a:br>
            <a:r>
              <a:rPr lang="ru-RU" sz="1600" dirty="0">
                <a:solidFill>
                  <a:schemeClr val="tx1"/>
                </a:solidFill>
                <a:latin typeface="Arial" pitchFamily="34" charset="0"/>
                <a:ea typeface="Times New Roman" pitchFamily="18" charset="0"/>
                <a:cs typeface="Arial" pitchFamily="34" charset="0"/>
              </a:rPr>
              <a:t>КОМПЛЕКТ ПРЕЗЕНТАЦИЙ ПО ДИСЦИПЛИНЕ</a:t>
            </a:r>
            <a:br>
              <a:rPr lang="ru-RU" sz="1600" dirty="0">
                <a:solidFill>
                  <a:schemeClr val="tx1"/>
                </a:solidFill>
                <a:latin typeface="Arial" pitchFamily="34" charset="0"/>
                <a:ea typeface="Times New Roman" pitchFamily="18" charset="0"/>
                <a:cs typeface="Arial" pitchFamily="34" charset="0"/>
              </a:rPr>
            </a:br>
            <a:r>
              <a:rPr lang="ru-RU" sz="1600" dirty="0">
                <a:solidFill>
                  <a:schemeClr val="tx1"/>
                </a:solidFill>
                <a:latin typeface="Arial" pitchFamily="34" charset="0"/>
                <a:ea typeface="Times New Roman" pitchFamily="18" charset="0"/>
                <a:cs typeface="Arial" pitchFamily="34" charset="0"/>
              </a:rPr>
              <a:t>«</a:t>
            </a:r>
            <a:r>
              <a:rPr lang="ru-RU" sz="1600" dirty="0" smtClean="0">
                <a:solidFill>
                  <a:schemeClr val="tx1"/>
                </a:solidFill>
                <a:latin typeface="Arial" pitchFamily="34" charset="0"/>
                <a:ea typeface="Times New Roman" pitchFamily="18" charset="0"/>
                <a:cs typeface="Arial" pitchFamily="34" charset="0"/>
              </a:rPr>
              <a:t>ОЦЕНКА ВОЗДЕЙСТВИЯ НА ОКРУЖАЮЩУЮ СРЕДУ»</a:t>
            </a:r>
            <a:r>
              <a:rPr lang="ru-RU" sz="1600" dirty="0">
                <a:solidFill>
                  <a:schemeClr val="tx1"/>
                </a:solidFill>
                <a:latin typeface="Arial" pitchFamily="34" charset="0"/>
                <a:ea typeface="Times New Roman" pitchFamily="18" charset="0"/>
                <a:cs typeface="Arial" pitchFamily="34" charset="0"/>
              </a:rPr>
              <a:t/>
            </a:r>
            <a:br>
              <a:rPr lang="ru-RU" sz="1600" dirty="0">
                <a:solidFill>
                  <a:schemeClr val="tx1"/>
                </a:solidFill>
                <a:latin typeface="Arial" pitchFamily="34" charset="0"/>
                <a:ea typeface="Times New Roman" pitchFamily="18" charset="0"/>
                <a:cs typeface="Arial" pitchFamily="34" charset="0"/>
              </a:rPr>
            </a:br>
            <a:r>
              <a:rPr lang="ru-RU" sz="1600" b="0" dirty="0">
                <a:solidFill>
                  <a:schemeClr val="tx1"/>
                </a:solidFill>
                <a:effectLst/>
                <a:latin typeface="Arial" pitchFamily="34" charset="0"/>
                <a:ea typeface="Times New Roman" pitchFamily="18" charset="0"/>
                <a:cs typeface="Arial" pitchFamily="34" charset="0"/>
              </a:rPr>
              <a:t>Направление подготовки 05.03.06 Экология и природопользование</a:t>
            </a:r>
            <a:br>
              <a:rPr lang="ru-RU" sz="1600" b="0" dirty="0">
                <a:solidFill>
                  <a:schemeClr val="tx1"/>
                </a:solidFill>
                <a:effectLst/>
                <a:latin typeface="Arial" pitchFamily="34" charset="0"/>
                <a:ea typeface="Times New Roman" pitchFamily="18" charset="0"/>
                <a:cs typeface="Arial" pitchFamily="34" charset="0"/>
              </a:rPr>
            </a:br>
            <a:r>
              <a:rPr lang="ru-RU" sz="1600" b="0" dirty="0">
                <a:solidFill>
                  <a:schemeClr val="tx1"/>
                </a:solidFill>
                <a:effectLst/>
                <a:latin typeface="Arial" pitchFamily="34" charset="0"/>
                <a:ea typeface="Times New Roman" pitchFamily="18" charset="0"/>
                <a:cs typeface="Arial" pitchFamily="34" charset="0"/>
              </a:rPr>
              <a:t/>
            </a:r>
            <a:br>
              <a:rPr lang="ru-RU" sz="1600" b="0" dirty="0">
                <a:solidFill>
                  <a:schemeClr val="tx1"/>
                </a:solidFill>
                <a:effectLst/>
                <a:latin typeface="Arial" pitchFamily="34" charset="0"/>
                <a:ea typeface="Times New Roman" pitchFamily="18" charset="0"/>
                <a:cs typeface="Arial" pitchFamily="34" charset="0"/>
              </a:rPr>
            </a:br>
            <a:r>
              <a:rPr lang="ru-RU" sz="1600" dirty="0">
                <a:latin typeface="Arial" pitchFamily="34" charset="0"/>
                <a:ea typeface="Times New Roman" pitchFamily="18" charset="0"/>
                <a:cs typeface="Arial" pitchFamily="34" charset="0"/>
              </a:rPr>
              <a:t/>
            </a:r>
            <a:br>
              <a:rPr lang="ru-RU" sz="1600" dirty="0">
                <a:latin typeface="Arial" pitchFamily="34" charset="0"/>
                <a:ea typeface="Times New Roman" pitchFamily="18" charset="0"/>
                <a:cs typeface="Arial" pitchFamily="34" charset="0"/>
              </a:rPr>
            </a:br>
            <a:r>
              <a:rPr lang="ru-RU" sz="1600" b="0" dirty="0">
                <a:solidFill>
                  <a:schemeClr val="tx1"/>
                </a:solidFill>
                <a:effectLst/>
                <a:latin typeface="Arial" pitchFamily="34" charset="0"/>
                <a:ea typeface="Times New Roman" pitchFamily="18" charset="0"/>
                <a:cs typeface="Arial" pitchFamily="34" charset="0"/>
              </a:rPr>
              <a:t>Разработчик: профессор, </a:t>
            </a:r>
            <a:r>
              <a:rPr lang="ru-RU" sz="1600" b="0" dirty="0" err="1">
                <a:solidFill>
                  <a:schemeClr val="tx1"/>
                </a:solidFill>
                <a:effectLst/>
                <a:latin typeface="Arial" pitchFamily="34" charset="0"/>
                <a:ea typeface="Times New Roman" pitchFamily="18" charset="0"/>
                <a:cs typeface="Arial" pitchFamily="34" charset="0"/>
              </a:rPr>
              <a:t>д.г.н</a:t>
            </a:r>
            <a:r>
              <a:rPr lang="ru-RU" sz="1600" b="0" dirty="0">
                <a:solidFill>
                  <a:schemeClr val="tx1"/>
                </a:solidFill>
                <a:effectLst/>
                <a:latin typeface="Arial" pitchFamily="34" charset="0"/>
                <a:ea typeface="Times New Roman" pitchFamily="18" charset="0"/>
                <a:cs typeface="Arial" pitchFamily="34" charset="0"/>
              </a:rPr>
              <a:t>. </a:t>
            </a:r>
            <a:r>
              <a:rPr lang="ru-RU" sz="1600" b="0" dirty="0" err="1">
                <a:solidFill>
                  <a:schemeClr val="tx1"/>
                </a:solidFill>
                <a:effectLst/>
                <a:latin typeface="Arial" pitchFamily="34" charset="0"/>
                <a:ea typeface="Times New Roman" pitchFamily="18" charset="0"/>
                <a:cs typeface="Arial" pitchFamily="34" charset="0"/>
              </a:rPr>
              <a:t>Стурман</a:t>
            </a:r>
            <a:r>
              <a:rPr lang="ru-RU" sz="1600" b="0" dirty="0">
                <a:solidFill>
                  <a:schemeClr val="tx1"/>
                </a:solidFill>
                <a:effectLst/>
                <a:latin typeface="Arial" pitchFamily="34" charset="0"/>
                <a:ea typeface="Times New Roman" pitchFamily="18" charset="0"/>
                <a:cs typeface="Arial" pitchFamily="34" charset="0"/>
              </a:rPr>
              <a:t> В.И.</a:t>
            </a:r>
            <a:br>
              <a:rPr lang="ru-RU" sz="1600" b="0" dirty="0">
                <a:solidFill>
                  <a:schemeClr val="tx1"/>
                </a:solidFill>
                <a:effectLst/>
                <a:latin typeface="Arial" pitchFamily="34" charset="0"/>
                <a:ea typeface="Times New Roman" pitchFamily="18" charset="0"/>
                <a:cs typeface="Arial" pitchFamily="34" charset="0"/>
              </a:rPr>
            </a:br>
            <a:r>
              <a:rPr lang="ru-RU" sz="1600" dirty="0">
                <a:latin typeface="Arial" pitchFamily="34" charset="0"/>
                <a:ea typeface="Times New Roman" pitchFamily="18" charset="0"/>
                <a:cs typeface="Arial" pitchFamily="34" charset="0"/>
              </a:rPr>
              <a:t/>
            </a:r>
            <a:br>
              <a:rPr lang="ru-RU" sz="1600" dirty="0">
                <a:latin typeface="Arial" pitchFamily="34" charset="0"/>
                <a:ea typeface="Times New Roman" pitchFamily="18" charset="0"/>
                <a:cs typeface="Arial" pitchFamily="34" charset="0"/>
              </a:rPr>
            </a:br>
            <a:r>
              <a:rPr lang="ru-RU" sz="1600" b="0" dirty="0">
                <a:solidFill>
                  <a:schemeClr val="tx1"/>
                </a:solidFill>
                <a:effectLst/>
                <a:latin typeface="Arial" pitchFamily="34" charset="0"/>
                <a:ea typeface="Times New Roman" pitchFamily="18" charset="0"/>
                <a:cs typeface="Arial" pitchFamily="34" charset="0"/>
              </a:rPr>
              <a:t/>
            </a:r>
            <a:br>
              <a:rPr lang="ru-RU" sz="1600" b="0" dirty="0">
                <a:solidFill>
                  <a:schemeClr val="tx1"/>
                </a:solidFill>
                <a:effectLst/>
                <a:latin typeface="Arial" pitchFamily="34" charset="0"/>
                <a:ea typeface="Times New Roman" pitchFamily="18" charset="0"/>
                <a:cs typeface="Arial" pitchFamily="34" charset="0"/>
              </a:rPr>
            </a:br>
            <a:r>
              <a:rPr lang="ru-RU" sz="1600" b="0" dirty="0" smtClean="0">
                <a:solidFill>
                  <a:schemeClr val="tx1"/>
                </a:solidFill>
                <a:effectLst/>
                <a:latin typeface="Arial" pitchFamily="34" charset="0"/>
                <a:ea typeface="Times New Roman" pitchFamily="18" charset="0"/>
                <a:cs typeface="Arial" pitchFamily="34" charset="0"/>
              </a:rPr>
              <a:t>Санкт-Петербург</a:t>
            </a:r>
            <a:r>
              <a:rPr lang="ru-RU" sz="1600" b="0" dirty="0">
                <a:solidFill>
                  <a:schemeClr val="tx1"/>
                </a:solidFill>
                <a:effectLst/>
                <a:latin typeface="Arial" pitchFamily="34" charset="0"/>
                <a:cs typeface="Arial" pitchFamily="34" charset="0"/>
              </a:rPr>
              <a:t/>
            </a:r>
            <a:br>
              <a:rPr lang="ru-RU" sz="1600" b="0" dirty="0">
                <a:solidFill>
                  <a:schemeClr val="tx1"/>
                </a:solidFill>
                <a:effectLst/>
                <a:latin typeface="Arial" pitchFamily="34" charset="0"/>
                <a:cs typeface="Arial" pitchFamily="34" charset="0"/>
              </a:rPr>
            </a:br>
            <a:r>
              <a:rPr lang="ru-RU" sz="1600" b="0" dirty="0">
                <a:solidFill>
                  <a:schemeClr val="tx1"/>
                </a:solidFill>
                <a:effectLst/>
                <a:latin typeface="Arial" pitchFamily="34" charset="0"/>
                <a:ea typeface="Times New Roman" pitchFamily="18" charset="0"/>
                <a:cs typeface="Arial" pitchFamily="34" charset="0"/>
              </a:rPr>
              <a:t>2018</a:t>
            </a:r>
            <a:r>
              <a:rPr lang="ru-RU" sz="1600" b="0" dirty="0">
                <a:solidFill>
                  <a:schemeClr val="tx1"/>
                </a:solidFill>
                <a:effectLst/>
                <a:latin typeface="Arial" pitchFamily="34" charset="0"/>
                <a:cs typeface="Arial" pitchFamily="34" charset="0"/>
              </a:rPr>
              <a:t/>
            </a:r>
            <a:br>
              <a:rPr lang="ru-RU" sz="1600" b="0" dirty="0">
                <a:solidFill>
                  <a:schemeClr val="tx1"/>
                </a:solidFill>
                <a:effectLst/>
                <a:latin typeface="Arial" pitchFamily="34" charset="0"/>
                <a:cs typeface="Arial" pitchFamily="34" charset="0"/>
              </a:rPr>
            </a:br>
            <a:endParaRPr lang="ru-RU" sz="1600" dirty="0">
              <a:solidFill>
                <a:schemeClr val="tx1"/>
              </a:solidFill>
            </a:endParaRPr>
          </a:p>
        </p:txBody>
      </p:sp>
    </p:spTree>
    <p:extLst>
      <p:ext uri="{BB962C8B-B14F-4D97-AF65-F5344CB8AC3E}">
        <p14:creationId xmlns:p14="http://schemas.microsoft.com/office/powerpoint/2010/main" val="2638933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437112"/>
            <a:ext cx="7992888" cy="1863080"/>
          </a:xfrm>
        </p:spPr>
        <p:txBody>
          <a:bodyPr/>
          <a:lstStyle/>
          <a:p>
            <a:pPr algn="l"/>
            <a:r>
              <a:rPr lang="ru-RU" sz="1600" i="1" dirty="0" smtClean="0">
                <a:solidFill>
                  <a:schemeClr val="tx1"/>
                </a:solidFill>
                <a:effectLst/>
              </a:rPr>
              <a:t>2006 г. Изменения </a:t>
            </a:r>
            <a:r>
              <a:rPr lang="ru-RU" sz="1600" i="1" dirty="0">
                <a:solidFill>
                  <a:schemeClr val="tx1"/>
                </a:solidFill>
                <a:effectLst/>
              </a:rPr>
              <a:t>в законе РФ «Об экологической экспертизе</a:t>
            </a:r>
            <a:r>
              <a:rPr lang="ru-RU" sz="1600" i="1" dirty="0" smtClean="0">
                <a:solidFill>
                  <a:schemeClr val="tx1"/>
                </a:solidFill>
                <a:effectLst/>
              </a:rPr>
              <a:t>»</a:t>
            </a:r>
            <a:r>
              <a:rPr lang="ru-RU" sz="1600" dirty="0">
                <a:solidFill>
                  <a:schemeClr val="tx1"/>
                </a:solidFill>
                <a:effectLst/>
              </a:rPr>
              <a:t> </a:t>
            </a:r>
            <a:r>
              <a:rPr lang="ru-RU" sz="1600" dirty="0" smtClean="0">
                <a:solidFill>
                  <a:schemeClr val="tx1"/>
                </a:solidFill>
                <a:effectLst/>
              </a:rPr>
              <a:t>(</a:t>
            </a:r>
            <a:r>
              <a:rPr lang="ru-RU" sz="1600" dirty="0">
                <a:solidFill>
                  <a:schemeClr val="tx1"/>
                </a:solidFill>
                <a:effectLst/>
              </a:rPr>
              <a:t>закон №232-ФЗ «О внесении изменений в Градостроительный кодекс Российской Федерации и отдельные законодательные акты Российской Федерации</a:t>
            </a:r>
            <a:r>
              <a:rPr lang="ru-RU" sz="1600" dirty="0" smtClean="0">
                <a:solidFill>
                  <a:schemeClr val="tx1"/>
                </a:solidFill>
                <a:effectLst/>
              </a:rPr>
              <a:t>»).</a:t>
            </a:r>
            <a:br>
              <a:rPr lang="ru-RU" sz="1600" dirty="0" smtClean="0">
                <a:solidFill>
                  <a:schemeClr val="tx1"/>
                </a:solidFill>
                <a:effectLst/>
              </a:rPr>
            </a:br>
            <a:r>
              <a:rPr lang="ru-RU" sz="1600" dirty="0">
                <a:solidFill>
                  <a:schemeClr val="tx1"/>
                </a:solidFill>
                <a:effectLst/>
              </a:rPr>
              <a:t>Тем же </a:t>
            </a:r>
            <a:r>
              <a:rPr lang="ru-RU" sz="1600" dirty="0" smtClean="0">
                <a:solidFill>
                  <a:schemeClr val="tx1"/>
                </a:solidFill>
                <a:effectLst/>
              </a:rPr>
              <a:t>законом </a:t>
            </a:r>
            <a:r>
              <a:rPr lang="ru-RU" sz="1600" dirty="0">
                <a:solidFill>
                  <a:schemeClr val="tx1"/>
                </a:solidFill>
                <a:effectLst/>
              </a:rPr>
              <a:t>232-ФЗ </a:t>
            </a:r>
            <a:r>
              <a:rPr lang="ru-RU" sz="1600" dirty="0" smtClean="0">
                <a:solidFill>
                  <a:schemeClr val="tx1"/>
                </a:solidFill>
                <a:effectLst/>
              </a:rPr>
              <a:t>были </a:t>
            </a:r>
            <a:r>
              <a:rPr lang="ru-RU" sz="1600" dirty="0">
                <a:solidFill>
                  <a:schemeClr val="tx1"/>
                </a:solidFill>
                <a:effectLst/>
              </a:rPr>
              <a:t>внесены изменения в Градостроительный кодекс, существенно поднявшие роль инженерных изысканий для строительства.</a:t>
            </a:r>
            <a:endParaRPr lang="ru-RU" sz="1600" dirty="0">
              <a:solidFill>
                <a:schemeClr val="tx1"/>
              </a:solidFill>
            </a:endParaRPr>
          </a:p>
        </p:txBody>
      </p:sp>
      <p:sp>
        <p:nvSpPr>
          <p:cNvPr id="3" name="Объект 2"/>
          <p:cNvSpPr>
            <a:spLocks noGrp="1"/>
          </p:cNvSpPr>
          <p:nvPr>
            <p:ph sz="quarter" idx="13"/>
          </p:nvPr>
        </p:nvSpPr>
        <p:spPr>
          <a:xfrm>
            <a:off x="467544" y="731519"/>
            <a:ext cx="4022159" cy="3129529"/>
          </a:xfrm>
        </p:spPr>
        <p:txBody>
          <a:bodyPr>
            <a:normAutofit/>
          </a:bodyPr>
          <a:lstStyle/>
          <a:p>
            <a:pPr algn="just"/>
            <a:r>
              <a:rPr lang="ru-RU" sz="1400" b="1" dirty="0" smtClean="0">
                <a:solidFill>
                  <a:schemeClr val="tx1"/>
                </a:solidFill>
              </a:rPr>
              <a:t>Определение экологической экспертизы. Было</a:t>
            </a:r>
            <a:r>
              <a:rPr lang="ru-RU" sz="1400" dirty="0" smtClean="0">
                <a:solidFill>
                  <a:schemeClr val="tx1"/>
                </a:solidFill>
              </a:rPr>
              <a:t>: </a:t>
            </a:r>
            <a:r>
              <a:rPr lang="ru-RU" sz="1400" i="1" dirty="0">
                <a:solidFill>
                  <a:schemeClr val="tx1"/>
                </a:solidFill>
              </a:rPr>
              <a:t>Экологическая экспертиза - установление соответствия намечаемой хозяйственной и иной деятельности экологическим требованиям и определение допустимости реализации объекта экологической экспертизы в целях предупреждения возможных неблагоприятных воздействий этой деятельности на окружающую природную среду и связанных с ними социальных, экономических и иных </a:t>
            </a:r>
            <a:r>
              <a:rPr lang="ru-RU" sz="1400" i="1" dirty="0" smtClean="0">
                <a:solidFill>
                  <a:schemeClr val="tx1"/>
                </a:solidFill>
              </a:rPr>
              <a:t>последствий.</a:t>
            </a:r>
            <a:endParaRPr lang="ru-RU" sz="1400" dirty="0">
              <a:solidFill>
                <a:schemeClr val="tx1"/>
              </a:solidFill>
            </a:endParaRPr>
          </a:p>
        </p:txBody>
      </p:sp>
      <p:sp>
        <p:nvSpPr>
          <p:cNvPr id="4" name="Объект 3"/>
          <p:cNvSpPr>
            <a:spLocks noGrp="1"/>
          </p:cNvSpPr>
          <p:nvPr>
            <p:ph sz="quarter" idx="14"/>
          </p:nvPr>
        </p:nvSpPr>
        <p:spPr>
          <a:xfrm>
            <a:off x="4645152" y="731520"/>
            <a:ext cx="4031304" cy="3345552"/>
          </a:xfrm>
        </p:spPr>
        <p:txBody>
          <a:bodyPr>
            <a:normAutofit/>
          </a:bodyPr>
          <a:lstStyle/>
          <a:p>
            <a:pPr algn="just"/>
            <a:r>
              <a:rPr lang="ru-RU" sz="1400" b="1" dirty="0">
                <a:solidFill>
                  <a:schemeClr val="tx1"/>
                </a:solidFill>
              </a:rPr>
              <a:t>Определение экологической экспертизы. </a:t>
            </a:r>
            <a:r>
              <a:rPr lang="ru-RU" sz="1400" b="1" dirty="0" smtClean="0">
                <a:solidFill>
                  <a:schemeClr val="tx1"/>
                </a:solidFill>
              </a:rPr>
              <a:t>Стало</a:t>
            </a:r>
            <a:r>
              <a:rPr lang="ru-RU" sz="1400" dirty="0" smtClean="0">
                <a:solidFill>
                  <a:schemeClr val="tx1"/>
                </a:solidFill>
              </a:rPr>
              <a:t>: </a:t>
            </a:r>
            <a:r>
              <a:rPr lang="ru-RU" sz="1400" i="1" dirty="0">
                <a:solidFill>
                  <a:schemeClr val="tx1"/>
                </a:solidFill>
              </a:rPr>
              <a:t>Экологическая экспертиза - установление соответствия документов и (или) документации, обосновывающих намечаемую в связи с реализацией объекта экологической экспертизы хозяйственную и иную деятельность, экологическим требованиям, установленным техническими регламентами и законодательством в области охраны окружающей среды, в целях предотвращения негативного воздействия такой деятельности на окружающую </a:t>
            </a:r>
            <a:r>
              <a:rPr lang="ru-RU" sz="1400" i="1" dirty="0" smtClean="0">
                <a:solidFill>
                  <a:schemeClr val="tx1"/>
                </a:solidFill>
              </a:rPr>
              <a:t>среду.</a:t>
            </a:r>
            <a:endParaRPr lang="ru-RU" sz="1400" dirty="0">
              <a:solidFill>
                <a:schemeClr val="tx1"/>
              </a:solidFill>
            </a:endParaRPr>
          </a:p>
        </p:txBody>
      </p:sp>
    </p:spTree>
    <p:extLst>
      <p:ext uri="{BB962C8B-B14F-4D97-AF65-F5344CB8AC3E}">
        <p14:creationId xmlns:p14="http://schemas.microsoft.com/office/powerpoint/2010/main" val="35482287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548680"/>
            <a:ext cx="3246107" cy="792088"/>
          </a:xfrm>
        </p:spPr>
        <p:txBody>
          <a:bodyPr/>
          <a:lstStyle/>
          <a:p>
            <a:pPr marL="0" indent="0">
              <a:buNone/>
            </a:pPr>
            <a:r>
              <a:rPr lang="ru-RU" sz="2400" dirty="0">
                <a:solidFill>
                  <a:schemeClr val="tx1"/>
                </a:solidFill>
              </a:rPr>
              <a:t>Стационарные экологические наблюдения </a:t>
            </a:r>
          </a:p>
        </p:txBody>
      </p:sp>
      <p:sp>
        <p:nvSpPr>
          <p:cNvPr id="3" name="Объект 2"/>
          <p:cNvSpPr>
            <a:spLocks noGrp="1"/>
          </p:cNvSpPr>
          <p:nvPr>
            <p:ph idx="1"/>
          </p:nvPr>
        </p:nvSpPr>
        <p:spPr>
          <a:xfrm>
            <a:off x="3779913" y="332656"/>
            <a:ext cx="5184576" cy="6120680"/>
          </a:xfrm>
        </p:spPr>
        <p:txBody>
          <a:bodyPr>
            <a:noAutofit/>
          </a:bodyPr>
          <a:lstStyle/>
          <a:p>
            <a:pPr marL="0" indent="0" algn="just">
              <a:spcBef>
                <a:spcPts val="0"/>
              </a:spcBef>
              <a:spcAft>
                <a:spcPts val="0"/>
              </a:spcAft>
            </a:pPr>
            <a:r>
              <a:rPr lang="ru-RU" sz="1200" dirty="0">
                <a:solidFill>
                  <a:schemeClr val="tx1"/>
                </a:solidFill>
              </a:rPr>
              <a:t>Согласно СП 47.13330.2016 локальный мониторинг компонентов окружающей среды относится к специальным видам инженерных </a:t>
            </a:r>
            <a:r>
              <a:rPr lang="ru-RU" sz="1200" dirty="0" smtClean="0">
                <a:solidFill>
                  <a:schemeClr val="tx1"/>
                </a:solidFill>
              </a:rPr>
              <a:t>изысканий. Его следует </a:t>
            </a:r>
            <a:r>
              <a:rPr lang="ru-RU" sz="1200" dirty="0">
                <a:solidFill>
                  <a:schemeClr val="tx1"/>
                </a:solidFill>
              </a:rPr>
              <a:t>проводить в следующих случаях:</a:t>
            </a:r>
          </a:p>
          <a:p>
            <a:pPr marL="0" indent="0" algn="just">
              <a:spcBef>
                <a:spcPts val="0"/>
              </a:spcBef>
              <a:spcAft>
                <a:spcPts val="0"/>
              </a:spcAft>
            </a:pPr>
            <a:r>
              <a:rPr lang="ru-RU" sz="1200" dirty="0">
                <a:solidFill>
                  <a:schemeClr val="tx1"/>
                </a:solidFill>
              </a:rPr>
              <a:t>- при проектировании и строительстве объектов повышенной экологической </a:t>
            </a:r>
            <a:r>
              <a:rPr lang="ru-RU" sz="1200" dirty="0" smtClean="0">
                <a:solidFill>
                  <a:schemeClr val="tx1"/>
                </a:solidFill>
              </a:rPr>
              <a:t>опасности;</a:t>
            </a:r>
            <a:endParaRPr lang="ru-RU" sz="1200" dirty="0">
              <a:solidFill>
                <a:schemeClr val="tx1"/>
              </a:solidFill>
            </a:endParaRPr>
          </a:p>
          <a:p>
            <a:pPr marL="0" indent="0" algn="just">
              <a:spcBef>
                <a:spcPts val="0"/>
              </a:spcBef>
              <a:spcAft>
                <a:spcPts val="0"/>
              </a:spcAft>
            </a:pPr>
            <a:r>
              <a:rPr lang="ru-RU" sz="1200" dirty="0">
                <a:solidFill>
                  <a:schemeClr val="tx1"/>
                </a:solidFill>
              </a:rPr>
              <a:t>- при проектировании и строительстве жилищных объектов и комплексов в районах с неблагоприятной экологической ситуацией;</a:t>
            </a:r>
          </a:p>
          <a:p>
            <a:pPr marL="0" indent="0" algn="just">
              <a:spcBef>
                <a:spcPts val="0"/>
              </a:spcBef>
              <a:spcAft>
                <a:spcPts val="0"/>
              </a:spcAft>
            </a:pPr>
            <a:r>
              <a:rPr lang="ru-RU" sz="1200" dirty="0">
                <a:solidFill>
                  <a:schemeClr val="tx1"/>
                </a:solidFill>
              </a:rPr>
              <a:t>- при проектировании и строительстве объектов в районах с повышенной экологической чувствительностью природной </a:t>
            </a:r>
            <a:r>
              <a:rPr lang="ru-RU" sz="1200" dirty="0" smtClean="0">
                <a:solidFill>
                  <a:schemeClr val="tx1"/>
                </a:solidFill>
              </a:rPr>
              <a:t>среды, </a:t>
            </a:r>
            <a:r>
              <a:rPr lang="ru-RU" sz="1200" dirty="0">
                <a:solidFill>
                  <a:schemeClr val="tx1"/>
                </a:solidFill>
              </a:rPr>
              <a:t>вблизи особо охраняемых территорий, заповедных и </a:t>
            </a:r>
            <a:r>
              <a:rPr lang="ru-RU" sz="1200" dirty="0" err="1">
                <a:solidFill>
                  <a:schemeClr val="tx1"/>
                </a:solidFill>
              </a:rPr>
              <a:t>водоохранных</a:t>
            </a:r>
            <a:r>
              <a:rPr lang="ru-RU" sz="1200" dirty="0">
                <a:solidFill>
                  <a:schemeClr val="tx1"/>
                </a:solidFill>
              </a:rPr>
              <a:t> зон и т.п.).</a:t>
            </a:r>
          </a:p>
          <a:p>
            <a:pPr marL="0" indent="0" algn="just">
              <a:spcBef>
                <a:spcPts val="0"/>
              </a:spcBef>
              <a:spcAft>
                <a:spcPts val="0"/>
              </a:spcAft>
            </a:pPr>
            <a:r>
              <a:rPr lang="ru-RU" sz="1200" dirty="0">
                <a:solidFill>
                  <a:schemeClr val="tx1"/>
                </a:solidFill>
              </a:rPr>
              <a:t>Оптимальная организация стационарных наблюдений (локального экологического мониторинга) должна предусматривать четыре последовательных этапа:</a:t>
            </a:r>
          </a:p>
          <a:p>
            <a:pPr marL="0" indent="0" algn="just">
              <a:spcBef>
                <a:spcPts val="0"/>
              </a:spcBef>
              <a:spcAft>
                <a:spcPts val="0"/>
              </a:spcAft>
            </a:pPr>
            <a:r>
              <a:rPr lang="ru-RU" sz="1200" dirty="0">
                <a:solidFill>
                  <a:schemeClr val="tx1"/>
                </a:solidFill>
              </a:rPr>
              <a:t>1. проведение предварительного обследования с целью установления основных компонентов природной среды, нуждающихся в </a:t>
            </a:r>
            <a:r>
              <a:rPr lang="ru-RU" sz="1200" dirty="0" smtClean="0">
                <a:solidFill>
                  <a:schemeClr val="tx1"/>
                </a:solidFill>
              </a:rPr>
              <a:t>мониторинге;</a:t>
            </a:r>
            <a:endParaRPr lang="ru-RU" sz="1200" dirty="0">
              <a:solidFill>
                <a:schemeClr val="tx1"/>
              </a:solidFill>
            </a:endParaRPr>
          </a:p>
          <a:p>
            <a:pPr marL="0" indent="0" algn="just">
              <a:spcBef>
                <a:spcPts val="0"/>
              </a:spcBef>
              <a:spcAft>
                <a:spcPts val="0"/>
              </a:spcAft>
            </a:pPr>
            <a:r>
              <a:rPr lang="ru-RU" sz="1200" dirty="0">
                <a:solidFill>
                  <a:schemeClr val="tx1"/>
                </a:solidFill>
              </a:rPr>
              <a:t>2. проектирование постоянно действующей системы экологического мониторинга, ее оборудование и функциональное обеспечение, организация взаимодействия с аналогичными системами других ведомств;</a:t>
            </a:r>
          </a:p>
          <a:p>
            <a:pPr marL="0" indent="0" algn="just">
              <a:spcBef>
                <a:spcPts val="0"/>
              </a:spcBef>
              <a:spcAft>
                <a:spcPts val="0"/>
              </a:spcAft>
            </a:pPr>
            <a:r>
              <a:rPr lang="ru-RU" sz="1200" dirty="0">
                <a:solidFill>
                  <a:schemeClr val="tx1"/>
                </a:solidFill>
              </a:rPr>
              <a:t>3. проведение стационарных наблюдений с целью определения тенденций изменения показателей состояния среды;</a:t>
            </a:r>
          </a:p>
          <a:p>
            <a:pPr marL="0" indent="0" algn="just">
              <a:spcBef>
                <a:spcPts val="0"/>
              </a:spcBef>
              <a:spcAft>
                <a:spcPts val="0"/>
              </a:spcAft>
            </a:pPr>
            <a:r>
              <a:rPr lang="ru-RU" sz="1200" dirty="0">
                <a:solidFill>
                  <a:schemeClr val="tx1"/>
                </a:solidFill>
              </a:rPr>
              <a:t>4. отслеживание и моделирование экологической ситуации, составление краткосрочных и долгосрочных прогнозов и выдача рекомендаций.</a:t>
            </a:r>
          </a:p>
          <a:p>
            <a:pPr marL="0" indent="0" algn="just">
              <a:spcBef>
                <a:spcPts val="0"/>
              </a:spcBef>
              <a:spcAft>
                <a:spcPts val="0"/>
              </a:spcAft>
            </a:pPr>
            <a:r>
              <a:rPr lang="ru-RU" sz="1200" dirty="0">
                <a:solidFill>
                  <a:schemeClr val="tx1"/>
                </a:solidFill>
              </a:rPr>
              <a:t>Программа мониторинга разрабатывается совместно со специально уполномоченными территориальными природоохранными органами и другими заинтересованными организациями и согласовывается с территориальными органами исполнительной власти.</a:t>
            </a:r>
          </a:p>
          <a:p>
            <a:pPr algn="just"/>
            <a:endParaRPr lang="ru-RU" sz="1050"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844824"/>
            <a:ext cx="2958075" cy="4437112"/>
          </a:xfrm>
          <a:prstGeom prst="rect">
            <a:avLst/>
          </a:prstGeom>
        </p:spPr>
      </p:pic>
    </p:spTree>
    <p:extLst>
      <p:ext uri="{BB962C8B-B14F-4D97-AF65-F5344CB8AC3E}">
        <p14:creationId xmlns:p14="http://schemas.microsoft.com/office/powerpoint/2010/main" val="9423347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17581" y="1772816"/>
            <a:ext cx="7175351" cy="4464496"/>
          </a:xfrm>
        </p:spPr>
        <p:txBody>
          <a:bodyPr>
            <a:noAutofit/>
          </a:bodyPr>
          <a:lstStyle/>
          <a:p>
            <a:r>
              <a:rPr lang="ru-RU" sz="4000" dirty="0" smtClean="0">
                <a:solidFill>
                  <a:schemeClr val="tx1"/>
                </a:solidFill>
              </a:rPr>
              <a:t>10. ПРИРОДООХРАННЫЙ РАЗДЕЛ ПРОЕКТНОЙ ДОКУМЕНТАЦИИ</a:t>
            </a:r>
            <a:br>
              <a:rPr lang="ru-RU" sz="4000" dirty="0" smtClean="0">
                <a:solidFill>
                  <a:schemeClr val="tx1"/>
                </a:solidFill>
              </a:rPr>
            </a:br>
            <a:r>
              <a:rPr lang="ru-RU" sz="4000" dirty="0">
                <a:solidFill>
                  <a:schemeClr val="tx1"/>
                </a:solidFill>
              </a:rPr>
              <a:t/>
            </a:r>
            <a:br>
              <a:rPr lang="ru-RU" sz="4000" dirty="0">
                <a:solidFill>
                  <a:schemeClr val="tx1"/>
                </a:solidFill>
              </a:rPr>
            </a:br>
            <a:r>
              <a:rPr lang="ru-RU" sz="1600" dirty="0">
                <a:solidFill>
                  <a:schemeClr val="tx1"/>
                </a:solidFill>
                <a:effectLst/>
              </a:rPr>
              <a:t>Природоохранный раздел проектной документации в настоящее время называется «Перечень мероприятий по охране окружающей среды». В общей структуре проектной документации он имеет номер 8; его содержание (как и содержание остальных разделов) определяется в Постановлении Правительства РФ от 16 февраля 2008 г. №87 «О составе разделов проектной документации и требованиях к их содержанию</a:t>
            </a:r>
            <a:r>
              <a:rPr lang="ru-RU" sz="1600" dirty="0" smtClean="0">
                <a:solidFill>
                  <a:schemeClr val="tx1"/>
                </a:solidFill>
                <a:effectLst/>
              </a:rPr>
              <a:t>».</a:t>
            </a:r>
            <a:endParaRPr lang="ru-RU" sz="1600" dirty="0">
              <a:solidFill>
                <a:schemeClr val="tx1"/>
              </a:solidFill>
            </a:endParaRPr>
          </a:p>
        </p:txBody>
      </p:sp>
    </p:spTree>
    <p:extLst>
      <p:ext uri="{BB962C8B-B14F-4D97-AF65-F5344CB8AC3E}">
        <p14:creationId xmlns:p14="http://schemas.microsoft.com/office/powerpoint/2010/main" val="37833429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620688"/>
            <a:ext cx="3240360" cy="1512168"/>
          </a:xfrm>
        </p:spPr>
        <p:txBody>
          <a:bodyPr/>
          <a:lstStyle/>
          <a:p>
            <a:pPr algn="just"/>
            <a:r>
              <a:rPr lang="ru-RU" sz="2000" dirty="0">
                <a:solidFill>
                  <a:schemeClr val="tx1"/>
                </a:solidFill>
              </a:rPr>
              <a:t>Подраздел «Результаты оценки воздействия объекта капитального строительства на окружающую среду»</a:t>
            </a:r>
          </a:p>
        </p:txBody>
      </p:sp>
      <p:sp>
        <p:nvSpPr>
          <p:cNvPr id="3" name="Объект 2"/>
          <p:cNvSpPr>
            <a:spLocks noGrp="1"/>
          </p:cNvSpPr>
          <p:nvPr>
            <p:ph idx="1"/>
          </p:nvPr>
        </p:nvSpPr>
        <p:spPr>
          <a:xfrm>
            <a:off x="3779912" y="476672"/>
            <a:ext cx="5256584" cy="5976664"/>
          </a:xfrm>
        </p:spPr>
        <p:txBody>
          <a:bodyPr>
            <a:normAutofit fontScale="25000" lnSpcReduction="20000"/>
          </a:bodyPr>
          <a:lstStyle/>
          <a:p>
            <a:pPr marL="0" indent="0">
              <a:spcBef>
                <a:spcPts val="0"/>
              </a:spcBef>
            </a:pPr>
            <a:r>
              <a:rPr lang="ru-RU" sz="3600" b="1" dirty="0">
                <a:solidFill>
                  <a:schemeClr val="tx1"/>
                </a:solidFill>
              </a:rPr>
              <a:t>Результаты оценки воздействия на атмосферный воздух </a:t>
            </a:r>
            <a:r>
              <a:rPr lang="ru-RU" sz="3600" dirty="0">
                <a:solidFill>
                  <a:schemeClr val="tx1"/>
                </a:solidFill>
              </a:rPr>
              <a:t>включает:</a:t>
            </a:r>
            <a:endParaRPr lang="ru-RU" sz="3600" b="1" dirty="0">
              <a:solidFill>
                <a:schemeClr val="tx1"/>
              </a:solidFill>
            </a:endParaRPr>
          </a:p>
          <a:p>
            <a:pPr marL="0" indent="0">
              <a:spcBef>
                <a:spcPts val="0"/>
              </a:spcBef>
            </a:pPr>
            <a:r>
              <a:rPr lang="ru-RU" sz="3600" dirty="0">
                <a:solidFill>
                  <a:schemeClr val="tx1"/>
                </a:solidFill>
              </a:rPr>
              <a:t>- характеристику уровня загрязнения атмосферного воздуха в районе расположения объекта;</a:t>
            </a:r>
          </a:p>
          <a:p>
            <a:pPr marL="0" indent="0">
              <a:spcBef>
                <a:spcPts val="0"/>
              </a:spcBef>
            </a:pPr>
            <a:r>
              <a:rPr lang="ru-RU" sz="3600" dirty="0">
                <a:solidFill>
                  <a:schemeClr val="tx1"/>
                </a:solidFill>
              </a:rPr>
              <a:t>- условия расчета выбросов загрязняющих веществ в атмосферу при строительстве объекта;</a:t>
            </a:r>
          </a:p>
          <a:p>
            <a:pPr marL="0" indent="0">
              <a:spcBef>
                <a:spcPts val="0"/>
              </a:spcBef>
            </a:pPr>
            <a:r>
              <a:rPr lang="ru-RU" sz="3600" dirty="0">
                <a:solidFill>
                  <a:schemeClr val="tx1"/>
                </a:solidFill>
              </a:rPr>
              <a:t>- параметры расчета приземных концентраций загрязняющих веществ от выбросов при строительстве объекта.</a:t>
            </a:r>
          </a:p>
          <a:p>
            <a:pPr marL="0" indent="0">
              <a:spcBef>
                <a:spcPts val="0"/>
              </a:spcBef>
            </a:pPr>
            <a:r>
              <a:rPr lang="ru-RU" sz="3600" b="1" dirty="0">
                <a:solidFill>
                  <a:schemeClr val="tx1"/>
                </a:solidFill>
              </a:rPr>
              <a:t>Результаты оценки воздействия на поверхностные и подземные воды </a:t>
            </a:r>
            <a:r>
              <a:rPr lang="ru-RU" sz="3600" dirty="0" smtClean="0">
                <a:solidFill>
                  <a:schemeClr val="tx1"/>
                </a:solidFill>
              </a:rPr>
              <a:t>включают:</a:t>
            </a:r>
            <a:endParaRPr lang="ru-RU" sz="3600" dirty="0">
              <a:solidFill>
                <a:schemeClr val="tx1"/>
              </a:solidFill>
            </a:endParaRPr>
          </a:p>
          <a:p>
            <a:pPr marL="0" indent="0">
              <a:spcBef>
                <a:spcPts val="0"/>
              </a:spcBef>
            </a:pPr>
            <a:r>
              <a:rPr lang="ru-RU" sz="3600" dirty="0" smtClean="0">
                <a:solidFill>
                  <a:schemeClr val="tx1"/>
                </a:solidFill>
              </a:rPr>
              <a:t>- показатели </a:t>
            </a:r>
            <a:r>
              <a:rPr lang="ru-RU" sz="3600" dirty="0">
                <a:solidFill>
                  <a:schemeClr val="tx1"/>
                </a:solidFill>
              </a:rPr>
              <a:t>использования водных ресурсов на проектируемом </a:t>
            </a:r>
            <a:r>
              <a:rPr lang="ru-RU" sz="3600" dirty="0" smtClean="0">
                <a:solidFill>
                  <a:schemeClr val="tx1"/>
                </a:solidFill>
              </a:rPr>
              <a:t>объекте;</a:t>
            </a:r>
          </a:p>
          <a:p>
            <a:pPr marL="0" indent="0">
              <a:spcBef>
                <a:spcPts val="0"/>
              </a:spcBef>
            </a:pPr>
            <a:r>
              <a:rPr lang="ru-RU" sz="3600" dirty="0" smtClean="0">
                <a:solidFill>
                  <a:schemeClr val="tx1"/>
                </a:solidFill>
              </a:rPr>
              <a:t>- характеристика </a:t>
            </a:r>
            <a:r>
              <a:rPr lang="ru-RU" sz="3600" dirty="0">
                <a:solidFill>
                  <a:schemeClr val="tx1"/>
                </a:solidFill>
              </a:rPr>
              <a:t>сточных вод </a:t>
            </a:r>
            <a:r>
              <a:rPr lang="ru-RU" sz="3600" dirty="0" smtClean="0">
                <a:solidFill>
                  <a:schemeClr val="tx1"/>
                </a:solidFill>
              </a:rPr>
              <a:t>объекта;</a:t>
            </a:r>
          </a:p>
          <a:p>
            <a:pPr marL="0" indent="0">
              <a:spcBef>
                <a:spcPts val="0"/>
              </a:spcBef>
            </a:pPr>
            <a:r>
              <a:rPr lang="ru-RU" sz="3600" dirty="0" smtClean="0">
                <a:solidFill>
                  <a:schemeClr val="tx1"/>
                </a:solidFill>
              </a:rPr>
              <a:t>- </a:t>
            </a:r>
            <a:r>
              <a:rPr lang="ru-RU" sz="3600" dirty="0">
                <a:solidFill>
                  <a:schemeClr val="tx1"/>
                </a:solidFill>
              </a:rPr>
              <a:t>с</a:t>
            </a:r>
            <a:r>
              <a:rPr lang="ru-RU" sz="3600" dirty="0" smtClean="0">
                <a:solidFill>
                  <a:schemeClr val="tx1"/>
                </a:solidFill>
              </a:rPr>
              <a:t>брос </a:t>
            </a:r>
            <a:r>
              <a:rPr lang="ru-RU" sz="3600" dirty="0">
                <a:solidFill>
                  <a:schemeClr val="tx1"/>
                </a:solidFill>
              </a:rPr>
              <a:t>сточных вод </a:t>
            </a:r>
            <a:r>
              <a:rPr lang="ru-RU" sz="3600" dirty="0" smtClean="0">
                <a:solidFill>
                  <a:schemeClr val="tx1"/>
                </a:solidFill>
              </a:rPr>
              <a:t>объекта;</a:t>
            </a:r>
          </a:p>
          <a:p>
            <a:pPr marL="0" indent="0">
              <a:spcBef>
                <a:spcPts val="0"/>
              </a:spcBef>
            </a:pPr>
            <a:r>
              <a:rPr lang="ru-RU" sz="3600" dirty="0" smtClean="0">
                <a:solidFill>
                  <a:schemeClr val="tx1"/>
                </a:solidFill>
              </a:rPr>
              <a:t>- аварийные </a:t>
            </a:r>
            <a:r>
              <a:rPr lang="ru-RU" sz="3600" dirty="0">
                <a:solidFill>
                  <a:schemeClr val="tx1"/>
                </a:solidFill>
              </a:rPr>
              <a:t>сбросы сточных </a:t>
            </a:r>
            <a:r>
              <a:rPr lang="ru-RU" sz="3600" dirty="0" smtClean="0">
                <a:solidFill>
                  <a:schemeClr val="tx1"/>
                </a:solidFill>
              </a:rPr>
              <a:t>вод;</a:t>
            </a:r>
          </a:p>
          <a:p>
            <a:pPr marL="0" indent="0">
              <a:spcBef>
                <a:spcPts val="0"/>
              </a:spcBef>
            </a:pPr>
            <a:r>
              <a:rPr lang="ru-RU" sz="3600" dirty="0" smtClean="0">
                <a:solidFill>
                  <a:schemeClr val="tx1"/>
                </a:solidFill>
              </a:rPr>
              <a:t>- воздействия </a:t>
            </a:r>
            <a:r>
              <a:rPr lang="ru-RU" sz="3600" dirty="0">
                <a:solidFill>
                  <a:schemeClr val="tx1"/>
                </a:solidFill>
              </a:rPr>
              <a:t>на поверхностные </a:t>
            </a:r>
            <a:r>
              <a:rPr lang="ru-RU" sz="3600" dirty="0" smtClean="0">
                <a:solidFill>
                  <a:schemeClr val="tx1"/>
                </a:solidFill>
              </a:rPr>
              <a:t>воды;</a:t>
            </a:r>
          </a:p>
          <a:p>
            <a:pPr marL="0" indent="0">
              <a:spcBef>
                <a:spcPts val="0"/>
              </a:spcBef>
            </a:pPr>
            <a:r>
              <a:rPr lang="ru-RU" sz="3600" dirty="0" smtClean="0">
                <a:solidFill>
                  <a:schemeClr val="tx1"/>
                </a:solidFill>
              </a:rPr>
              <a:t>- воздействия </a:t>
            </a:r>
            <a:r>
              <a:rPr lang="ru-RU" sz="3600" dirty="0">
                <a:solidFill>
                  <a:schemeClr val="tx1"/>
                </a:solidFill>
              </a:rPr>
              <a:t>на подземные </a:t>
            </a:r>
            <a:r>
              <a:rPr lang="ru-RU" sz="3600" dirty="0" smtClean="0">
                <a:solidFill>
                  <a:schemeClr val="tx1"/>
                </a:solidFill>
              </a:rPr>
              <a:t>воды;</a:t>
            </a:r>
          </a:p>
          <a:p>
            <a:pPr marL="0" indent="0">
              <a:spcBef>
                <a:spcPts val="0"/>
              </a:spcBef>
            </a:pPr>
            <a:r>
              <a:rPr lang="ru-RU" sz="3600" dirty="0" smtClean="0">
                <a:solidFill>
                  <a:schemeClr val="tx1"/>
                </a:solidFill>
              </a:rPr>
              <a:t>- </a:t>
            </a:r>
            <a:r>
              <a:rPr lang="ru-RU" sz="3600" dirty="0">
                <a:solidFill>
                  <a:schemeClr val="tx1"/>
                </a:solidFill>
              </a:rPr>
              <a:t>в</a:t>
            </a:r>
            <a:r>
              <a:rPr lang="ru-RU" sz="3600" dirty="0" smtClean="0">
                <a:solidFill>
                  <a:schemeClr val="tx1"/>
                </a:solidFill>
              </a:rPr>
              <a:t>оздействия </a:t>
            </a:r>
            <a:r>
              <a:rPr lang="ru-RU" sz="3600" dirty="0">
                <a:solidFill>
                  <a:schemeClr val="tx1"/>
                </a:solidFill>
              </a:rPr>
              <a:t>на поверхностные и подземные воды при аварийных </a:t>
            </a:r>
            <a:r>
              <a:rPr lang="ru-RU" sz="3600" dirty="0" smtClean="0">
                <a:solidFill>
                  <a:schemeClr val="tx1"/>
                </a:solidFill>
              </a:rPr>
              <a:t>ситуациях.</a:t>
            </a:r>
          </a:p>
          <a:p>
            <a:pPr marL="0" indent="0">
              <a:spcBef>
                <a:spcPts val="0"/>
              </a:spcBef>
            </a:pPr>
            <a:r>
              <a:rPr lang="ru-RU" sz="3600" b="1" dirty="0">
                <a:solidFill>
                  <a:schemeClr val="tx1"/>
                </a:solidFill>
              </a:rPr>
              <a:t>Результаты оценки воздействия на территорию и геологическую среду </a:t>
            </a:r>
            <a:r>
              <a:rPr lang="ru-RU" sz="3600" dirty="0" smtClean="0">
                <a:solidFill>
                  <a:schemeClr val="tx1"/>
                </a:solidFill>
              </a:rPr>
              <a:t>включают:</a:t>
            </a:r>
          </a:p>
          <a:p>
            <a:pPr marL="0" indent="0">
              <a:spcBef>
                <a:spcPts val="0"/>
              </a:spcBef>
            </a:pPr>
            <a:r>
              <a:rPr lang="ru-RU" sz="3600" dirty="0" smtClean="0">
                <a:solidFill>
                  <a:schemeClr val="tx1"/>
                </a:solidFill>
              </a:rPr>
              <a:t>- воздействие </a:t>
            </a:r>
            <a:r>
              <a:rPr lang="ru-RU" sz="3600" dirty="0">
                <a:solidFill>
                  <a:schemeClr val="tx1"/>
                </a:solidFill>
              </a:rPr>
              <a:t>проектируемых объектов на территорию и условия </a:t>
            </a:r>
            <a:r>
              <a:rPr lang="ru-RU" sz="3600" dirty="0" smtClean="0">
                <a:solidFill>
                  <a:schemeClr val="tx1"/>
                </a:solidFill>
              </a:rPr>
              <a:t>землепользования;</a:t>
            </a:r>
          </a:p>
          <a:p>
            <a:pPr marL="0" indent="0">
              <a:spcBef>
                <a:spcPts val="0"/>
              </a:spcBef>
            </a:pPr>
            <a:r>
              <a:rPr lang="ru-RU" sz="3600" dirty="0" smtClean="0">
                <a:solidFill>
                  <a:schemeClr val="tx1"/>
                </a:solidFill>
              </a:rPr>
              <a:t>- воздействие </a:t>
            </a:r>
            <a:r>
              <a:rPr lang="ru-RU" sz="3600" dirty="0">
                <a:solidFill>
                  <a:schemeClr val="tx1"/>
                </a:solidFill>
              </a:rPr>
              <a:t>проектируемых объектов на геологическую </a:t>
            </a:r>
            <a:r>
              <a:rPr lang="ru-RU" sz="3600" dirty="0" smtClean="0">
                <a:solidFill>
                  <a:schemeClr val="tx1"/>
                </a:solidFill>
              </a:rPr>
              <a:t>среду.</a:t>
            </a:r>
          </a:p>
          <a:p>
            <a:pPr marL="0" indent="0">
              <a:spcBef>
                <a:spcPts val="0"/>
              </a:spcBef>
            </a:pPr>
            <a:r>
              <a:rPr lang="ru-RU" sz="3600" b="1" i="1" dirty="0">
                <a:solidFill>
                  <a:schemeClr val="tx1"/>
                </a:solidFill>
              </a:rPr>
              <a:t>Оценка воздействия проектируемых объектов на почвенно-растительный покров</a:t>
            </a:r>
            <a:r>
              <a:rPr lang="ru-RU" sz="3600" dirty="0">
                <a:solidFill>
                  <a:schemeClr val="tx1"/>
                </a:solidFill>
              </a:rPr>
              <a:t> выполняется по следующим позициям:</a:t>
            </a:r>
          </a:p>
          <a:p>
            <a:pPr marL="0" indent="0">
              <a:spcBef>
                <a:spcPts val="0"/>
              </a:spcBef>
            </a:pPr>
            <a:r>
              <a:rPr lang="ru-RU" sz="3600" dirty="0">
                <a:solidFill>
                  <a:schemeClr val="tx1"/>
                </a:solidFill>
              </a:rPr>
              <a:t>- занятие земельных угодий в краткосрочную и долгосрочную аренду</a:t>
            </a:r>
            <a:r>
              <a:rPr lang="ru-RU" sz="3600" dirty="0" smtClean="0">
                <a:solidFill>
                  <a:schemeClr val="tx1"/>
                </a:solidFill>
              </a:rPr>
              <a:t>;</a:t>
            </a:r>
            <a:endParaRPr lang="ru-RU" sz="3600" dirty="0">
              <a:solidFill>
                <a:schemeClr val="tx1"/>
              </a:solidFill>
            </a:endParaRPr>
          </a:p>
          <a:p>
            <a:pPr marL="0" indent="0">
              <a:spcBef>
                <a:spcPts val="0"/>
              </a:spcBef>
            </a:pPr>
            <a:r>
              <a:rPr lang="ru-RU" sz="3600" dirty="0">
                <a:solidFill>
                  <a:schemeClr val="tx1"/>
                </a:solidFill>
              </a:rPr>
              <a:t>- возможные механические нарушения целостности почвенно-растительного покрова в период строительства и эксплуатации;</a:t>
            </a:r>
          </a:p>
          <a:p>
            <a:pPr marL="0" indent="0">
              <a:spcBef>
                <a:spcPts val="0"/>
              </a:spcBef>
            </a:pPr>
            <a:r>
              <a:rPr lang="ru-RU" sz="3600" dirty="0">
                <a:solidFill>
                  <a:schemeClr val="tx1"/>
                </a:solidFill>
              </a:rPr>
              <a:t>- возможное загрязнение почвенно-растительного покрова при эксплуатации объекта и во время аварийных ситуаций</a:t>
            </a:r>
            <a:r>
              <a:rPr lang="ru-RU" sz="3600" dirty="0" smtClean="0">
                <a:solidFill>
                  <a:schemeClr val="tx1"/>
                </a:solidFill>
              </a:rPr>
              <a:t>.</a:t>
            </a:r>
            <a:r>
              <a:rPr lang="ru-RU" sz="3600" dirty="0">
                <a:solidFill>
                  <a:schemeClr val="tx1"/>
                </a:solidFill>
              </a:rPr>
              <a:t> </a:t>
            </a:r>
            <a:endParaRPr lang="ru-RU" sz="3600" dirty="0" smtClean="0">
              <a:solidFill>
                <a:schemeClr val="tx1"/>
              </a:solidFill>
            </a:endParaRPr>
          </a:p>
          <a:p>
            <a:pPr marL="0" indent="0">
              <a:spcBef>
                <a:spcPts val="0"/>
              </a:spcBef>
            </a:pPr>
            <a:r>
              <a:rPr lang="ru-RU" sz="3600" dirty="0" smtClean="0">
                <a:solidFill>
                  <a:schemeClr val="tx1"/>
                </a:solidFill>
              </a:rPr>
              <a:t>Оценка воздействия на растительность и животный мир</a:t>
            </a:r>
            <a:r>
              <a:rPr lang="ru-RU" sz="3600" b="1" dirty="0" smtClean="0">
                <a:solidFill>
                  <a:schemeClr val="tx1"/>
                </a:solidFill>
              </a:rPr>
              <a:t> </a:t>
            </a:r>
            <a:r>
              <a:rPr lang="ru-RU" sz="3600" dirty="0">
                <a:solidFill>
                  <a:schemeClr val="tx1"/>
                </a:solidFill>
              </a:rPr>
              <a:t>ведется на основе материалов инженерно-экологических изысканий, по следующим пунктам: </a:t>
            </a:r>
          </a:p>
          <a:p>
            <a:pPr marL="0" indent="0">
              <a:spcBef>
                <a:spcPts val="0"/>
              </a:spcBef>
            </a:pPr>
            <a:r>
              <a:rPr lang="ru-RU" sz="3600" dirty="0">
                <a:solidFill>
                  <a:schemeClr val="tx1"/>
                </a:solidFill>
              </a:rPr>
              <a:t>- воздействия на видовой состав и численность;</a:t>
            </a:r>
          </a:p>
          <a:p>
            <a:pPr marL="0" indent="0">
              <a:spcBef>
                <a:spcPts val="0"/>
              </a:spcBef>
            </a:pPr>
            <a:r>
              <a:rPr lang="ru-RU" sz="3600" dirty="0">
                <a:solidFill>
                  <a:schemeClr val="tx1"/>
                </a:solidFill>
              </a:rPr>
              <a:t>- воздействия на пространственное распределение видов;</a:t>
            </a:r>
          </a:p>
          <a:p>
            <a:pPr marL="0" indent="0">
              <a:spcBef>
                <a:spcPts val="0"/>
              </a:spcBef>
            </a:pPr>
            <a:r>
              <a:rPr lang="ru-RU" sz="3600" dirty="0">
                <a:solidFill>
                  <a:schemeClr val="tx1"/>
                </a:solidFill>
              </a:rPr>
              <a:t>- воздействия на условия воспроизводства;</a:t>
            </a:r>
          </a:p>
          <a:p>
            <a:pPr marL="0" indent="0">
              <a:spcBef>
                <a:spcPts val="0"/>
              </a:spcBef>
            </a:pPr>
            <a:r>
              <a:rPr lang="ru-RU" sz="3600" dirty="0">
                <a:solidFill>
                  <a:schemeClr val="tx1"/>
                </a:solidFill>
              </a:rPr>
              <a:t>- воздействия на условия миграции;</a:t>
            </a:r>
          </a:p>
          <a:p>
            <a:pPr marL="0" indent="0">
              <a:spcBef>
                <a:spcPts val="0"/>
              </a:spcBef>
            </a:pPr>
            <a:r>
              <a:rPr lang="ru-RU" sz="3600" dirty="0">
                <a:solidFill>
                  <a:schemeClr val="tx1"/>
                </a:solidFill>
              </a:rPr>
              <a:t>- воздействия на состояние видов, занесенных в Красные книги;</a:t>
            </a:r>
          </a:p>
          <a:p>
            <a:pPr marL="0" indent="0">
              <a:spcBef>
                <a:spcPts val="0"/>
              </a:spcBef>
            </a:pPr>
            <a:r>
              <a:rPr lang="ru-RU" sz="3600" dirty="0">
                <a:solidFill>
                  <a:schemeClr val="tx1"/>
                </a:solidFill>
              </a:rPr>
              <a:t>- воздействия на хозяйственно ценные виды (лекарственные, охотничье-промысловые, вредные);</a:t>
            </a:r>
          </a:p>
          <a:p>
            <a:pPr marL="0" indent="0">
              <a:spcBef>
                <a:spcPts val="0"/>
              </a:spcBef>
            </a:pPr>
            <a:r>
              <a:rPr lang="ru-RU" sz="3600" dirty="0">
                <a:solidFill>
                  <a:schemeClr val="tx1"/>
                </a:solidFill>
              </a:rPr>
              <a:t>- воздействия на сельское и лесное </a:t>
            </a:r>
            <a:r>
              <a:rPr lang="ru-RU" sz="3600" dirty="0" smtClean="0">
                <a:solidFill>
                  <a:schemeClr val="tx1"/>
                </a:solidFill>
              </a:rPr>
              <a:t>хозяйство.</a:t>
            </a:r>
          </a:p>
          <a:p>
            <a:pPr marL="0" indent="0">
              <a:spcBef>
                <a:spcPts val="0"/>
              </a:spcBef>
            </a:pPr>
            <a:r>
              <a:rPr lang="ru-RU" sz="3600" b="1" dirty="0">
                <a:solidFill>
                  <a:schemeClr val="tx1"/>
                </a:solidFill>
              </a:rPr>
              <a:t>Оценка физического загрязнения от объекта строительства </a:t>
            </a:r>
            <a:r>
              <a:rPr lang="ru-RU" sz="3600" dirty="0">
                <a:solidFill>
                  <a:schemeClr val="tx1"/>
                </a:solidFill>
              </a:rPr>
              <a:t>включает:</a:t>
            </a:r>
          </a:p>
          <a:p>
            <a:pPr marL="0" indent="0">
              <a:spcBef>
                <a:spcPts val="0"/>
              </a:spcBef>
            </a:pPr>
            <a:r>
              <a:rPr lang="ru-RU" sz="3600" dirty="0">
                <a:solidFill>
                  <a:schemeClr val="tx1"/>
                </a:solidFill>
              </a:rPr>
              <a:t>- радиационные характеристики и их возможное изменение в связи со строительством и эксплуатацией проектируемого объекта;</a:t>
            </a:r>
          </a:p>
          <a:p>
            <a:pPr marL="0" indent="0">
              <a:spcBef>
                <a:spcPts val="0"/>
              </a:spcBef>
            </a:pPr>
            <a:r>
              <a:rPr lang="ru-RU" sz="3600" dirty="0">
                <a:solidFill>
                  <a:schemeClr val="tx1"/>
                </a:solidFill>
              </a:rPr>
              <a:t>- ситуация с электромагнитными полями в районе и ее возможное изменение в связи со строительством и эксплуатацией проектируемого объекта;</a:t>
            </a:r>
          </a:p>
          <a:p>
            <a:pPr marL="0" indent="0">
              <a:spcBef>
                <a:spcPts val="0"/>
              </a:spcBef>
            </a:pPr>
            <a:r>
              <a:rPr lang="ru-RU" sz="3600" dirty="0">
                <a:solidFill>
                  <a:schemeClr val="tx1"/>
                </a:solidFill>
              </a:rPr>
              <a:t>- шумовое загрязнение в период строительства и эксплуатации объекта.</a:t>
            </a:r>
          </a:p>
          <a:p>
            <a:pPr marL="0" indent="0">
              <a:spcBef>
                <a:spcPts val="0"/>
              </a:spcBef>
            </a:pPr>
            <a:r>
              <a:rPr lang="ru-RU" sz="3600" b="1" dirty="0">
                <a:solidFill>
                  <a:schemeClr val="tx1"/>
                </a:solidFill>
              </a:rPr>
              <a:t>Оценка воздействия на особо охраняемые территории и объекты </a:t>
            </a:r>
            <a:r>
              <a:rPr lang="ru-RU" sz="3600" dirty="0">
                <a:solidFill>
                  <a:schemeClr val="tx1"/>
                </a:solidFill>
              </a:rPr>
              <a:t>выполняется на основе материалов инженерно-экологических </a:t>
            </a:r>
            <a:r>
              <a:rPr lang="ru-RU" sz="3600" dirty="0" smtClean="0">
                <a:solidFill>
                  <a:schemeClr val="tx1"/>
                </a:solidFill>
              </a:rPr>
              <a:t>изысканий.</a:t>
            </a:r>
            <a:endParaRPr lang="ru-RU" sz="3600" dirty="0">
              <a:solidFill>
                <a:schemeClr val="tx1"/>
              </a:solidFill>
            </a:endParaRPr>
          </a:p>
          <a:p>
            <a:pPr marL="0" indent="0">
              <a:spcBef>
                <a:spcPts val="0"/>
              </a:spcBef>
            </a:pPr>
            <a:endParaRPr lang="ru-RU" sz="4000" dirty="0"/>
          </a:p>
          <a:p>
            <a:endParaRPr lang="ru-RU" b="1" i="1" dirty="0" smtClean="0"/>
          </a:p>
          <a:p>
            <a:endParaRPr lang="ru-RU" dirty="0"/>
          </a:p>
        </p:txBody>
      </p:sp>
      <p:sp>
        <p:nvSpPr>
          <p:cNvPr id="4" name="Текст 3"/>
          <p:cNvSpPr>
            <a:spLocks noGrp="1"/>
          </p:cNvSpPr>
          <p:nvPr>
            <p:ph type="body" sz="half" idx="2"/>
          </p:nvPr>
        </p:nvSpPr>
        <p:spPr>
          <a:xfrm>
            <a:off x="323528" y="2564904"/>
            <a:ext cx="3388660" cy="2139518"/>
          </a:xfrm>
        </p:spPr>
        <p:txBody>
          <a:bodyPr/>
          <a:lstStyle/>
          <a:p>
            <a:r>
              <a:rPr lang="ru-RU" dirty="0">
                <a:solidFill>
                  <a:schemeClr val="tx1"/>
                </a:solidFill>
              </a:rPr>
              <a:t>Э</a:t>
            </a:r>
            <a:r>
              <a:rPr lang="ru-RU" dirty="0" smtClean="0">
                <a:solidFill>
                  <a:schemeClr val="tx1"/>
                </a:solidFill>
              </a:rPr>
              <a:t>та </a:t>
            </a:r>
            <a:r>
              <a:rPr lang="ru-RU" dirty="0">
                <a:solidFill>
                  <a:schemeClr val="tx1"/>
                </a:solidFill>
              </a:rPr>
              <a:t>часть проектной документации выполняет функции ОВОС, и при ее разработке должна использоваться соответствующая нормативная база.</a:t>
            </a:r>
          </a:p>
        </p:txBody>
      </p:sp>
    </p:spTree>
    <p:extLst>
      <p:ext uri="{BB962C8B-B14F-4D97-AF65-F5344CB8AC3E}">
        <p14:creationId xmlns:p14="http://schemas.microsoft.com/office/powerpoint/2010/main" val="9616212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692696"/>
            <a:ext cx="3636085" cy="1258493"/>
          </a:xfrm>
        </p:spPr>
        <p:txBody>
          <a:bodyPr/>
          <a:lstStyle/>
          <a:p>
            <a:r>
              <a:rPr lang="ru-RU" sz="2400" i="1" dirty="0">
                <a:solidFill>
                  <a:schemeClr val="tx1"/>
                </a:solidFill>
              </a:rPr>
              <a:t>Результаты оценки воздействия на атмосферный воздух</a:t>
            </a:r>
          </a:p>
        </p:txBody>
      </p:sp>
      <p:sp>
        <p:nvSpPr>
          <p:cNvPr id="3" name="Объект 2"/>
          <p:cNvSpPr>
            <a:spLocks noGrp="1"/>
          </p:cNvSpPr>
          <p:nvPr>
            <p:ph idx="1"/>
          </p:nvPr>
        </p:nvSpPr>
        <p:spPr>
          <a:xfrm>
            <a:off x="4593515" y="731520"/>
            <a:ext cx="4017085" cy="5505792"/>
          </a:xfrm>
        </p:spPr>
        <p:txBody>
          <a:bodyPr>
            <a:noAutofit/>
          </a:bodyPr>
          <a:lstStyle/>
          <a:p>
            <a:pPr algn="just"/>
            <a:r>
              <a:rPr lang="ru-RU" sz="1100" b="1" i="1" dirty="0">
                <a:solidFill>
                  <a:schemeClr val="tx1"/>
                </a:solidFill>
              </a:rPr>
              <a:t>Характеристика уровня загрязнения атмосферного воздуха в районе расположения объекта</a:t>
            </a:r>
            <a:r>
              <a:rPr lang="ru-RU" sz="1100" dirty="0">
                <a:solidFill>
                  <a:schemeClr val="tx1"/>
                </a:solidFill>
              </a:rPr>
              <a:t> подразумевает краткое изложение результатов мониторинга или (при размещении объекта вне городов или существующих производственных зон) опробования состояния атмосферного воздуха в районе проектируемого объекта в рамках инженерно-экологических изысканий. Однако механизм учета фактических уровней загрязнения воздуха отсутствует, т.к. в расчетах рассеивания выбросов загрязняющих веществ фоновые концентрации, согласно принятой </a:t>
            </a:r>
            <a:r>
              <a:rPr lang="ru-RU" sz="1100" dirty="0" smtClean="0">
                <a:solidFill>
                  <a:schemeClr val="tx1"/>
                </a:solidFill>
              </a:rPr>
              <a:t>методики, </a:t>
            </a:r>
            <a:r>
              <a:rPr lang="ru-RU" sz="1100" dirty="0">
                <a:solidFill>
                  <a:schemeClr val="tx1"/>
                </a:solidFill>
              </a:rPr>
              <a:t>принимаются на основании справок, выдаваемых территориальными органами Росгидромета</a:t>
            </a:r>
            <a:r>
              <a:rPr lang="ru-RU" sz="1100" dirty="0" smtClean="0">
                <a:solidFill>
                  <a:schemeClr val="tx1"/>
                </a:solidFill>
              </a:rPr>
              <a:t>.</a:t>
            </a:r>
          </a:p>
          <a:p>
            <a:pPr algn="just"/>
            <a:r>
              <a:rPr lang="ru-RU" sz="1100" b="1" i="1" dirty="0">
                <a:solidFill>
                  <a:schemeClr val="tx1"/>
                </a:solidFill>
              </a:rPr>
              <a:t>Условия расчета выбросов загрязняющих веществ в атмосферу при строительстве объекта</a:t>
            </a:r>
            <a:r>
              <a:rPr lang="ru-RU" sz="1100" dirty="0" smtClean="0">
                <a:solidFill>
                  <a:schemeClr val="tx1"/>
                </a:solidFill>
              </a:rPr>
              <a:t>. </a:t>
            </a:r>
            <a:r>
              <a:rPr lang="ru-RU" sz="1100" dirty="0">
                <a:solidFill>
                  <a:schemeClr val="tx1"/>
                </a:solidFill>
              </a:rPr>
              <a:t>Нормирование выбросов, т.е. определение объемов их выделения от технологического оборудования осуществляется согласно методикам, включаемым в Перечни документов по расчету выделений (выбросов) загрязняющих веществ в атмосферный воздух, рекомендованные к использованию </a:t>
            </a:r>
            <a:r>
              <a:rPr lang="ru-RU" sz="1100" dirty="0" err="1">
                <a:solidFill>
                  <a:schemeClr val="tx1"/>
                </a:solidFill>
              </a:rPr>
              <a:t>Ростехнадзором</a:t>
            </a:r>
            <a:r>
              <a:rPr lang="ru-RU" sz="1100" dirty="0">
                <a:solidFill>
                  <a:schemeClr val="tx1"/>
                </a:solidFill>
              </a:rPr>
              <a:t>. В данном пункте приводятся сведения об использованных методиках. </a:t>
            </a:r>
            <a:endParaRPr lang="ru-RU" sz="1100" dirty="0" smtClean="0">
              <a:solidFill>
                <a:schemeClr val="tx1"/>
              </a:solidFill>
            </a:endParaRPr>
          </a:p>
          <a:p>
            <a:pPr algn="just"/>
            <a:r>
              <a:rPr lang="ru-RU" sz="1100" b="1" i="1" dirty="0">
                <a:solidFill>
                  <a:schemeClr val="tx1"/>
                </a:solidFill>
              </a:rPr>
              <a:t>Параметры расчета приземных концентраций загрязняющих веществ от выбросов при строительстве объекта</a:t>
            </a:r>
            <a:r>
              <a:rPr lang="ru-RU" sz="1100" dirty="0">
                <a:solidFill>
                  <a:schemeClr val="tx1"/>
                </a:solidFill>
              </a:rPr>
              <a:t>. Даются сведения о программном обеспечении, использованном для расчета выбросов загрязняющих веществ, а также о принятых климатических </a:t>
            </a:r>
            <a:r>
              <a:rPr lang="ru-RU" sz="1100" dirty="0" smtClean="0">
                <a:solidFill>
                  <a:schemeClr val="tx1"/>
                </a:solidFill>
              </a:rPr>
              <a:t>параметрах.</a:t>
            </a:r>
            <a:endParaRPr lang="ru-RU" sz="1100" dirty="0">
              <a:solidFill>
                <a:schemeClr val="tx1"/>
              </a:solidFill>
            </a:endParaRPr>
          </a:p>
        </p:txBody>
      </p:sp>
      <p:sp>
        <p:nvSpPr>
          <p:cNvPr id="4" name="Текст 3"/>
          <p:cNvSpPr>
            <a:spLocks noGrp="1"/>
          </p:cNvSpPr>
          <p:nvPr>
            <p:ph type="body" sz="half" idx="2"/>
          </p:nvPr>
        </p:nvSpPr>
        <p:spPr>
          <a:xfrm>
            <a:off x="683568" y="3429000"/>
            <a:ext cx="338866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852936"/>
            <a:ext cx="3981812" cy="2843014"/>
          </a:xfrm>
          <a:prstGeom prst="rect">
            <a:avLst/>
          </a:prstGeom>
        </p:spPr>
      </p:pic>
    </p:spTree>
    <p:extLst>
      <p:ext uri="{BB962C8B-B14F-4D97-AF65-F5344CB8AC3E}">
        <p14:creationId xmlns:p14="http://schemas.microsoft.com/office/powerpoint/2010/main" val="28465372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20688"/>
            <a:ext cx="3636085" cy="1258493"/>
          </a:xfrm>
        </p:spPr>
        <p:txBody>
          <a:bodyPr/>
          <a:lstStyle/>
          <a:p>
            <a:r>
              <a:rPr lang="ru-RU" sz="2000" i="1" dirty="0">
                <a:solidFill>
                  <a:schemeClr val="tx1"/>
                </a:solidFill>
              </a:rPr>
              <a:t>Результаты оценки воздействия на поверхностные и подземные воды</a:t>
            </a:r>
          </a:p>
        </p:txBody>
      </p:sp>
      <p:sp>
        <p:nvSpPr>
          <p:cNvPr id="3" name="Объект 2"/>
          <p:cNvSpPr>
            <a:spLocks noGrp="1"/>
          </p:cNvSpPr>
          <p:nvPr>
            <p:ph idx="1"/>
          </p:nvPr>
        </p:nvSpPr>
        <p:spPr>
          <a:xfrm>
            <a:off x="5868144" y="404664"/>
            <a:ext cx="3024336" cy="5976664"/>
          </a:xfrm>
        </p:spPr>
        <p:txBody>
          <a:bodyPr>
            <a:normAutofit fontScale="55000" lnSpcReduction="20000"/>
          </a:bodyPr>
          <a:lstStyle/>
          <a:p>
            <a:pPr algn="just"/>
            <a:r>
              <a:rPr lang="ru-RU" dirty="0">
                <a:solidFill>
                  <a:schemeClr val="tx1"/>
                </a:solidFill>
              </a:rPr>
              <a:t>Х</a:t>
            </a:r>
            <a:r>
              <a:rPr lang="ru-RU" dirty="0" smtClean="0">
                <a:solidFill>
                  <a:schemeClr val="tx1"/>
                </a:solidFill>
              </a:rPr>
              <a:t>арактеризуется </a:t>
            </a:r>
            <a:r>
              <a:rPr lang="ru-RU" dirty="0">
                <a:solidFill>
                  <a:schemeClr val="tx1"/>
                </a:solidFill>
              </a:rPr>
              <a:t>воздействие объекта на водные объекты через его баланс водопотребления и водоотведения. Описывается водопотребление в рамках соответствующих технологических процессов: для каких целей используется вода, в каких количествах, какие существуют требования к ее качеству и за счет каких источников потребности будут удовлетворяться. Источники водоснабжения должны быть лицензированными (сертифицированными), а показатели качества воды подтверждены анализами. Аналогичным образом характеризуется водоотведение: перечисляются источники стоков и технологические процессы, приводящие к их образованию, их количественные и качественные параметры сточных вод, способы и места очистки и утилизации, с документальным подтверждением технических возможностей очистных устройств или приложением копий договоров о приеме сточных вод лицензированными предприятиями. Примерная форма представления сведений о водопотреблении и водоотведении – </a:t>
            </a:r>
            <a:r>
              <a:rPr lang="ru-RU" dirty="0" smtClean="0">
                <a:solidFill>
                  <a:schemeClr val="tx1"/>
                </a:solidFill>
              </a:rPr>
              <a:t>таблица слева.</a:t>
            </a:r>
          </a:p>
          <a:p>
            <a:endParaRPr lang="ru-RU" dirty="0">
              <a:solidFill>
                <a:schemeClr val="tx1"/>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395645580"/>
              </p:ext>
            </p:extLst>
          </p:nvPr>
        </p:nvGraphicFramePr>
        <p:xfrm>
          <a:off x="539553" y="2660566"/>
          <a:ext cx="5328594" cy="3232203"/>
        </p:xfrm>
        <a:graphic>
          <a:graphicData uri="http://schemas.openxmlformats.org/drawingml/2006/table">
            <a:tbl>
              <a:tblPr firstRow="1" firstCol="1" lastRow="1" lastCol="1" bandRow="1" bandCol="1">
                <a:tableStyleId>{5C22544A-7EE6-4342-B048-85BDC9FD1C3A}</a:tableStyleId>
              </a:tblPr>
              <a:tblGrid>
                <a:gridCol w="786131"/>
                <a:gridCol w="438004"/>
                <a:gridCol w="126776"/>
                <a:gridCol w="282390"/>
                <a:gridCol w="382922"/>
                <a:gridCol w="360040"/>
                <a:gridCol w="144016"/>
                <a:gridCol w="648072"/>
                <a:gridCol w="1010938"/>
                <a:gridCol w="1149305"/>
              </a:tblGrid>
              <a:tr h="117157">
                <a:tc gridSpan="10">
                  <a:txBody>
                    <a:bodyPr/>
                    <a:lstStyle/>
                    <a:p>
                      <a:pPr algn="ctr">
                        <a:lnSpc>
                          <a:spcPct val="115000"/>
                        </a:lnSpc>
                        <a:spcAft>
                          <a:spcPts val="0"/>
                        </a:spcAft>
                      </a:pPr>
                      <a:r>
                        <a:rPr lang="ru-RU" sz="1000" dirty="0">
                          <a:effectLst/>
                        </a:rPr>
                        <a:t>Водопотребление</a:t>
                      </a:r>
                      <a:endParaRPr lang="ru-RU" sz="1000" dirty="0">
                        <a:effectLst/>
                        <a:latin typeface="Calibri"/>
                        <a:ea typeface="Calibri"/>
                        <a:cs typeface="Times New Roman"/>
                      </a:endParaRPr>
                    </a:p>
                  </a:txBody>
                  <a:tcPr marL="41676" marR="41676"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34314">
                <a:tc rowSpan="3">
                  <a:txBody>
                    <a:bodyPr/>
                    <a:lstStyle/>
                    <a:p>
                      <a:pPr algn="ctr">
                        <a:lnSpc>
                          <a:spcPct val="115000"/>
                        </a:lnSpc>
                        <a:spcAft>
                          <a:spcPts val="0"/>
                        </a:spcAft>
                      </a:pPr>
                      <a:r>
                        <a:rPr lang="ru-RU" sz="1000" dirty="0" smtClean="0">
                          <a:effectLst/>
                        </a:rPr>
                        <a:t>Потреби-</a:t>
                      </a:r>
                      <a:r>
                        <a:rPr lang="ru-RU" sz="1000" dirty="0" err="1" smtClean="0">
                          <a:effectLst/>
                        </a:rPr>
                        <a:t>тель</a:t>
                      </a:r>
                      <a:endParaRPr lang="ru-RU" sz="1000" dirty="0">
                        <a:effectLst/>
                        <a:latin typeface="Calibri"/>
                        <a:ea typeface="Calibri"/>
                        <a:cs typeface="Times New Roman"/>
                      </a:endParaRPr>
                    </a:p>
                  </a:txBody>
                  <a:tcPr marL="41676" marR="41676" marT="0" marB="0"/>
                </a:tc>
                <a:tc rowSpan="3" gridSpan="2">
                  <a:txBody>
                    <a:bodyPr/>
                    <a:lstStyle/>
                    <a:p>
                      <a:pPr algn="ctr">
                        <a:lnSpc>
                          <a:spcPct val="115000"/>
                        </a:lnSpc>
                        <a:spcAft>
                          <a:spcPts val="0"/>
                        </a:spcAft>
                      </a:pPr>
                      <a:r>
                        <a:rPr lang="ru-RU" sz="1000" dirty="0">
                          <a:effectLst/>
                        </a:rPr>
                        <a:t>режим </a:t>
                      </a:r>
                      <a:r>
                        <a:rPr lang="ru-RU" sz="1000" dirty="0" smtClean="0">
                          <a:effectLst/>
                        </a:rPr>
                        <a:t>водо-потреб-</a:t>
                      </a:r>
                      <a:r>
                        <a:rPr lang="ru-RU" sz="1000" dirty="0" err="1" smtClean="0">
                          <a:effectLst/>
                        </a:rPr>
                        <a:t>ления</a:t>
                      </a:r>
                      <a:endParaRPr lang="ru-RU" sz="1000" dirty="0">
                        <a:effectLst/>
                        <a:latin typeface="Calibri"/>
                        <a:ea typeface="Calibri"/>
                        <a:cs typeface="Times New Roman"/>
                      </a:endParaRPr>
                    </a:p>
                  </a:txBody>
                  <a:tcPr marL="41676" marR="41676" marT="0" marB="0"/>
                </a:tc>
                <a:tc rowSpan="3" hMerge="1">
                  <a:txBody>
                    <a:bodyPr/>
                    <a:lstStyle/>
                    <a:p>
                      <a:endParaRPr lang="ru-RU"/>
                    </a:p>
                  </a:txBody>
                  <a:tcPr/>
                </a:tc>
                <a:tc gridSpan="5">
                  <a:txBody>
                    <a:bodyPr/>
                    <a:lstStyle/>
                    <a:p>
                      <a:pPr algn="ctr">
                        <a:lnSpc>
                          <a:spcPct val="115000"/>
                        </a:lnSpc>
                        <a:spcAft>
                          <a:spcPts val="0"/>
                        </a:spcAft>
                      </a:pPr>
                      <a:r>
                        <a:rPr lang="ru-RU" sz="1000" dirty="0">
                          <a:effectLst/>
                        </a:rPr>
                        <a:t>кол-во потребляемой воды, м</a:t>
                      </a:r>
                      <a:r>
                        <a:rPr lang="ru-RU" sz="1000" baseline="30000" dirty="0">
                          <a:effectLst/>
                        </a:rPr>
                        <a:t>3</a:t>
                      </a:r>
                      <a:endParaRPr lang="ru-RU" sz="1000" dirty="0">
                        <a:effectLst/>
                        <a:latin typeface="Calibri"/>
                        <a:ea typeface="Calibri"/>
                        <a:cs typeface="Times New Roman"/>
                      </a:endParaRPr>
                    </a:p>
                  </a:txBody>
                  <a:tcPr marL="41676" marR="41676"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3">
                  <a:txBody>
                    <a:bodyPr/>
                    <a:lstStyle/>
                    <a:p>
                      <a:pPr algn="ctr">
                        <a:lnSpc>
                          <a:spcPct val="115000"/>
                        </a:lnSpc>
                        <a:spcAft>
                          <a:spcPts val="0"/>
                        </a:spcAft>
                      </a:pPr>
                      <a:r>
                        <a:rPr lang="ru-RU" sz="1000">
                          <a:effectLst/>
                        </a:rPr>
                        <a:t>особые требования к качеству воды</a:t>
                      </a:r>
                      <a:endParaRPr lang="ru-RU" sz="1000">
                        <a:effectLst/>
                        <a:latin typeface="Calibri"/>
                        <a:ea typeface="Calibri"/>
                        <a:cs typeface="Times New Roman"/>
                      </a:endParaRPr>
                    </a:p>
                  </a:txBody>
                  <a:tcPr marL="41676" marR="41676" marT="0" marB="0"/>
                </a:tc>
                <a:tc rowSpan="3">
                  <a:txBody>
                    <a:bodyPr/>
                    <a:lstStyle/>
                    <a:p>
                      <a:pPr algn="ctr">
                        <a:lnSpc>
                          <a:spcPct val="115000"/>
                        </a:lnSpc>
                        <a:spcAft>
                          <a:spcPts val="0"/>
                        </a:spcAft>
                      </a:pPr>
                      <a:r>
                        <a:rPr lang="ru-RU" sz="1000">
                          <a:effectLst/>
                        </a:rPr>
                        <a:t>используемый источник</a:t>
                      </a:r>
                      <a:endParaRPr lang="ru-RU" sz="1000">
                        <a:effectLst/>
                        <a:latin typeface="Calibri"/>
                        <a:ea typeface="Calibri"/>
                        <a:cs typeface="Times New Roman"/>
                      </a:endParaRPr>
                    </a:p>
                  </a:txBody>
                  <a:tcPr marL="41676" marR="41676" marT="0" marB="0"/>
                </a:tc>
              </a:tr>
              <a:tr h="117157">
                <a:tc vMerge="1">
                  <a:txBody>
                    <a:bodyPr/>
                    <a:lstStyle/>
                    <a:p>
                      <a:endParaRPr lang="ru-RU"/>
                    </a:p>
                  </a:txBody>
                  <a:tcPr/>
                </a:tc>
                <a:tc gridSpan="2" vMerge="1">
                  <a:txBody>
                    <a:bodyPr/>
                    <a:lstStyle/>
                    <a:p>
                      <a:endParaRPr lang="ru-RU"/>
                    </a:p>
                  </a:txBody>
                  <a:tcPr/>
                </a:tc>
                <a:tc hMerge="1" vMerge="1">
                  <a:txBody>
                    <a:bodyPr/>
                    <a:lstStyle/>
                    <a:p>
                      <a:endParaRPr lang="ru-RU"/>
                    </a:p>
                  </a:txBody>
                  <a:tcPr/>
                </a:tc>
                <a:tc rowSpan="2">
                  <a:txBody>
                    <a:bodyPr/>
                    <a:lstStyle/>
                    <a:p>
                      <a:pPr algn="ctr">
                        <a:lnSpc>
                          <a:spcPct val="115000"/>
                        </a:lnSpc>
                        <a:spcAft>
                          <a:spcPts val="0"/>
                        </a:spcAft>
                      </a:pPr>
                      <a:r>
                        <a:rPr lang="ru-RU" sz="1000">
                          <a:effectLst/>
                        </a:rPr>
                        <a:t>всего</a:t>
                      </a:r>
                      <a:endParaRPr lang="ru-RU" sz="1000">
                        <a:effectLst/>
                        <a:latin typeface="Calibri"/>
                        <a:ea typeface="Calibri"/>
                        <a:cs typeface="Times New Roman"/>
                      </a:endParaRPr>
                    </a:p>
                  </a:txBody>
                  <a:tcPr marL="41676" marR="41676" marT="0" marB="0"/>
                </a:tc>
                <a:tc gridSpan="4">
                  <a:txBody>
                    <a:bodyPr/>
                    <a:lstStyle/>
                    <a:p>
                      <a:pPr algn="ctr">
                        <a:lnSpc>
                          <a:spcPct val="115000"/>
                        </a:lnSpc>
                        <a:spcAft>
                          <a:spcPts val="0"/>
                        </a:spcAft>
                      </a:pPr>
                      <a:r>
                        <a:rPr lang="ru-RU" sz="1000">
                          <a:effectLst/>
                        </a:rPr>
                        <a:t>в том числе</a:t>
                      </a:r>
                      <a:endParaRPr lang="ru-RU" sz="1000">
                        <a:effectLst/>
                        <a:latin typeface="Calibri"/>
                        <a:ea typeface="Calibri"/>
                        <a:cs typeface="Times New Roman"/>
                      </a:endParaRPr>
                    </a:p>
                  </a:txBody>
                  <a:tcPr marL="41676" marR="41676" marT="0" marB="0"/>
                </a:tc>
                <a:tc hMerge="1">
                  <a:txBody>
                    <a:bodyPr/>
                    <a:lstStyle/>
                    <a:p>
                      <a:endParaRPr lang="ru-RU"/>
                    </a:p>
                  </a:txBody>
                  <a:tcPr/>
                </a:tc>
                <a:tc hMerge="1">
                  <a:txBody>
                    <a:bodyPr/>
                    <a:lstStyle/>
                    <a:p>
                      <a:endParaRPr lang="ru-RU"/>
                    </a:p>
                  </a:txBody>
                  <a:tcPr/>
                </a:tc>
                <a:tc hMerge="1">
                  <a:txBody>
                    <a:bodyPr/>
                    <a:lstStyle/>
                    <a:p>
                      <a:endParaRPr lang="ru-RU"/>
                    </a:p>
                  </a:txBody>
                  <a:tcPr/>
                </a:tc>
                <a:tc vMerge="1">
                  <a:txBody>
                    <a:bodyPr/>
                    <a:lstStyle/>
                    <a:p>
                      <a:endParaRPr lang="ru-RU"/>
                    </a:p>
                  </a:txBody>
                  <a:tcPr/>
                </a:tc>
                <a:tc vMerge="1">
                  <a:txBody>
                    <a:bodyPr/>
                    <a:lstStyle/>
                    <a:p>
                      <a:endParaRPr lang="ru-RU"/>
                    </a:p>
                  </a:txBody>
                  <a:tcPr/>
                </a:tc>
              </a:tr>
              <a:tr h="864820">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gridSpan="2">
                  <a:txBody>
                    <a:bodyPr/>
                    <a:lstStyle/>
                    <a:p>
                      <a:pPr algn="ctr">
                        <a:lnSpc>
                          <a:spcPct val="115000"/>
                        </a:lnSpc>
                        <a:spcAft>
                          <a:spcPts val="0"/>
                        </a:spcAft>
                      </a:pPr>
                      <a:r>
                        <a:rPr lang="ru-RU" sz="1000">
                          <a:effectLst/>
                        </a:rPr>
                        <a:t>свежая</a:t>
                      </a:r>
                      <a:endParaRPr lang="ru-RU" sz="1000">
                        <a:effectLst/>
                        <a:latin typeface="Calibri"/>
                        <a:ea typeface="Calibri"/>
                        <a:cs typeface="Times New Roman"/>
                      </a:endParaRPr>
                    </a:p>
                  </a:txBody>
                  <a:tcPr marL="41676" marR="41676" marT="0" marB="0"/>
                </a:tc>
                <a:tc hMerge="1">
                  <a:txBody>
                    <a:bodyPr/>
                    <a:lstStyle/>
                    <a:p>
                      <a:endParaRPr lang="ru-RU"/>
                    </a:p>
                  </a:txBody>
                  <a:tcPr/>
                </a:tc>
                <a:tc gridSpan="2">
                  <a:txBody>
                    <a:bodyPr/>
                    <a:lstStyle/>
                    <a:p>
                      <a:pPr algn="ctr">
                        <a:lnSpc>
                          <a:spcPct val="115000"/>
                        </a:lnSpc>
                        <a:spcAft>
                          <a:spcPts val="0"/>
                        </a:spcAft>
                      </a:pPr>
                      <a:r>
                        <a:rPr lang="ru-RU" sz="1000" dirty="0">
                          <a:effectLst/>
                        </a:rPr>
                        <a:t>оборотная</a:t>
                      </a:r>
                      <a:endParaRPr lang="ru-RU" sz="1000" dirty="0">
                        <a:effectLst/>
                        <a:latin typeface="Calibri"/>
                        <a:ea typeface="Calibri"/>
                        <a:cs typeface="Times New Roman"/>
                      </a:endParaRPr>
                    </a:p>
                  </a:txBody>
                  <a:tcPr marL="41676" marR="41676" marT="0" marB="0"/>
                </a:tc>
                <a:tc hMerge="1">
                  <a:txBody>
                    <a:bodyPr/>
                    <a:lstStyle/>
                    <a:p>
                      <a:endParaRPr lang="ru-RU"/>
                    </a:p>
                  </a:txBody>
                  <a:tcPr/>
                </a:tc>
                <a:tc vMerge="1">
                  <a:txBody>
                    <a:bodyPr/>
                    <a:lstStyle/>
                    <a:p>
                      <a:endParaRPr lang="ru-RU"/>
                    </a:p>
                  </a:txBody>
                  <a:tcPr/>
                </a:tc>
                <a:tc vMerge="1">
                  <a:txBody>
                    <a:bodyPr/>
                    <a:lstStyle/>
                    <a:p>
                      <a:endParaRPr lang="ru-RU"/>
                    </a:p>
                  </a:txBody>
                  <a:tcPr/>
                </a:tc>
              </a:tr>
              <a:tr h="158216">
                <a:tc>
                  <a:txBody>
                    <a:bodyPr/>
                    <a:lstStyle/>
                    <a:p>
                      <a:pPr algn="just">
                        <a:lnSpc>
                          <a:spcPct val="115000"/>
                        </a:lnSpc>
                        <a:spcAft>
                          <a:spcPts val="0"/>
                        </a:spcAft>
                      </a:pPr>
                      <a:r>
                        <a:rPr lang="ru-RU" sz="1000" dirty="0">
                          <a:effectLst/>
                        </a:rPr>
                        <a:t> </a:t>
                      </a:r>
                      <a:endParaRPr lang="ru-RU" sz="1000" dirty="0">
                        <a:effectLst/>
                        <a:latin typeface="Calibri"/>
                        <a:ea typeface="Calibri"/>
                        <a:cs typeface="Times New Roman"/>
                      </a:endParaRPr>
                    </a:p>
                  </a:txBody>
                  <a:tcPr marL="41676" marR="41676" marT="0" marB="0"/>
                </a:tc>
                <a:tc gridSpan="2">
                  <a:txBody>
                    <a:bodyPr/>
                    <a:lstStyle/>
                    <a:p>
                      <a:pPr algn="just">
                        <a:lnSpc>
                          <a:spcPct val="115000"/>
                        </a:lnSpc>
                        <a:spcAft>
                          <a:spcPts val="0"/>
                        </a:spcAft>
                      </a:pPr>
                      <a:r>
                        <a:rPr lang="ru-RU" sz="1000">
                          <a:effectLst/>
                        </a:rPr>
                        <a:t> </a:t>
                      </a:r>
                      <a:endParaRPr lang="ru-RU" sz="1000">
                        <a:effectLst/>
                        <a:latin typeface="Calibri"/>
                        <a:ea typeface="Calibri"/>
                        <a:cs typeface="Times New Roman"/>
                      </a:endParaRPr>
                    </a:p>
                  </a:txBody>
                  <a:tcPr marL="41676" marR="41676" marT="0" marB="0"/>
                </a:tc>
                <a:tc hMerge="1">
                  <a:txBody>
                    <a:bodyPr/>
                    <a:lstStyle/>
                    <a:p>
                      <a:endParaRPr lang="ru-RU"/>
                    </a:p>
                  </a:txBody>
                  <a:tcPr/>
                </a:tc>
                <a:tc>
                  <a:txBody>
                    <a:bodyPr/>
                    <a:lstStyle/>
                    <a:p>
                      <a:pPr algn="just">
                        <a:lnSpc>
                          <a:spcPct val="115000"/>
                        </a:lnSpc>
                        <a:spcAft>
                          <a:spcPts val="0"/>
                        </a:spcAft>
                      </a:pPr>
                      <a:r>
                        <a:rPr lang="ru-RU" sz="1000">
                          <a:effectLst/>
                        </a:rPr>
                        <a:t> </a:t>
                      </a:r>
                      <a:endParaRPr lang="ru-RU" sz="1000">
                        <a:effectLst/>
                        <a:latin typeface="Calibri"/>
                        <a:ea typeface="Calibri"/>
                        <a:cs typeface="Times New Roman"/>
                      </a:endParaRPr>
                    </a:p>
                  </a:txBody>
                  <a:tcPr marL="41676" marR="41676" marT="0" marB="0"/>
                </a:tc>
                <a:tc gridSpan="2">
                  <a:txBody>
                    <a:bodyPr/>
                    <a:lstStyle/>
                    <a:p>
                      <a:pPr algn="just">
                        <a:lnSpc>
                          <a:spcPct val="115000"/>
                        </a:lnSpc>
                        <a:spcAft>
                          <a:spcPts val="0"/>
                        </a:spcAft>
                      </a:pPr>
                      <a:r>
                        <a:rPr lang="ru-RU" sz="1000">
                          <a:effectLst/>
                        </a:rPr>
                        <a:t> </a:t>
                      </a:r>
                      <a:endParaRPr lang="ru-RU" sz="1000">
                        <a:effectLst/>
                        <a:latin typeface="Calibri"/>
                        <a:ea typeface="Calibri"/>
                        <a:cs typeface="Times New Roman"/>
                      </a:endParaRPr>
                    </a:p>
                  </a:txBody>
                  <a:tcPr marL="41676" marR="41676" marT="0" marB="0"/>
                </a:tc>
                <a:tc hMerge="1">
                  <a:txBody>
                    <a:bodyPr/>
                    <a:lstStyle/>
                    <a:p>
                      <a:endParaRPr lang="ru-RU"/>
                    </a:p>
                  </a:txBody>
                  <a:tcPr/>
                </a:tc>
                <a:tc gridSpan="2">
                  <a:txBody>
                    <a:bodyPr/>
                    <a:lstStyle/>
                    <a:p>
                      <a:pPr algn="just">
                        <a:lnSpc>
                          <a:spcPct val="115000"/>
                        </a:lnSpc>
                        <a:spcAft>
                          <a:spcPts val="0"/>
                        </a:spcAft>
                      </a:pPr>
                      <a:r>
                        <a:rPr lang="ru-RU" sz="1000">
                          <a:effectLst/>
                        </a:rPr>
                        <a:t> </a:t>
                      </a:r>
                      <a:endParaRPr lang="ru-RU" sz="1000">
                        <a:effectLst/>
                        <a:latin typeface="Calibri"/>
                        <a:ea typeface="Calibri"/>
                        <a:cs typeface="Times New Roman"/>
                      </a:endParaRPr>
                    </a:p>
                  </a:txBody>
                  <a:tcPr marL="41676" marR="41676" marT="0" marB="0"/>
                </a:tc>
                <a:tc hMerge="1">
                  <a:txBody>
                    <a:bodyPr/>
                    <a:lstStyle/>
                    <a:p>
                      <a:endParaRPr lang="ru-RU"/>
                    </a:p>
                  </a:txBody>
                  <a:tcPr/>
                </a:tc>
                <a:tc>
                  <a:txBody>
                    <a:bodyPr/>
                    <a:lstStyle/>
                    <a:p>
                      <a:pPr algn="just">
                        <a:lnSpc>
                          <a:spcPct val="115000"/>
                        </a:lnSpc>
                        <a:spcAft>
                          <a:spcPts val="0"/>
                        </a:spcAft>
                      </a:pPr>
                      <a:r>
                        <a:rPr lang="ru-RU" sz="1000" dirty="0">
                          <a:effectLst/>
                        </a:rPr>
                        <a:t> </a:t>
                      </a:r>
                      <a:endParaRPr lang="ru-RU" sz="1000" dirty="0">
                        <a:effectLst/>
                        <a:latin typeface="Calibri"/>
                        <a:ea typeface="Calibri"/>
                        <a:cs typeface="Times New Roman"/>
                      </a:endParaRPr>
                    </a:p>
                  </a:txBody>
                  <a:tcPr marL="41676" marR="41676" marT="0" marB="0"/>
                </a:tc>
                <a:tc>
                  <a:txBody>
                    <a:bodyPr/>
                    <a:lstStyle/>
                    <a:p>
                      <a:pPr algn="just">
                        <a:lnSpc>
                          <a:spcPct val="115000"/>
                        </a:lnSpc>
                        <a:spcAft>
                          <a:spcPts val="0"/>
                        </a:spcAft>
                      </a:pPr>
                      <a:r>
                        <a:rPr lang="ru-RU" sz="1000">
                          <a:effectLst/>
                        </a:rPr>
                        <a:t> </a:t>
                      </a:r>
                      <a:endParaRPr lang="ru-RU" sz="1000">
                        <a:effectLst/>
                        <a:latin typeface="Calibri"/>
                        <a:ea typeface="Calibri"/>
                        <a:cs typeface="Times New Roman"/>
                      </a:endParaRPr>
                    </a:p>
                  </a:txBody>
                  <a:tcPr marL="41676" marR="41676" marT="0" marB="0"/>
                </a:tc>
              </a:tr>
              <a:tr h="117157">
                <a:tc gridSpan="10">
                  <a:txBody>
                    <a:bodyPr/>
                    <a:lstStyle/>
                    <a:p>
                      <a:pPr algn="ctr">
                        <a:lnSpc>
                          <a:spcPct val="115000"/>
                        </a:lnSpc>
                        <a:spcAft>
                          <a:spcPts val="0"/>
                        </a:spcAft>
                      </a:pPr>
                      <a:r>
                        <a:rPr lang="ru-RU" sz="1000" dirty="0">
                          <a:effectLst/>
                        </a:rPr>
                        <a:t>Водоотведение</a:t>
                      </a:r>
                      <a:endParaRPr lang="ru-RU" sz="1000" dirty="0">
                        <a:effectLst/>
                        <a:latin typeface="Calibri"/>
                        <a:ea typeface="Calibri"/>
                        <a:cs typeface="Times New Roman"/>
                      </a:endParaRPr>
                    </a:p>
                  </a:txBody>
                  <a:tcPr marL="41676" marR="41676"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17157">
                <a:tc rowSpan="3">
                  <a:txBody>
                    <a:bodyPr/>
                    <a:lstStyle/>
                    <a:p>
                      <a:pPr>
                        <a:lnSpc>
                          <a:spcPct val="115000"/>
                        </a:lnSpc>
                        <a:spcAft>
                          <a:spcPts val="0"/>
                        </a:spcAft>
                      </a:pPr>
                      <a:r>
                        <a:rPr lang="ru-RU" sz="1000" dirty="0">
                          <a:effectLst/>
                        </a:rPr>
                        <a:t>Места </a:t>
                      </a:r>
                      <a:r>
                        <a:rPr lang="ru-RU" sz="1000" dirty="0" err="1" smtClean="0">
                          <a:effectLst/>
                        </a:rPr>
                        <a:t>образова-ния</a:t>
                      </a:r>
                      <a:r>
                        <a:rPr lang="ru-RU" sz="1000" dirty="0" smtClean="0">
                          <a:effectLst/>
                        </a:rPr>
                        <a:t> </a:t>
                      </a:r>
                      <a:r>
                        <a:rPr lang="ru-RU" sz="1000" dirty="0">
                          <a:effectLst/>
                        </a:rPr>
                        <a:t>стоков и режим водо-отведения</a:t>
                      </a:r>
                      <a:endParaRPr lang="ru-RU" sz="1000" dirty="0">
                        <a:effectLst/>
                        <a:latin typeface="Calibri"/>
                        <a:ea typeface="Calibri"/>
                        <a:cs typeface="Times New Roman"/>
                      </a:endParaRPr>
                    </a:p>
                  </a:txBody>
                  <a:tcPr marL="41676" marR="41676" marT="0" marB="0"/>
                </a:tc>
                <a:tc gridSpan="7">
                  <a:txBody>
                    <a:bodyPr/>
                    <a:lstStyle/>
                    <a:p>
                      <a:pPr algn="ctr">
                        <a:lnSpc>
                          <a:spcPct val="115000"/>
                        </a:lnSpc>
                        <a:spcAft>
                          <a:spcPts val="0"/>
                        </a:spcAft>
                      </a:pPr>
                      <a:r>
                        <a:rPr lang="ru-RU" sz="1000">
                          <a:effectLst/>
                        </a:rPr>
                        <a:t>Кол-во отводимых сточных вод, м</a:t>
                      </a:r>
                      <a:r>
                        <a:rPr lang="ru-RU" sz="1000" baseline="30000">
                          <a:effectLst/>
                        </a:rPr>
                        <a:t>3</a:t>
                      </a:r>
                      <a:endParaRPr lang="ru-RU" sz="1000">
                        <a:effectLst/>
                        <a:latin typeface="Calibri"/>
                        <a:ea typeface="Calibri"/>
                        <a:cs typeface="Times New Roman"/>
                      </a:endParaRPr>
                    </a:p>
                  </a:txBody>
                  <a:tcPr marL="41676" marR="41676"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3">
                  <a:txBody>
                    <a:bodyPr/>
                    <a:lstStyle/>
                    <a:p>
                      <a:pPr algn="ctr">
                        <a:lnSpc>
                          <a:spcPct val="115000"/>
                        </a:lnSpc>
                        <a:spcAft>
                          <a:spcPts val="0"/>
                        </a:spcAft>
                      </a:pPr>
                      <a:r>
                        <a:rPr lang="ru-RU" sz="1000" dirty="0">
                          <a:effectLst/>
                        </a:rPr>
                        <a:t>безвозвратные потери</a:t>
                      </a:r>
                      <a:endParaRPr lang="ru-RU" sz="1000" dirty="0">
                        <a:effectLst/>
                        <a:latin typeface="Calibri"/>
                        <a:ea typeface="Calibri"/>
                        <a:cs typeface="Times New Roman"/>
                      </a:endParaRPr>
                    </a:p>
                  </a:txBody>
                  <a:tcPr marL="41676" marR="41676" marT="0" marB="0"/>
                </a:tc>
                <a:tc rowSpan="2">
                  <a:txBody>
                    <a:bodyPr/>
                    <a:lstStyle/>
                    <a:p>
                      <a:pPr algn="ctr">
                        <a:lnSpc>
                          <a:spcPct val="115000"/>
                        </a:lnSpc>
                        <a:spcAft>
                          <a:spcPts val="0"/>
                        </a:spcAft>
                      </a:pPr>
                      <a:r>
                        <a:rPr lang="ru-RU" sz="1000">
                          <a:effectLst/>
                        </a:rPr>
                        <a:t>температура сточных вод, </a:t>
                      </a:r>
                      <a:r>
                        <a:rPr lang="ru-RU" sz="1000">
                          <a:effectLst/>
                          <a:sym typeface="Symbol"/>
                        </a:rPr>
                        <a:t></a:t>
                      </a:r>
                      <a:r>
                        <a:rPr lang="ru-RU" sz="1000">
                          <a:effectLst/>
                        </a:rPr>
                        <a:t>С</a:t>
                      </a:r>
                      <a:endParaRPr lang="ru-RU" sz="1000">
                        <a:effectLst/>
                        <a:latin typeface="Calibri"/>
                        <a:ea typeface="Calibri"/>
                        <a:cs typeface="Times New Roman"/>
                      </a:endParaRPr>
                    </a:p>
                  </a:txBody>
                  <a:tcPr marL="41676" marR="41676" marT="0" marB="0"/>
                </a:tc>
              </a:tr>
              <a:tr h="234314">
                <a:tc vMerge="1">
                  <a:txBody>
                    <a:bodyPr/>
                    <a:lstStyle/>
                    <a:p>
                      <a:endParaRPr lang="ru-RU"/>
                    </a:p>
                  </a:txBody>
                  <a:tcPr/>
                </a:tc>
                <a:tc rowSpan="2">
                  <a:txBody>
                    <a:bodyPr/>
                    <a:lstStyle/>
                    <a:p>
                      <a:pPr algn="ctr">
                        <a:lnSpc>
                          <a:spcPct val="115000"/>
                        </a:lnSpc>
                        <a:spcAft>
                          <a:spcPts val="0"/>
                        </a:spcAft>
                      </a:pPr>
                      <a:r>
                        <a:rPr lang="ru-RU" sz="1000" dirty="0">
                          <a:effectLst/>
                        </a:rPr>
                        <a:t>всего</a:t>
                      </a:r>
                      <a:endParaRPr lang="ru-RU" sz="1000" dirty="0">
                        <a:effectLst/>
                        <a:latin typeface="Calibri"/>
                        <a:ea typeface="Calibri"/>
                        <a:cs typeface="Times New Roman"/>
                      </a:endParaRPr>
                    </a:p>
                  </a:txBody>
                  <a:tcPr marL="41676" marR="41676" marT="0" marB="0"/>
                </a:tc>
                <a:tc gridSpan="6">
                  <a:txBody>
                    <a:bodyPr/>
                    <a:lstStyle/>
                    <a:p>
                      <a:pPr algn="ctr">
                        <a:lnSpc>
                          <a:spcPct val="115000"/>
                        </a:lnSpc>
                        <a:spcAft>
                          <a:spcPts val="0"/>
                        </a:spcAft>
                      </a:pPr>
                      <a:r>
                        <a:rPr lang="ru-RU" sz="1000" dirty="0">
                          <a:effectLst/>
                        </a:rPr>
                        <a:t>В </a:t>
                      </a:r>
                      <a:r>
                        <a:rPr lang="ru-RU" sz="1000" dirty="0" err="1">
                          <a:effectLst/>
                        </a:rPr>
                        <a:t>т.ч</a:t>
                      </a:r>
                      <a:r>
                        <a:rPr lang="ru-RU" sz="1000" dirty="0">
                          <a:effectLst/>
                        </a:rPr>
                        <a:t>. по местам утилизации</a:t>
                      </a:r>
                      <a:endParaRPr lang="ru-RU" sz="1000" dirty="0">
                        <a:effectLst/>
                        <a:latin typeface="Calibri"/>
                        <a:ea typeface="Calibri"/>
                        <a:cs typeface="Times New Roman"/>
                      </a:endParaRPr>
                    </a:p>
                  </a:txBody>
                  <a:tcPr marL="41676" marR="41676"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vMerge="1">
                  <a:txBody>
                    <a:bodyPr/>
                    <a:lstStyle/>
                    <a:p>
                      <a:endParaRPr lang="ru-RU"/>
                    </a:p>
                  </a:txBody>
                  <a:tcPr/>
                </a:tc>
                <a:tc vMerge="1">
                  <a:txBody>
                    <a:bodyPr/>
                    <a:lstStyle/>
                    <a:p>
                      <a:endParaRPr lang="ru-RU"/>
                    </a:p>
                  </a:txBody>
                  <a:tcPr/>
                </a:tc>
              </a:tr>
              <a:tr h="820098">
                <a:tc vMerge="1">
                  <a:txBody>
                    <a:bodyPr/>
                    <a:lstStyle/>
                    <a:p>
                      <a:endParaRPr lang="ru-RU"/>
                    </a:p>
                  </a:txBody>
                  <a:tcPr/>
                </a:tc>
                <a:tc vMerge="1">
                  <a:txBody>
                    <a:bodyPr/>
                    <a:lstStyle/>
                    <a:p>
                      <a:endParaRPr lang="ru-RU"/>
                    </a:p>
                  </a:txBody>
                  <a:tcPr/>
                </a:tc>
                <a:tc gridSpan="2">
                  <a:txBody>
                    <a:bodyPr/>
                    <a:lstStyle/>
                    <a:p>
                      <a:pPr algn="ctr">
                        <a:lnSpc>
                          <a:spcPct val="115000"/>
                        </a:lnSpc>
                        <a:spcAft>
                          <a:spcPts val="0"/>
                        </a:spcAft>
                      </a:pPr>
                      <a:endParaRPr lang="ru-RU" sz="1000" dirty="0">
                        <a:effectLst/>
                        <a:latin typeface="Calibri"/>
                        <a:ea typeface="Calibri"/>
                        <a:cs typeface="Times New Roman"/>
                      </a:endParaRPr>
                    </a:p>
                  </a:txBody>
                  <a:tcPr marL="41676" marR="41676" marT="0" marB="0"/>
                </a:tc>
                <a:tc hMerge="1">
                  <a:txBody>
                    <a:bodyPr/>
                    <a:lstStyle/>
                    <a:p>
                      <a:pPr algn="ctr">
                        <a:lnSpc>
                          <a:spcPct val="115000"/>
                        </a:lnSpc>
                        <a:spcAft>
                          <a:spcPts val="0"/>
                        </a:spcAft>
                      </a:pPr>
                      <a:endParaRPr lang="ru-RU" sz="700" dirty="0">
                        <a:effectLst/>
                        <a:latin typeface="Calibri"/>
                        <a:ea typeface="Calibri"/>
                        <a:cs typeface="Times New Roman"/>
                      </a:endParaRPr>
                    </a:p>
                  </a:txBody>
                  <a:tcPr marL="41676" marR="41676" marT="0" marB="0"/>
                </a:tc>
                <a:tc>
                  <a:txBody>
                    <a:bodyPr/>
                    <a:lstStyle/>
                    <a:p>
                      <a:pPr algn="ctr">
                        <a:lnSpc>
                          <a:spcPct val="115000"/>
                        </a:lnSpc>
                        <a:spcAft>
                          <a:spcPts val="0"/>
                        </a:spcAft>
                      </a:pPr>
                      <a:endParaRPr lang="ru-RU" sz="1000" dirty="0">
                        <a:effectLst/>
                        <a:latin typeface="Calibri"/>
                        <a:ea typeface="Calibri"/>
                        <a:cs typeface="Times New Roman"/>
                      </a:endParaRPr>
                    </a:p>
                  </a:txBody>
                  <a:tcPr marL="41676" marR="41676" marT="0" marB="0"/>
                </a:tc>
                <a:tc gridSpan="2">
                  <a:txBody>
                    <a:bodyPr/>
                    <a:lstStyle/>
                    <a:p>
                      <a:endParaRPr lang="ru-RU" sz="1000" dirty="0"/>
                    </a:p>
                  </a:txBody>
                  <a:tcPr marL="41676" marR="41676" marT="0" marB="0"/>
                </a:tc>
                <a:tc hMerge="1">
                  <a:txBody>
                    <a:bodyPr/>
                    <a:lstStyle/>
                    <a:p>
                      <a:endParaRPr lang="ru-RU"/>
                    </a:p>
                  </a:txBody>
                  <a:tcPr/>
                </a:tc>
                <a:tc>
                  <a:txBody>
                    <a:bodyPr/>
                    <a:lstStyle/>
                    <a:p>
                      <a:endParaRPr lang="ru-RU" sz="1000" dirty="0"/>
                    </a:p>
                  </a:txBody>
                  <a:tcPr marL="41676" marR="41676" marT="0" marB="0"/>
                </a:tc>
                <a:tc vMerge="1">
                  <a:txBody>
                    <a:bodyPr/>
                    <a:lstStyle/>
                    <a:p>
                      <a:endParaRPr lang="ru-RU"/>
                    </a:p>
                  </a:txBody>
                  <a:tcPr/>
                </a:tc>
                <a:tc>
                  <a:txBody>
                    <a:bodyPr/>
                    <a:lstStyle/>
                    <a:p>
                      <a:pPr algn="ctr">
                        <a:lnSpc>
                          <a:spcPct val="115000"/>
                        </a:lnSpc>
                        <a:spcAft>
                          <a:spcPts val="0"/>
                        </a:spcAft>
                      </a:pPr>
                      <a:r>
                        <a:rPr lang="ru-RU" sz="1000" dirty="0">
                          <a:effectLst/>
                        </a:rPr>
                        <a:t> </a:t>
                      </a:r>
                      <a:endParaRPr lang="ru-RU" sz="1000" dirty="0">
                        <a:effectLst/>
                        <a:latin typeface="Calibri"/>
                        <a:ea typeface="Calibri"/>
                        <a:cs typeface="Times New Roman"/>
                      </a:endParaRPr>
                    </a:p>
                  </a:txBody>
                  <a:tcPr marL="41676" marR="41676" marT="0" marB="0"/>
                </a:tc>
              </a:tr>
              <a:tr h="153585">
                <a:tc>
                  <a:txBody>
                    <a:bodyPr/>
                    <a:lstStyle/>
                    <a:p>
                      <a:pPr>
                        <a:lnSpc>
                          <a:spcPct val="115000"/>
                        </a:lnSpc>
                        <a:spcAft>
                          <a:spcPts val="0"/>
                        </a:spcAft>
                      </a:pPr>
                      <a:r>
                        <a:rPr lang="ru-RU" sz="700">
                          <a:effectLst/>
                        </a:rPr>
                        <a:t> </a:t>
                      </a:r>
                      <a:endParaRPr lang="ru-RU" sz="700">
                        <a:effectLst/>
                        <a:latin typeface="Calibri"/>
                        <a:ea typeface="Calibri"/>
                        <a:cs typeface="Times New Roman"/>
                      </a:endParaRPr>
                    </a:p>
                  </a:txBody>
                  <a:tcPr marL="41676" marR="41676" marT="0" marB="0"/>
                </a:tc>
                <a:tc>
                  <a:txBody>
                    <a:bodyPr/>
                    <a:lstStyle/>
                    <a:p>
                      <a:pPr algn="ctr">
                        <a:lnSpc>
                          <a:spcPct val="115000"/>
                        </a:lnSpc>
                        <a:spcAft>
                          <a:spcPts val="0"/>
                        </a:spcAft>
                      </a:pPr>
                      <a:r>
                        <a:rPr lang="ru-RU" sz="700">
                          <a:effectLst/>
                        </a:rPr>
                        <a:t> </a:t>
                      </a:r>
                      <a:endParaRPr lang="ru-RU" sz="700">
                        <a:effectLst/>
                        <a:latin typeface="Calibri"/>
                        <a:ea typeface="Calibri"/>
                        <a:cs typeface="Times New Roman"/>
                      </a:endParaRPr>
                    </a:p>
                  </a:txBody>
                  <a:tcPr marL="41676" marR="41676" marT="0" marB="0"/>
                </a:tc>
                <a:tc gridSpan="2">
                  <a:txBody>
                    <a:bodyPr/>
                    <a:lstStyle/>
                    <a:p>
                      <a:pPr algn="ctr">
                        <a:lnSpc>
                          <a:spcPct val="115000"/>
                        </a:lnSpc>
                        <a:spcAft>
                          <a:spcPts val="0"/>
                        </a:spcAft>
                      </a:pPr>
                      <a:r>
                        <a:rPr lang="ru-RU" sz="700">
                          <a:effectLst/>
                        </a:rPr>
                        <a:t> </a:t>
                      </a:r>
                      <a:endParaRPr lang="ru-RU" sz="700">
                        <a:effectLst/>
                        <a:latin typeface="Calibri"/>
                        <a:ea typeface="Calibri"/>
                        <a:cs typeface="Times New Roman"/>
                      </a:endParaRPr>
                    </a:p>
                  </a:txBody>
                  <a:tcPr marL="41676" marR="41676" marT="0" marB="0"/>
                </a:tc>
                <a:tc hMerge="1">
                  <a:txBody>
                    <a:bodyPr/>
                    <a:lstStyle/>
                    <a:p>
                      <a:pPr algn="ctr">
                        <a:lnSpc>
                          <a:spcPct val="115000"/>
                        </a:lnSpc>
                        <a:spcAft>
                          <a:spcPts val="0"/>
                        </a:spcAft>
                      </a:pPr>
                      <a:endParaRPr lang="ru-RU" sz="700">
                        <a:effectLst/>
                        <a:latin typeface="Calibri"/>
                        <a:ea typeface="Calibri"/>
                        <a:cs typeface="Times New Roman"/>
                      </a:endParaRPr>
                    </a:p>
                  </a:txBody>
                  <a:tcPr marL="41676" marR="41676" marT="0" marB="0"/>
                </a:tc>
                <a:tc>
                  <a:txBody>
                    <a:bodyPr/>
                    <a:lstStyle/>
                    <a:p>
                      <a:pPr algn="ctr">
                        <a:lnSpc>
                          <a:spcPct val="115000"/>
                        </a:lnSpc>
                        <a:spcAft>
                          <a:spcPts val="0"/>
                        </a:spcAft>
                      </a:pPr>
                      <a:r>
                        <a:rPr lang="ru-RU" sz="700">
                          <a:effectLst/>
                        </a:rPr>
                        <a:t> </a:t>
                      </a:r>
                      <a:endParaRPr lang="ru-RU" sz="700">
                        <a:effectLst/>
                        <a:latin typeface="Calibri"/>
                        <a:ea typeface="Calibri"/>
                        <a:cs typeface="Times New Roman"/>
                      </a:endParaRPr>
                    </a:p>
                  </a:txBody>
                  <a:tcPr marL="41676" marR="41676" marT="0" marB="0"/>
                </a:tc>
                <a:tc gridSpan="2">
                  <a:txBody>
                    <a:bodyPr/>
                    <a:lstStyle/>
                    <a:p>
                      <a:pPr algn="ctr">
                        <a:lnSpc>
                          <a:spcPct val="115000"/>
                        </a:lnSpc>
                        <a:spcAft>
                          <a:spcPts val="0"/>
                        </a:spcAft>
                      </a:pPr>
                      <a:r>
                        <a:rPr lang="ru-RU" sz="700">
                          <a:effectLst/>
                        </a:rPr>
                        <a:t> </a:t>
                      </a:r>
                      <a:endParaRPr lang="ru-RU" sz="700">
                        <a:effectLst/>
                        <a:latin typeface="Calibri"/>
                        <a:ea typeface="Calibri"/>
                        <a:cs typeface="Times New Roman"/>
                      </a:endParaRPr>
                    </a:p>
                  </a:txBody>
                  <a:tcPr marL="41676" marR="41676" marT="0" marB="0"/>
                </a:tc>
                <a:tc hMerge="1">
                  <a:txBody>
                    <a:bodyPr/>
                    <a:lstStyle/>
                    <a:p>
                      <a:endParaRPr lang="ru-RU"/>
                    </a:p>
                  </a:txBody>
                  <a:tcPr/>
                </a:tc>
                <a:tc>
                  <a:txBody>
                    <a:bodyPr/>
                    <a:lstStyle/>
                    <a:p>
                      <a:pPr algn="ctr">
                        <a:lnSpc>
                          <a:spcPct val="115000"/>
                        </a:lnSpc>
                        <a:spcAft>
                          <a:spcPts val="0"/>
                        </a:spcAft>
                      </a:pPr>
                      <a:r>
                        <a:rPr lang="ru-RU" sz="700">
                          <a:effectLst/>
                        </a:rPr>
                        <a:t> </a:t>
                      </a:r>
                      <a:endParaRPr lang="ru-RU" sz="700">
                        <a:effectLst/>
                        <a:latin typeface="Calibri"/>
                        <a:ea typeface="Calibri"/>
                        <a:cs typeface="Times New Roman"/>
                      </a:endParaRPr>
                    </a:p>
                  </a:txBody>
                  <a:tcPr marL="41676" marR="41676" marT="0" marB="0"/>
                </a:tc>
                <a:tc>
                  <a:txBody>
                    <a:bodyPr/>
                    <a:lstStyle/>
                    <a:p>
                      <a:pPr>
                        <a:lnSpc>
                          <a:spcPct val="115000"/>
                        </a:lnSpc>
                        <a:spcAft>
                          <a:spcPts val="0"/>
                        </a:spcAft>
                      </a:pPr>
                      <a:r>
                        <a:rPr lang="ru-RU" sz="700" dirty="0">
                          <a:effectLst/>
                        </a:rPr>
                        <a:t> </a:t>
                      </a:r>
                      <a:endParaRPr lang="ru-RU" sz="700" dirty="0">
                        <a:effectLst/>
                        <a:latin typeface="Calibri"/>
                        <a:ea typeface="Calibri"/>
                        <a:cs typeface="Times New Roman"/>
                      </a:endParaRPr>
                    </a:p>
                  </a:txBody>
                  <a:tcPr marL="41676" marR="41676" marT="0" marB="0"/>
                </a:tc>
                <a:tc>
                  <a:txBody>
                    <a:bodyPr/>
                    <a:lstStyle/>
                    <a:p>
                      <a:pPr algn="ctr">
                        <a:lnSpc>
                          <a:spcPct val="115000"/>
                        </a:lnSpc>
                        <a:spcAft>
                          <a:spcPts val="0"/>
                        </a:spcAft>
                      </a:pPr>
                      <a:r>
                        <a:rPr lang="ru-RU" sz="700" dirty="0">
                          <a:effectLst/>
                        </a:rPr>
                        <a:t> </a:t>
                      </a:r>
                      <a:endParaRPr lang="ru-RU" sz="700" dirty="0">
                        <a:effectLst/>
                        <a:latin typeface="Calibri"/>
                        <a:ea typeface="Calibri"/>
                        <a:cs typeface="Times New Roman"/>
                      </a:endParaRPr>
                    </a:p>
                  </a:txBody>
                  <a:tcPr marL="41676" marR="41676" marT="0" marB="0"/>
                </a:tc>
              </a:tr>
            </a:tbl>
          </a:graphicData>
        </a:graphic>
      </p:graphicFrame>
      <p:sp>
        <p:nvSpPr>
          <p:cNvPr id="6" name="Rectangle 1"/>
          <p:cNvSpPr>
            <a:spLocks noChangeArrowheads="1"/>
          </p:cNvSpPr>
          <p:nvPr/>
        </p:nvSpPr>
        <p:spPr bwMode="auto">
          <a:xfrm>
            <a:off x="611560" y="2081173"/>
            <a:ext cx="518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Примерная форма представления сведений о водопотреблении и водоотведении</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9691089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5040560" cy="936104"/>
          </a:xfrm>
        </p:spPr>
        <p:txBody>
          <a:bodyPr/>
          <a:lstStyle/>
          <a:p>
            <a:r>
              <a:rPr lang="ru-RU" sz="2000" i="1" dirty="0">
                <a:solidFill>
                  <a:schemeClr val="tx1"/>
                </a:solidFill>
              </a:rPr>
              <a:t>Результаты оценки воздействия на поверхностные и подземные </a:t>
            </a:r>
            <a:r>
              <a:rPr lang="ru-RU" sz="2000" i="1" dirty="0" smtClean="0">
                <a:solidFill>
                  <a:schemeClr val="tx1"/>
                </a:solidFill>
              </a:rPr>
              <a:t>воды (продолжение)</a:t>
            </a:r>
            <a:endParaRPr lang="ru-RU" sz="2000" dirty="0">
              <a:solidFill>
                <a:schemeClr val="tx1"/>
              </a:solidFill>
            </a:endParaRPr>
          </a:p>
        </p:txBody>
      </p:sp>
      <p:sp>
        <p:nvSpPr>
          <p:cNvPr id="3" name="Объект 2"/>
          <p:cNvSpPr>
            <a:spLocks noGrp="1"/>
          </p:cNvSpPr>
          <p:nvPr>
            <p:ph idx="1"/>
          </p:nvPr>
        </p:nvSpPr>
        <p:spPr>
          <a:xfrm>
            <a:off x="6516216" y="332656"/>
            <a:ext cx="2448272" cy="6120680"/>
          </a:xfrm>
        </p:spPr>
        <p:txBody>
          <a:bodyPr>
            <a:normAutofit fontScale="62500" lnSpcReduction="20000"/>
          </a:bodyPr>
          <a:lstStyle/>
          <a:p>
            <a:pPr algn="just"/>
            <a:r>
              <a:rPr lang="ru-RU" b="1" i="1" dirty="0">
                <a:solidFill>
                  <a:schemeClr val="tx1"/>
                </a:solidFill>
              </a:rPr>
              <a:t>Характеристика сточных вод объекта</a:t>
            </a:r>
            <a:r>
              <a:rPr lang="ru-RU" dirty="0">
                <a:solidFill>
                  <a:schemeClr val="tx1"/>
                </a:solidFill>
              </a:rPr>
              <a:t> дается отдельно для этапов его строительства (включая при необходимости разные периоды строительства) и эксплуатации. На основании </a:t>
            </a:r>
            <a:r>
              <a:rPr lang="ru-RU" dirty="0" smtClean="0">
                <a:solidFill>
                  <a:schemeClr val="tx1"/>
                </a:solidFill>
              </a:rPr>
              <a:t>нормативов, </a:t>
            </a:r>
            <a:r>
              <a:rPr lang="ru-RU" dirty="0">
                <a:solidFill>
                  <a:schemeClr val="tx1"/>
                </a:solidFill>
              </a:rPr>
              <a:t>исходя из принятых технологий и мощности объекта, определяется количество и состав сточных вод, в </a:t>
            </a:r>
            <a:r>
              <a:rPr lang="ru-RU" dirty="0" err="1">
                <a:solidFill>
                  <a:schemeClr val="tx1"/>
                </a:solidFill>
              </a:rPr>
              <a:t>т.ч</a:t>
            </a:r>
            <a:r>
              <a:rPr lang="ru-RU" dirty="0">
                <a:solidFill>
                  <a:schemeClr val="tx1"/>
                </a:solidFill>
              </a:rPr>
              <a:t>. производственных, хозяйственно-бытовых и поверхностного стока; пример – таблица </a:t>
            </a:r>
            <a:r>
              <a:rPr lang="ru-RU" dirty="0" smtClean="0">
                <a:solidFill>
                  <a:schemeClr val="tx1"/>
                </a:solidFill>
              </a:rPr>
              <a:t>слева.</a:t>
            </a:r>
          </a:p>
          <a:p>
            <a:pPr algn="just"/>
            <a:r>
              <a:rPr lang="ru-RU" dirty="0">
                <a:solidFill>
                  <a:schemeClr val="tx1"/>
                </a:solidFill>
              </a:rPr>
              <a:t>Объемы поверхностного стока определяются исходя из климатических характеристик и коэффициента стока (для водонепроницаемых покрытий 0,6−0,8; для грунтовых поверхностей 0,2; для газонов </a:t>
            </a:r>
            <a:r>
              <a:rPr lang="ru-RU" dirty="0" smtClean="0">
                <a:solidFill>
                  <a:schemeClr val="tx1"/>
                </a:solidFill>
              </a:rPr>
              <a:t>0,1.</a:t>
            </a:r>
            <a:endParaRPr lang="ru-RU" dirty="0">
              <a:solidFill>
                <a:schemeClr val="tx1"/>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886884589"/>
              </p:ext>
            </p:extLst>
          </p:nvPr>
        </p:nvGraphicFramePr>
        <p:xfrm>
          <a:off x="323528" y="2060848"/>
          <a:ext cx="5904658" cy="4302381"/>
        </p:xfrm>
        <a:graphic>
          <a:graphicData uri="http://schemas.openxmlformats.org/drawingml/2006/table">
            <a:tbl>
              <a:tblPr>
                <a:tableStyleId>{5C22544A-7EE6-4342-B048-85BDC9FD1C3A}</a:tableStyleId>
              </a:tblPr>
              <a:tblGrid>
                <a:gridCol w="1862110"/>
                <a:gridCol w="673758"/>
                <a:gridCol w="673758"/>
                <a:gridCol w="673758"/>
                <a:gridCol w="673758"/>
                <a:gridCol w="673758"/>
                <a:gridCol w="673758"/>
              </a:tblGrid>
              <a:tr h="124426">
                <a:tc rowSpan="2">
                  <a:txBody>
                    <a:bodyPr/>
                    <a:lstStyle/>
                    <a:p>
                      <a:pPr algn="ctr">
                        <a:lnSpc>
                          <a:spcPts val="1100"/>
                        </a:lnSpc>
                        <a:spcAft>
                          <a:spcPts val="0"/>
                        </a:spcAft>
                      </a:pPr>
                      <a:r>
                        <a:rPr lang="ru-RU" sz="1000" dirty="0">
                          <a:effectLst/>
                        </a:rPr>
                        <a:t>Площадь стока</a:t>
                      </a:r>
                      <a:endParaRPr lang="ru-RU" sz="900" dirty="0">
                        <a:effectLst/>
                        <a:latin typeface="Calibri"/>
                        <a:ea typeface="Calibri"/>
                        <a:cs typeface="Times New Roman"/>
                      </a:endParaRPr>
                    </a:p>
                  </a:txBody>
                  <a:tcPr marL="56692" marR="56692" marT="0" marB="0" anchor="ctr"/>
                </a:tc>
                <a:tc gridSpan="3">
                  <a:txBody>
                    <a:bodyPr/>
                    <a:lstStyle/>
                    <a:p>
                      <a:pPr algn="ctr">
                        <a:lnSpc>
                          <a:spcPts val="1100"/>
                        </a:lnSpc>
                        <a:spcAft>
                          <a:spcPts val="0"/>
                        </a:spcAft>
                      </a:pPr>
                      <a:r>
                        <a:rPr lang="ru-RU" sz="1000" dirty="0">
                          <a:effectLst/>
                        </a:rPr>
                        <a:t>Дождевой сток</a:t>
                      </a:r>
                      <a:endParaRPr lang="ru-RU" sz="900" dirty="0">
                        <a:effectLst/>
                        <a:latin typeface="Calibri"/>
                        <a:ea typeface="Calibri"/>
                        <a:cs typeface="Times New Roman"/>
                      </a:endParaRPr>
                    </a:p>
                  </a:txBody>
                  <a:tcPr marL="56692" marR="56692" marT="0" marB="0" anchor="ctr"/>
                </a:tc>
                <a:tc hMerge="1">
                  <a:txBody>
                    <a:bodyPr/>
                    <a:lstStyle/>
                    <a:p>
                      <a:endParaRPr lang="ru-RU"/>
                    </a:p>
                  </a:txBody>
                  <a:tcPr/>
                </a:tc>
                <a:tc hMerge="1">
                  <a:txBody>
                    <a:bodyPr/>
                    <a:lstStyle/>
                    <a:p>
                      <a:endParaRPr lang="ru-RU"/>
                    </a:p>
                  </a:txBody>
                  <a:tcPr/>
                </a:tc>
                <a:tc gridSpan="3">
                  <a:txBody>
                    <a:bodyPr/>
                    <a:lstStyle/>
                    <a:p>
                      <a:pPr algn="ctr">
                        <a:lnSpc>
                          <a:spcPts val="1100"/>
                        </a:lnSpc>
                        <a:spcAft>
                          <a:spcPts val="0"/>
                        </a:spcAft>
                      </a:pPr>
                      <a:r>
                        <a:rPr lang="ru-RU" sz="1000">
                          <a:effectLst/>
                        </a:rPr>
                        <a:t>Талый сток</a:t>
                      </a:r>
                      <a:endParaRPr lang="ru-RU" sz="900">
                        <a:effectLst/>
                        <a:latin typeface="Calibri"/>
                        <a:ea typeface="Calibri"/>
                        <a:cs typeface="Times New Roman"/>
                      </a:endParaRPr>
                    </a:p>
                  </a:txBody>
                  <a:tcPr marL="56692" marR="56692" marT="0" marB="0" anchor="ctr"/>
                </a:tc>
                <a:tc hMerge="1">
                  <a:txBody>
                    <a:bodyPr/>
                    <a:lstStyle/>
                    <a:p>
                      <a:endParaRPr lang="ru-RU"/>
                    </a:p>
                  </a:txBody>
                  <a:tcPr/>
                </a:tc>
                <a:tc hMerge="1">
                  <a:txBody>
                    <a:bodyPr/>
                    <a:lstStyle/>
                    <a:p>
                      <a:endParaRPr lang="ru-RU"/>
                    </a:p>
                  </a:txBody>
                  <a:tcPr/>
                </a:tc>
              </a:tr>
              <a:tr h="622128">
                <a:tc vMerge="1">
                  <a:txBody>
                    <a:bodyPr/>
                    <a:lstStyle/>
                    <a:p>
                      <a:endParaRPr lang="ru-RU"/>
                    </a:p>
                  </a:txBody>
                  <a:tcPr/>
                </a:tc>
                <a:tc>
                  <a:txBody>
                    <a:bodyPr/>
                    <a:lstStyle/>
                    <a:p>
                      <a:pPr algn="ctr">
                        <a:lnSpc>
                          <a:spcPts val="1100"/>
                        </a:lnSpc>
                        <a:spcAft>
                          <a:spcPts val="0"/>
                        </a:spcAft>
                      </a:pPr>
                      <a:r>
                        <a:rPr lang="ru-RU" sz="1000">
                          <a:effectLst/>
                        </a:rPr>
                        <a:t>Взвешен-ные вещества, мг/дм</a:t>
                      </a:r>
                      <a:r>
                        <a:rPr lang="ru-RU" sz="1000" baseline="30000">
                          <a:effectLst/>
                        </a:rPr>
                        <a:t>3</a:t>
                      </a:r>
                      <a:endParaRPr lang="ru-RU" sz="900">
                        <a:effectLst/>
                        <a:latin typeface="Calibri"/>
                        <a:ea typeface="Calibri"/>
                        <a:cs typeface="Times New Roman"/>
                      </a:endParaRPr>
                    </a:p>
                  </a:txBody>
                  <a:tcPr marL="56692" marR="56692" marT="0" marB="0" anchor="ctr"/>
                </a:tc>
                <a:tc>
                  <a:txBody>
                    <a:bodyPr/>
                    <a:lstStyle/>
                    <a:p>
                      <a:pPr algn="ctr">
                        <a:lnSpc>
                          <a:spcPts val="1200"/>
                        </a:lnSpc>
                        <a:spcAft>
                          <a:spcPts val="0"/>
                        </a:spcAft>
                      </a:pPr>
                      <a:r>
                        <a:rPr lang="ru-RU" sz="1000">
                          <a:effectLst/>
                        </a:rPr>
                        <a:t>БПК</a:t>
                      </a:r>
                      <a:r>
                        <a:rPr lang="ru-RU" sz="1000" baseline="-25000">
                          <a:effectLst/>
                        </a:rPr>
                        <a:t>20</a:t>
                      </a:r>
                      <a:r>
                        <a:rPr lang="ru-RU" sz="1000">
                          <a:effectLst/>
                        </a:rPr>
                        <a:t>, мг/дм</a:t>
                      </a:r>
                      <a:r>
                        <a:rPr lang="ru-RU" sz="1000" baseline="30000">
                          <a:effectLst/>
                        </a:rPr>
                        <a:t>3</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нефте-продукты, мг/дм</a:t>
                      </a:r>
                      <a:r>
                        <a:rPr lang="ru-RU" sz="1000" baseline="30000">
                          <a:effectLst/>
                        </a:rPr>
                        <a:t>3</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Взвешен-ные вещества, мг/дм</a:t>
                      </a:r>
                      <a:r>
                        <a:rPr lang="ru-RU" sz="1000" baseline="30000">
                          <a:effectLst/>
                        </a:rPr>
                        <a:t>3</a:t>
                      </a:r>
                      <a:endParaRPr lang="ru-RU" sz="900">
                        <a:effectLst/>
                        <a:latin typeface="Calibri"/>
                        <a:ea typeface="Calibri"/>
                        <a:cs typeface="Times New Roman"/>
                      </a:endParaRPr>
                    </a:p>
                  </a:txBody>
                  <a:tcPr marL="56692" marR="56692" marT="0" marB="0" anchor="ctr"/>
                </a:tc>
                <a:tc>
                  <a:txBody>
                    <a:bodyPr/>
                    <a:lstStyle/>
                    <a:p>
                      <a:pPr algn="ctr">
                        <a:lnSpc>
                          <a:spcPts val="1200"/>
                        </a:lnSpc>
                        <a:spcAft>
                          <a:spcPts val="0"/>
                        </a:spcAft>
                      </a:pPr>
                      <a:r>
                        <a:rPr lang="ru-RU" sz="1000">
                          <a:effectLst/>
                        </a:rPr>
                        <a:t>БПК</a:t>
                      </a:r>
                      <a:r>
                        <a:rPr lang="ru-RU" sz="1000" baseline="-25000">
                          <a:effectLst/>
                        </a:rPr>
                        <a:t>20</a:t>
                      </a:r>
                      <a:r>
                        <a:rPr lang="ru-RU" sz="1000">
                          <a:effectLst/>
                        </a:rPr>
                        <a:t>, мг/дм</a:t>
                      </a:r>
                      <a:r>
                        <a:rPr lang="ru-RU" sz="1000" baseline="30000">
                          <a:effectLst/>
                        </a:rPr>
                        <a:t>3</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нефте-продукты, мг/дм</a:t>
                      </a:r>
                      <a:r>
                        <a:rPr lang="ru-RU" sz="1000" baseline="30000">
                          <a:effectLst/>
                        </a:rPr>
                        <a:t>3</a:t>
                      </a:r>
                      <a:endParaRPr lang="ru-RU" sz="900">
                        <a:effectLst/>
                        <a:latin typeface="Calibri"/>
                        <a:ea typeface="Calibri"/>
                        <a:cs typeface="Times New Roman"/>
                      </a:endParaRPr>
                    </a:p>
                  </a:txBody>
                  <a:tcPr marL="56692" marR="56692" marT="0" marB="0" anchor="ctr"/>
                </a:tc>
              </a:tr>
              <a:tr h="1368681">
                <a:tc>
                  <a:txBody>
                    <a:bodyPr/>
                    <a:lstStyle/>
                    <a:p>
                      <a:pPr algn="just">
                        <a:lnSpc>
                          <a:spcPts val="1100"/>
                        </a:lnSpc>
                        <a:spcAft>
                          <a:spcPts val="0"/>
                        </a:spcAft>
                      </a:pPr>
                      <a:r>
                        <a:rPr lang="ru-RU" sz="1000">
                          <a:effectLst/>
                        </a:rPr>
                        <a:t>Участки селитебной территории с высоким уровнем благоустройства и регулярной механизиро-ванной уборкой дорожных покрытий (центральная часть города с административными зданиями, торговыми и учебными центрами)</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400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40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8</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2000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70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dirty="0">
                          <a:effectLst/>
                        </a:rPr>
                        <a:t>20</a:t>
                      </a:r>
                      <a:endParaRPr lang="ru-RU" sz="1000" dirty="0">
                        <a:effectLst/>
                        <a:latin typeface="Times New Roman"/>
                        <a:ea typeface="Times New Roman"/>
                      </a:endParaRPr>
                    </a:p>
                  </a:txBody>
                  <a:tcPr marL="56692" marR="56692" marT="0" marB="0" anchor="ctr"/>
                </a:tc>
              </a:tr>
              <a:tr h="248851">
                <a:tc>
                  <a:txBody>
                    <a:bodyPr/>
                    <a:lstStyle/>
                    <a:p>
                      <a:pPr algn="just">
                        <a:lnSpc>
                          <a:spcPts val="1100"/>
                        </a:lnSpc>
                        <a:spcAft>
                          <a:spcPts val="0"/>
                        </a:spcAft>
                      </a:pPr>
                      <a:r>
                        <a:rPr lang="ru-RU" sz="1000">
                          <a:effectLst/>
                        </a:rPr>
                        <a:t>Современная жилая застройка</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650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60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12</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2500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100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20</a:t>
                      </a:r>
                      <a:endParaRPr lang="ru-RU" sz="900">
                        <a:effectLst/>
                        <a:latin typeface="Calibri"/>
                        <a:ea typeface="Calibri"/>
                        <a:cs typeface="Times New Roman"/>
                      </a:endParaRPr>
                    </a:p>
                  </a:txBody>
                  <a:tcPr marL="56692" marR="56692" marT="0" marB="0" anchor="ctr"/>
                </a:tc>
              </a:tr>
              <a:tr h="373277">
                <a:tc>
                  <a:txBody>
                    <a:bodyPr/>
                    <a:lstStyle/>
                    <a:p>
                      <a:pPr algn="just">
                        <a:lnSpc>
                          <a:spcPts val="1100"/>
                        </a:lnSpc>
                        <a:spcAft>
                          <a:spcPts val="0"/>
                        </a:spcAft>
                      </a:pPr>
                      <a:r>
                        <a:rPr lang="ru-RU" sz="1000">
                          <a:effectLst/>
                        </a:rPr>
                        <a:t>Магистральные улицы с интенсивным движением транспорта</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1000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80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20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3000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120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25</a:t>
                      </a:r>
                      <a:endParaRPr lang="ru-RU" sz="900">
                        <a:effectLst/>
                        <a:latin typeface="Calibri"/>
                        <a:ea typeface="Calibri"/>
                        <a:cs typeface="Times New Roman"/>
                      </a:endParaRPr>
                    </a:p>
                  </a:txBody>
                  <a:tcPr marL="56692" marR="56692" marT="0" marB="0" anchor="ctr"/>
                </a:tc>
              </a:tr>
              <a:tr h="497702">
                <a:tc>
                  <a:txBody>
                    <a:bodyPr/>
                    <a:lstStyle/>
                    <a:p>
                      <a:pPr algn="just">
                        <a:lnSpc>
                          <a:spcPts val="1100"/>
                        </a:lnSpc>
                        <a:spcAft>
                          <a:spcPts val="0"/>
                        </a:spcAft>
                      </a:pPr>
                      <a:r>
                        <a:rPr lang="ru-RU" sz="1000">
                          <a:effectLst/>
                        </a:rPr>
                        <a:t>Территории, прилегающие к </a:t>
                      </a:r>
                      <a:r>
                        <a:rPr lang="ru-RU" sz="1000" spc="-10">
                          <a:effectLst/>
                        </a:rPr>
                        <a:t>промышленным предприятиям</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2000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90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18</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4000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150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25</a:t>
                      </a:r>
                      <a:endParaRPr lang="ru-RU" sz="900">
                        <a:effectLst/>
                        <a:latin typeface="Calibri"/>
                        <a:ea typeface="Calibri"/>
                        <a:cs typeface="Times New Roman"/>
                      </a:endParaRPr>
                    </a:p>
                  </a:txBody>
                  <a:tcPr marL="56692" marR="56692" marT="0" marB="0" anchor="ctr"/>
                </a:tc>
              </a:tr>
              <a:tr h="248851">
                <a:tc>
                  <a:txBody>
                    <a:bodyPr/>
                    <a:lstStyle/>
                    <a:p>
                      <a:pPr algn="just">
                        <a:lnSpc>
                          <a:spcPts val="1100"/>
                        </a:lnSpc>
                        <a:spcAft>
                          <a:spcPts val="0"/>
                        </a:spcAft>
                      </a:pPr>
                      <a:r>
                        <a:rPr lang="ru-RU" sz="1000">
                          <a:effectLst/>
                        </a:rPr>
                        <a:t>Кровли зданий и сооружений </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&lt; 20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&lt; 10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0,01−0,7</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&lt; 20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&lt; 10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0,01−0,7</a:t>
                      </a:r>
                      <a:endParaRPr lang="ru-RU" sz="900">
                        <a:effectLst/>
                        <a:latin typeface="Calibri"/>
                        <a:ea typeface="Calibri"/>
                        <a:cs typeface="Times New Roman"/>
                      </a:endParaRPr>
                    </a:p>
                  </a:txBody>
                  <a:tcPr marL="56692" marR="56692" marT="0" marB="0" anchor="ctr"/>
                </a:tc>
              </a:tr>
              <a:tr h="622128">
                <a:tc>
                  <a:txBody>
                    <a:bodyPr/>
                    <a:lstStyle/>
                    <a:p>
                      <a:pPr algn="just">
                        <a:lnSpc>
                          <a:spcPts val="1100"/>
                        </a:lnSpc>
                        <a:spcAft>
                          <a:spcPts val="0"/>
                        </a:spcAft>
                      </a:pPr>
                      <a:r>
                        <a:rPr lang="ru-RU" sz="1000">
                          <a:effectLst/>
                        </a:rPr>
                        <a:t>Территории с преобладанием индивидуальной жилой застройки; газоны и зеленые насаждения</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300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60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&lt; 1</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1500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a:effectLst/>
                        </a:rPr>
                        <a:t>100</a:t>
                      </a:r>
                      <a:endParaRPr lang="ru-RU" sz="900">
                        <a:effectLst/>
                        <a:latin typeface="Calibri"/>
                        <a:ea typeface="Calibri"/>
                        <a:cs typeface="Times New Roman"/>
                      </a:endParaRPr>
                    </a:p>
                  </a:txBody>
                  <a:tcPr marL="56692" marR="56692" marT="0" marB="0" anchor="ctr"/>
                </a:tc>
                <a:tc>
                  <a:txBody>
                    <a:bodyPr/>
                    <a:lstStyle/>
                    <a:p>
                      <a:pPr algn="ctr">
                        <a:lnSpc>
                          <a:spcPts val="1100"/>
                        </a:lnSpc>
                        <a:spcAft>
                          <a:spcPts val="0"/>
                        </a:spcAft>
                      </a:pPr>
                      <a:r>
                        <a:rPr lang="ru-RU" sz="1000" dirty="0">
                          <a:effectLst/>
                        </a:rPr>
                        <a:t>&lt; 1</a:t>
                      </a:r>
                      <a:endParaRPr lang="ru-RU" sz="900" dirty="0">
                        <a:effectLst/>
                        <a:latin typeface="Calibri"/>
                        <a:ea typeface="Calibri"/>
                        <a:cs typeface="Times New Roman"/>
                      </a:endParaRPr>
                    </a:p>
                  </a:txBody>
                  <a:tcPr marL="56692" marR="56692" marT="0" marB="0" anchor="ctr"/>
                </a:tc>
              </a:tr>
            </a:tbl>
          </a:graphicData>
        </a:graphic>
      </p:graphicFrame>
      <p:sp>
        <p:nvSpPr>
          <p:cNvPr id="6" name="Rectangle 1"/>
          <p:cNvSpPr>
            <a:spLocks noGrp="1" noChangeArrowheads="1"/>
          </p:cNvSpPr>
          <p:nvPr>
            <p:ph type="body" sz="half" idx="2"/>
          </p:nvPr>
        </p:nvSpPr>
        <p:spPr bwMode="auto">
          <a:xfrm>
            <a:off x="251520" y="1772816"/>
            <a:ext cx="49229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Характеристика поверхностного стока с селитебных территорий</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5415229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20688"/>
            <a:ext cx="3636085" cy="1258493"/>
          </a:xfrm>
        </p:spPr>
        <p:txBody>
          <a:bodyPr/>
          <a:lstStyle/>
          <a:p>
            <a:r>
              <a:rPr lang="ru-RU" sz="2000" i="1" dirty="0">
                <a:solidFill>
                  <a:schemeClr val="tx1"/>
                </a:solidFill>
              </a:rPr>
              <a:t>Воздействие проектируемых объектов на территорию и условия землепользования</a:t>
            </a:r>
            <a:r>
              <a:rPr lang="ru-RU" sz="2000" dirty="0">
                <a:solidFill>
                  <a:schemeClr val="tx1"/>
                </a:solidFill>
              </a:rPr>
              <a:t> </a:t>
            </a:r>
          </a:p>
        </p:txBody>
      </p:sp>
      <p:sp>
        <p:nvSpPr>
          <p:cNvPr id="3" name="Объект 2"/>
          <p:cNvSpPr>
            <a:spLocks noGrp="1"/>
          </p:cNvSpPr>
          <p:nvPr>
            <p:ph idx="1"/>
          </p:nvPr>
        </p:nvSpPr>
        <p:spPr>
          <a:xfrm>
            <a:off x="5004048" y="332656"/>
            <a:ext cx="4032448" cy="6120680"/>
          </a:xfrm>
        </p:spPr>
        <p:txBody>
          <a:bodyPr>
            <a:noAutofit/>
          </a:bodyPr>
          <a:lstStyle/>
          <a:p>
            <a:pPr algn="just"/>
            <a:r>
              <a:rPr lang="ru-RU" sz="1050" dirty="0">
                <a:solidFill>
                  <a:schemeClr val="tx1"/>
                </a:solidFill>
              </a:rPr>
              <a:t>Х</a:t>
            </a:r>
            <a:r>
              <a:rPr lang="ru-RU" sz="1050" dirty="0" smtClean="0">
                <a:solidFill>
                  <a:schemeClr val="tx1"/>
                </a:solidFill>
              </a:rPr>
              <a:t>арактеризуется </a:t>
            </a:r>
            <a:r>
              <a:rPr lang="ru-RU" sz="1050" dirty="0">
                <a:solidFill>
                  <a:schemeClr val="tx1"/>
                </a:solidFill>
              </a:rPr>
              <a:t>в таблице, представляющей сведения об изымаемых землях и их распределении по проектируемым объектам, землепользователям и угодьям (таблица </a:t>
            </a:r>
            <a:r>
              <a:rPr lang="ru-RU" sz="1050" dirty="0" smtClean="0">
                <a:solidFill>
                  <a:schemeClr val="tx1"/>
                </a:solidFill>
              </a:rPr>
              <a:t>слева). </a:t>
            </a:r>
            <a:r>
              <a:rPr lang="ru-RU" sz="1050" dirty="0">
                <a:solidFill>
                  <a:schemeClr val="tx1"/>
                </a:solidFill>
              </a:rPr>
              <a:t>Число категорий земель может быть увеличено (существующая застройка, пастбища, сенокосы и др</a:t>
            </a:r>
            <a:r>
              <a:rPr lang="ru-RU" sz="1050" dirty="0" smtClean="0">
                <a:solidFill>
                  <a:schemeClr val="tx1"/>
                </a:solidFill>
              </a:rPr>
              <a:t>.).</a:t>
            </a:r>
          </a:p>
          <a:p>
            <a:pPr algn="just"/>
            <a:r>
              <a:rPr lang="ru-RU" sz="1050" dirty="0">
                <a:solidFill>
                  <a:schemeClr val="tx1"/>
                </a:solidFill>
              </a:rPr>
              <a:t>Оценка воздействия проектируемого объекта на характер землепользования </a:t>
            </a:r>
            <a:r>
              <a:rPr lang="ru-RU" sz="1050" dirty="0" smtClean="0">
                <a:solidFill>
                  <a:schemeClr val="tx1"/>
                </a:solidFill>
              </a:rPr>
              <a:t>должна </a:t>
            </a:r>
            <a:r>
              <a:rPr lang="ru-RU" sz="1050" dirty="0">
                <a:solidFill>
                  <a:schemeClr val="tx1"/>
                </a:solidFill>
              </a:rPr>
              <a:t>отражать:</a:t>
            </a:r>
          </a:p>
          <a:p>
            <a:pPr algn="just"/>
            <a:r>
              <a:rPr lang="ru-RU" sz="1050" dirty="0">
                <a:solidFill>
                  <a:schemeClr val="tx1"/>
                </a:solidFill>
              </a:rPr>
              <a:t>- местоположение и площадь земель, отчуждаемых для строительства, в </a:t>
            </a:r>
            <a:r>
              <a:rPr lang="ru-RU" sz="1050" dirty="0" err="1">
                <a:solidFill>
                  <a:schemeClr val="tx1"/>
                </a:solidFill>
              </a:rPr>
              <a:t>т.ч</a:t>
            </a:r>
            <a:r>
              <a:rPr lang="ru-RU" sz="1050" dirty="0">
                <a:solidFill>
                  <a:schemeClr val="tx1"/>
                </a:solidFill>
              </a:rPr>
              <a:t>. по землепользователям;</a:t>
            </a:r>
          </a:p>
          <a:p>
            <a:pPr algn="just"/>
            <a:r>
              <a:rPr lang="ru-RU" sz="1050" dirty="0">
                <a:solidFill>
                  <a:schemeClr val="tx1"/>
                </a:solidFill>
              </a:rPr>
              <a:t>- местоположение, площадь и характер нарушения земель в процессе строительства и эксплуатации объекта;</a:t>
            </a:r>
          </a:p>
          <a:p>
            <a:pPr algn="just"/>
            <a:r>
              <a:rPr lang="ru-RU" sz="1050" dirty="0">
                <a:solidFill>
                  <a:schemeClr val="tx1"/>
                </a:solidFill>
              </a:rPr>
              <a:t>- площади сокращения территорий конкретных землепользователей, занимающихся сельскохозяйственным производством или другим видом хозяйственной деятельности;</a:t>
            </a:r>
          </a:p>
          <a:p>
            <a:pPr algn="just"/>
            <a:r>
              <a:rPr lang="ru-RU" sz="1050" dirty="0">
                <a:solidFill>
                  <a:schemeClr val="tx1"/>
                </a:solidFill>
              </a:rPr>
              <a:t>- возможное территориальное разобщение земель района;</a:t>
            </a:r>
          </a:p>
          <a:p>
            <a:pPr algn="just"/>
            <a:r>
              <a:rPr lang="ru-RU" sz="1050" dirty="0">
                <a:solidFill>
                  <a:schemeClr val="tx1"/>
                </a:solidFill>
              </a:rPr>
              <a:t>- нормативную цену и стоимость земельных участков, предполагаемых к изъятию для строительства и эксплуатации объекта.</a:t>
            </a:r>
          </a:p>
          <a:p>
            <a:pPr algn="just"/>
            <a:r>
              <a:rPr lang="ru-RU" sz="1050" dirty="0">
                <a:solidFill>
                  <a:schemeClr val="tx1"/>
                </a:solidFill>
              </a:rPr>
              <a:t>Изменение структуры землепользования в районе строительства не только выводит часть земель из сельскохозяйственного или лесохозяйственного использования, но также может ухудшать условия ведения хозяйства вследствие фрагментации угодий и затруднения доступа к ним. Предотвращение или сведение к минимуму таких эффектов, в сочетании с размещением производственных объектов на наименее ценных угодьях, делает их размещение на местности довольно сложной задачей. Эта задача решается совместно представителями инициатора строительства и землепользователей, при участии местных администраций. Решение оформляется в виде акта выбора земельных участков, утверждаемого главой районной администрации.</a:t>
            </a:r>
          </a:p>
        </p:txBody>
      </p:sp>
      <p:sp>
        <p:nvSpPr>
          <p:cNvPr id="4" name="Текст 3"/>
          <p:cNvSpPr>
            <a:spLocks noGrp="1"/>
          </p:cNvSpPr>
          <p:nvPr>
            <p:ph type="body" sz="half" idx="2"/>
          </p:nvPr>
        </p:nvSpPr>
        <p:spPr>
          <a:xfrm>
            <a:off x="683568" y="3933056"/>
            <a:ext cx="3388660" cy="2139518"/>
          </a:xfrm>
        </p:spPr>
        <p:txBody>
          <a:bodyPr/>
          <a:lstStyle/>
          <a:p>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2688083434"/>
              </p:ext>
            </p:extLst>
          </p:nvPr>
        </p:nvGraphicFramePr>
        <p:xfrm>
          <a:off x="251520" y="2204865"/>
          <a:ext cx="4752529" cy="4201812"/>
        </p:xfrm>
        <a:graphic>
          <a:graphicData uri="http://schemas.openxmlformats.org/drawingml/2006/table">
            <a:tbl>
              <a:tblPr>
                <a:tableStyleId>{5C22544A-7EE6-4342-B048-85BDC9FD1C3A}</a:tableStyleId>
              </a:tblPr>
              <a:tblGrid>
                <a:gridCol w="646122"/>
                <a:gridCol w="433998"/>
                <a:gridCol w="98211"/>
                <a:gridCol w="397289"/>
                <a:gridCol w="330528"/>
                <a:gridCol w="396821"/>
                <a:gridCol w="397289"/>
                <a:gridCol w="397289"/>
                <a:gridCol w="396821"/>
                <a:gridCol w="430436"/>
                <a:gridCol w="430436"/>
                <a:gridCol w="397289"/>
              </a:tblGrid>
              <a:tr h="504055">
                <a:tc rowSpan="3">
                  <a:txBody>
                    <a:bodyPr/>
                    <a:lstStyle/>
                    <a:p>
                      <a:pPr marL="0" marR="127000" algn="ctr">
                        <a:lnSpc>
                          <a:spcPct val="80000"/>
                        </a:lnSpc>
                        <a:spcBef>
                          <a:spcPts val="0"/>
                        </a:spcBef>
                        <a:spcAft>
                          <a:spcPts val="0"/>
                        </a:spcAft>
                      </a:pPr>
                      <a:r>
                        <a:rPr lang="ru-RU" sz="950" dirty="0">
                          <a:effectLst/>
                        </a:rPr>
                        <a:t>Назначение земель</a:t>
                      </a:r>
                      <a:endParaRPr lang="ru-RU" sz="950" dirty="0">
                        <a:effectLst/>
                        <a:latin typeface="Times New Roman"/>
                        <a:ea typeface="Times New Roman"/>
                      </a:endParaRPr>
                    </a:p>
                  </a:txBody>
                  <a:tcPr marL="26802" marR="26802" marT="0" marB="0"/>
                </a:tc>
                <a:tc rowSpan="3">
                  <a:txBody>
                    <a:bodyPr/>
                    <a:lstStyle/>
                    <a:p>
                      <a:pPr marL="0" marR="127000" algn="ctr">
                        <a:lnSpc>
                          <a:spcPct val="80000"/>
                        </a:lnSpc>
                        <a:spcBef>
                          <a:spcPts val="0"/>
                        </a:spcBef>
                        <a:spcAft>
                          <a:spcPts val="0"/>
                        </a:spcAft>
                      </a:pPr>
                      <a:r>
                        <a:rPr lang="ru-RU" sz="950" dirty="0">
                          <a:effectLst/>
                        </a:rPr>
                        <a:t>Размеры, м</a:t>
                      </a:r>
                      <a:endParaRPr lang="ru-RU" sz="950" dirty="0">
                        <a:effectLst/>
                        <a:latin typeface="Times New Roman"/>
                        <a:ea typeface="Times New Roman"/>
                      </a:endParaRPr>
                    </a:p>
                  </a:txBody>
                  <a:tcPr marL="26802" marR="26802" marT="0" marB="0"/>
                </a:tc>
                <a:tc rowSpan="3" gridSpan="2">
                  <a:txBody>
                    <a:bodyPr/>
                    <a:lstStyle/>
                    <a:p>
                      <a:pPr marL="0" marR="127000" algn="ctr">
                        <a:lnSpc>
                          <a:spcPct val="80000"/>
                        </a:lnSpc>
                        <a:spcBef>
                          <a:spcPts val="0"/>
                        </a:spcBef>
                        <a:spcAft>
                          <a:spcPts val="0"/>
                        </a:spcAft>
                      </a:pPr>
                      <a:r>
                        <a:rPr lang="ru-RU" sz="950" dirty="0">
                          <a:effectLst/>
                        </a:rPr>
                        <a:t>Всего </a:t>
                      </a:r>
                      <a:endParaRPr lang="ru-RU" sz="950" dirty="0" smtClean="0">
                        <a:effectLst/>
                      </a:endParaRPr>
                    </a:p>
                    <a:p>
                      <a:pPr marL="0" marR="127000" algn="ctr">
                        <a:lnSpc>
                          <a:spcPct val="80000"/>
                        </a:lnSpc>
                        <a:spcBef>
                          <a:spcPts val="0"/>
                        </a:spcBef>
                        <a:spcAft>
                          <a:spcPts val="0"/>
                        </a:spcAft>
                      </a:pPr>
                      <a:endParaRPr lang="ru-RU" sz="950" dirty="0" smtClean="0">
                        <a:effectLst/>
                      </a:endParaRPr>
                    </a:p>
                    <a:p>
                      <a:pPr marL="0" marR="127000" algn="ctr">
                        <a:lnSpc>
                          <a:spcPct val="80000"/>
                        </a:lnSpc>
                        <a:spcBef>
                          <a:spcPts val="0"/>
                        </a:spcBef>
                        <a:spcAft>
                          <a:spcPts val="0"/>
                        </a:spcAft>
                      </a:pPr>
                      <a:r>
                        <a:rPr lang="ru-RU" sz="950" dirty="0" smtClean="0">
                          <a:effectLst/>
                        </a:rPr>
                        <a:t>испрашивается </a:t>
                      </a:r>
                      <a:r>
                        <a:rPr lang="ru-RU" sz="950" dirty="0">
                          <a:effectLst/>
                        </a:rPr>
                        <a:t>га</a:t>
                      </a:r>
                      <a:endParaRPr lang="ru-RU" sz="950" dirty="0">
                        <a:effectLst/>
                        <a:latin typeface="Times New Roman"/>
                        <a:ea typeface="Times New Roman"/>
                      </a:endParaRPr>
                    </a:p>
                  </a:txBody>
                  <a:tcPr marL="26802" marR="26802" marT="0" marB="0"/>
                </a:tc>
                <a:tc rowSpan="3" hMerge="1">
                  <a:txBody>
                    <a:bodyPr/>
                    <a:lstStyle/>
                    <a:p>
                      <a:pPr marL="0" marR="127000" algn="ctr">
                        <a:lnSpc>
                          <a:spcPct val="80000"/>
                        </a:lnSpc>
                        <a:spcBef>
                          <a:spcPts val="0"/>
                        </a:spcBef>
                        <a:spcAft>
                          <a:spcPts val="0"/>
                        </a:spcAft>
                      </a:pPr>
                      <a:endParaRPr lang="ru-RU" sz="950" dirty="0">
                        <a:effectLst/>
                        <a:latin typeface="Times New Roman"/>
                        <a:ea typeface="Times New Roman"/>
                      </a:endParaRPr>
                    </a:p>
                  </a:txBody>
                  <a:tcPr marL="26802" marR="26802" marT="0" marB="0"/>
                </a:tc>
                <a:tc gridSpan="4">
                  <a:txBody>
                    <a:bodyPr/>
                    <a:lstStyle/>
                    <a:p>
                      <a:pPr marL="0" marR="127000" algn="ctr">
                        <a:lnSpc>
                          <a:spcPct val="80000"/>
                        </a:lnSpc>
                        <a:spcBef>
                          <a:spcPts val="0"/>
                        </a:spcBef>
                        <a:spcAft>
                          <a:spcPts val="0"/>
                        </a:spcAft>
                      </a:pPr>
                      <a:r>
                        <a:rPr lang="ru-RU" sz="950" dirty="0">
                          <a:effectLst/>
                        </a:rPr>
                        <a:t>Испрашивается в </a:t>
                      </a:r>
                      <a:r>
                        <a:rPr lang="ru-RU" sz="950" dirty="0" smtClean="0">
                          <a:effectLst/>
                        </a:rPr>
                        <a:t>кратковременное </a:t>
                      </a:r>
                      <a:r>
                        <a:rPr lang="ru-RU" sz="950" dirty="0">
                          <a:effectLst/>
                        </a:rPr>
                        <a:t>пользование, га</a:t>
                      </a:r>
                      <a:endParaRPr lang="ru-RU" sz="950" dirty="0">
                        <a:effectLst/>
                        <a:latin typeface="Times New Roman"/>
                        <a:ea typeface="Times New Roman"/>
                      </a:endParaRPr>
                    </a:p>
                  </a:txBody>
                  <a:tcPr marL="26802" marR="26802" marT="0" marB="0"/>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marL="0" marR="127000" algn="ctr">
                        <a:lnSpc>
                          <a:spcPct val="80000"/>
                        </a:lnSpc>
                        <a:spcBef>
                          <a:spcPts val="0"/>
                        </a:spcBef>
                        <a:spcAft>
                          <a:spcPts val="0"/>
                        </a:spcAft>
                      </a:pPr>
                      <a:r>
                        <a:rPr lang="ru-RU" sz="950" dirty="0">
                          <a:effectLst/>
                        </a:rPr>
                        <a:t>Испрашивается в долговременное пользование, га</a:t>
                      </a:r>
                      <a:endParaRPr lang="ru-RU" sz="950" dirty="0">
                        <a:effectLst/>
                        <a:latin typeface="Times New Roman"/>
                        <a:ea typeface="Times New Roman"/>
                      </a:endParaRPr>
                    </a:p>
                  </a:txBody>
                  <a:tcPr marL="26802" marR="26802" marT="0" marB="0"/>
                </a:tc>
                <a:tc hMerge="1">
                  <a:txBody>
                    <a:bodyPr/>
                    <a:lstStyle/>
                    <a:p>
                      <a:endParaRPr lang="ru-RU"/>
                    </a:p>
                  </a:txBody>
                  <a:tcPr/>
                </a:tc>
                <a:tc hMerge="1">
                  <a:txBody>
                    <a:bodyPr/>
                    <a:lstStyle/>
                    <a:p>
                      <a:endParaRPr lang="ru-RU"/>
                    </a:p>
                  </a:txBody>
                  <a:tcPr/>
                </a:tc>
                <a:tc hMerge="1">
                  <a:txBody>
                    <a:bodyPr/>
                    <a:lstStyle/>
                    <a:p>
                      <a:endParaRPr lang="ru-RU"/>
                    </a:p>
                  </a:txBody>
                  <a:tcPr/>
                </a:tc>
              </a:tr>
              <a:tr h="75988">
                <a:tc vMerge="1">
                  <a:txBody>
                    <a:bodyPr/>
                    <a:lstStyle/>
                    <a:p>
                      <a:endParaRPr lang="ru-RU"/>
                    </a:p>
                  </a:txBody>
                  <a:tcPr/>
                </a:tc>
                <a:tc vMerge="1">
                  <a:txBody>
                    <a:bodyPr/>
                    <a:lstStyle/>
                    <a:p>
                      <a:endParaRPr lang="ru-RU"/>
                    </a:p>
                  </a:txBody>
                  <a:tcPr/>
                </a:tc>
                <a:tc gridSpan="2" vMerge="1">
                  <a:txBody>
                    <a:bodyPr/>
                    <a:lstStyle/>
                    <a:p>
                      <a:endParaRPr lang="ru-RU"/>
                    </a:p>
                  </a:txBody>
                  <a:tcPr/>
                </a:tc>
                <a:tc hMerge="1" vMerge="1">
                  <a:txBody>
                    <a:bodyPr/>
                    <a:lstStyle/>
                    <a:p>
                      <a:endParaRPr lang="ru-RU"/>
                    </a:p>
                  </a:txBody>
                  <a:tcPr/>
                </a:tc>
                <a:tc rowSpan="2">
                  <a:txBody>
                    <a:bodyPr/>
                    <a:lstStyle/>
                    <a:p>
                      <a:pPr marL="0" marR="127000" algn="ctr">
                        <a:lnSpc>
                          <a:spcPct val="80000"/>
                        </a:lnSpc>
                        <a:spcBef>
                          <a:spcPts val="0"/>
                        </a:spcBef>
                        <a:spcAft>
                          <a:spcPts val="0"/>
                        </a:spcAft>
                      </a:pPr>
                      <a:r>
                        <a:rPr lang="ru-RU" sz="950" dirty="0">
                          <a:effectLst/>
                        </a:rPr>
                        <a:t>Все-</a:t>
                      </a:r>
                      <a:r>
                        <a:rPr lang="ru-RU" sz="950" dirty="0" err="1">
                          <a:effectLst/>
                        </a:rPr>
                        <a:t>го</a:t>
                      </a:r>
                      <a:endParaRPr lang="ru-RU" sz="950" dirty="0">
                        <a:effectLst/>
                        <a:latin typeface="Times New Roman"/>
                        <a:ea typeface="Times New Roman"/>
                      </a:endParaRPr>
                    </a:p>
                  </a:txBody>
                  <a:tcPr marL="26802" marR="26802" marT="0" marB="0"/>
                </a:tc>
                <a:tc gridSpan="3">
                  <a:txBody>
                    <a:bodyPr/>
                    <a:lstStyle/>
                    <a:p>
                      <a:pPr marL="0" marR="127000" algn="ctr">
                        <a:lnSpc>
                          <a:spcPct val="80000"/>
                        </a:lnSpc>
                        <a:spcBef>
                          <a:spcPts val="0"/>
                        </a:spcBef>
                        <a:spcAft>
                          <a:spcPts val="0"/>
                        </a:spcAft>
                      </a:pPr>
                      <a:r>
                        <a:rPr lang="ru-RU" sz="950">
                          <a:effectLst/>
                        </a:rPr>
                        <a:t>По угодьям</a:t>
                      </a:r>
                      <a:endParaRPr lang="ru-RU" sz="950">
                        <a:effectLst/>
                        <a:latin typeface="Times New Roman"/>
                        <a:ea typeface="Times New Roman"/>
                      </a:endParaRPr>
                    </a:p>
                  </a:txBody>
                  <a:tcPr marL="26802" marR="26802" marT="0" marB="0"/>
                </a:tc>
                <a:tc hMerge="1">
                  <a:txBody>
                    <a:bodyPr/>
                    <a:lstStyle/>
                    <a:p>
                      <a:endParaRPr lang="ru-RU"/>
                    </a:p>
                  </a:txBody>
                  <a:tcPr/>
                </a:tc>
                <a:tc hMerge="1">
                  <a:txBody>
                    <a:bodyPr/>
                    <a:lstStyle/>
                    <a:p>
                      <a:endParaRPr lang="ru-RU"/>
                    </a:p>
                  </a:txBody>
                  <a:tcPr/>
                </a:tc>
                <a:tc rowSpan="2">
                  <a:txBody>
                    <a:bodyPr/>
                    <a:lstStyle/>
                    <a:p>
                      <a:pPr marL="0" marR="127000" algn="ctr">
                        <a:lnSpc>
                          <a:spcPct val="80000"/>
                        </a:lnSpc>
                        <a:spcBef>
                          <a:spcPts val="0"/>
                        </a:spcBef>
                        <a:spcAft>
                          <a:spcPts val="0"/>
                        </a:spcAft>
                      </a:pPr>
                      <a:r>
                        <a:rPr lang="ru-RU" sz="950" dirty="0">
                          <a:effectLst/>
                        </a:rPr>
                        <a:t>Всего</a:t>
                      </a:r>
                      <a:endParaRPr lang="ru-RU" sz="950" dirty="0">
                        <a:effectLst/>
                        <a:latin typeface="Times New Roman"/>
                        <a:ea typeface="Times New Roman"/>
                      </a:endParaRPr>
                    </a:p>
                  </a:txBody>
                  <a:tcPr marL="26802" marR="26802" marT="0" marB="0"/>
                </a:tc>
                <a:tc gridSpan="3">
                  <a:txBody>
                    <a:bodyPr/>
                    <a:lstStyle/>
                    <a:p>
                      <a:pPr marL="0" marR="127000" algn="ctr">
                        <a:lnSpc>
                          <a:spcPct val="80000"/>
                        </a:lnSpc>
                        <a:spcBef>
                          <a:spcPts val="0"/>
                        </a:spcBef>
                        <a:spcAft>
                          <a:spcPts val="0"/>
                        </a:spcAft>
                      </a:pPr>
                      <a:r>
                        <a:rPr lang="ru-RU" sz="950" dirty="0">
                          <a:effectLst/>
                        </a:rPr>
                        <a:t>По угодьям</a:t>
                      </a:r>
                      <a:endParaRPr lang="ru-RU" sz="950" dirty="0">
                        <a:effectLst/>
                        <a:latin typeface="Times New Roman"/>
                        <a:ea typeface="Times New Roman"/>
                      </a:endParaRPr>
                    </a:p>
                  </a:txBody>
                  <a:tcPr marL="26802" marR="26802" marT="0" marB="0"/>
                </a:tc>
                <a:tc hMerge="1">
                  <a:txBody>
                    <a:bodyPr/>
                    <a:lstStyle/>
                    <a:p>
                      <a:endParaRPr lang="ru-RU"/>
                    </a:p>
                  </a:txBody>
                  <a:tcPr/>
                </a:tc>
                <a:tc hMerge="1">
                  <a:txBody>
                    <a:bodyPr/>
                    <a:lstStyle/>
                    <a:p>
                      <a:endParaRPr lang="ru-RU"/>
                    </a:p>
                  </a:txBody>
                  <a:tcPr/>
                </a:tc>
              </a:tr>
              <a:tr h="1367789">
                <a:tc vMerge="1">
                  <a:txBody>
                    <a:bodyPr/>
                    <a:lstStyle/>
                    <a:p>
                      <a:endParaRPr lang="ru-RU"/>
                    </a:p>
                  </a:txBody>
                  <a:tcPr/>
                </a:tc>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marL="0" marR="127000" algn="ctr">
                        <a:lnSpc>
                          <a:spcPct val="80000"/>
                        </a:lnSpc>
                        <a:spcBef>
                          <a:spcPts val="0"/>
                        </a:spcBef>
                        <a:spcAft>
                          <a:spcPts val="0"/>
                        </a:spcAft>
                      </a:pPr>
                      <a:r>
                        <a:rPr lang="ru-RU" sz="950" dirty="0" err="1">
                          <a:effectLst/>
                        </a:rPr>
                        <a:t>Паш-ня</a:t>
                      </a:r>
                      <a:endParaRPr lang="ru-RU" sz="950" dirty="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950" dirty="0">
                          <a:effectLst/>
                        </a:rPr>
                        <a:t>Лес</a:t>
                      </a:r>
                      <a:endParaRPr lang="ru-RU" sz="950" dirty="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950" dirty="0">
                          <a:effectLst/>
                        </a:rPr>
                        <a:t>Прочие земли</a:t>
                      </a:r>
                      <a:endParaRPr lang="ru-RU" sz="950" dirty="0">
                        <a:effectLst/>
                        <a:latin typeface="Times New Roman"/>
                        <a:ea typeface="Times New Roman"/>
                      </a:endParaRPr>
                    </a:p>
                  </a:txBody>
                  <a:tcPr marL="26802" marR="26802" marT="0" marB="0"/>
                </a:tc>
                <a:tc vMerge="1">
                  <a:txBody>
                    <a:bodyPr/>
                    <a:lstStyle/>
                    <a:p>
                      <a:endParaRPr lang="ru-RU"/>
                    </a:p>
                  </a:txBody>
                  <a:tcPr/>
                </a:tc>
                <a:tc>
                  <a:txBody>
                    <a:bodyPr/>
                    <a:lstStyle/>
                    <a:p>
                      <a:pPr marL="0" marR="127000" algn="ctr">
                        <a:lnSpc>
                          <a:spcPct val="80000"/>
                        </a:lnSpc>
                        <a:spcBef>
                          <a:spcPts val="0"/>
                        </a:spcBef>
                        <a:spcAft>
                          <a:spcPts val="0"/>
                        </a:spcAft>
                      </a:pPr>
                      <a:r>
                        <a:rPr lang="ru-RU" sz="950" dirty="0">
                          <a:effectLst/>
                        </a:rPr>
                        <a:t>пашня</a:t>
                      </a:r>
                      <a:endParaRPr lang="ru-RU" sz="950" dirty="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950" dirty="0">
                          <a:effectLst/>
                        </a:rPr>
                        <a:t>Лес</a:t>
                      </a:r>
                      <a:endParaRPr lang="ru-RU" sz="950" dirty="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950" dirty="0">
                          <a:effectLst/>
                        </a:rPr>
                        <a:t>Прочие земли</a:t>
                      </a:r>
                      <a:endParaRPr lang="ru-RU" sz="950" dirty="0">
                        <a:effectLst/>
                        <a:latin typeface="Times New Roman"/>
                        <a:ea typeface="Times New Roman"/>
                      </a:endParaRPr>
                    </a:p>
                  </a:txBody>
                  <a:tcPr marL="26802" marR="26802" marT="0" marB="0"/>
                </a:tc>
              </a:tr>
              <a:tr h="82912">
                <a:tc gridSpan="12">
                  <a:txBody>
                    <a:bodyPr/>
                    <a:lstStyle/>
                    <a:p>
                      <a:pPr marL="0" marR="127000" algn="ctr">
                        <a:lnSpc>
                          <a:spcPct val="80000"/>
                        </a:lnSpc>
                        <a:spcBef>
                          <a:spcPts val="0"/>
                        </a:spcBef>
                        <a:spcAft>
                          <a:spcPts val="0"/>
                        </a:spcAft>
                      </a:pPr>
                      <a:r>
                        <a:rPr lang="ru-RU" sz="1000" dirty="0">
                          <a:effectLst/>
                        </a:rPr>
                        <a:t>Землепользователь 1</a:t>
                      </a:r>
                      <a:endParaRPr lang="ru-RU" sz="1000" dirty="0">
                        <a:effectLst/>
                        <a:latin typeface="Times New Roman"/>
                        <a:ea typeface="Times New Roman"/>
                      </a:endParaRPr>
                    </a:p>
                  </a:txBody>
                  <a:tcPr marL="26802" marR="26802"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48736">
                <a:tc>
                  <a:txBody>
                    <a:bodyPr/>
                    <a:lstStyle/>
                    <a:p>
                      <a:pPr marL="0" marR="127000" algn="ctr">
                        <a:lnSpc>
                          <a:spcPct val="80000"/>
                        </a:lnSpc>
                        <a:spcBef>
                          <a:spcPts val="0"/>
                        </a:spcBef>
                        <a:spcAft>
                          <a:spcPts val="0"/>
                        </a:spcAft>
                      </a:pPr>
                      <a:r>
                        <a:rPr lang="ru-RU" sz="1000" dirty="0">
                          <a:effectLst/>
                        </a:rPr>
                        <a:t>Объект 1</a:t>
                      </a:r>
                      <a:endParaRPr lang="ru-RU" sz="1000" dirty="0">
                        <a:effectLst/>
                        <a:latin typeface="Times New Roman"/>
                        <a:ea typeface="Times New Roman"/>
                      </a:endParaRPr>
                    </a:p>
                  </a:txBody>
                  <a:tcPr marL="26802" marR="26802" marT="0" marB="0"/>
                </a:tc>
                <a:tc gridSpan="2">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hMerge="1">
                  <a:txBody>
                    <a:bodyPr/>
                    <a:lstStyle/>
                    <a:p>
                      <a:endParaRPr lang="ru-RU"/>
                    </a:p>
                  </a:txBody>
                  <a:tcPr/>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dirty="0">
                          <a:effectLst/>
                        </a:rPr>
                        <a:t> </a:t>
                      </a:r>
                      <a:endParaRPr lang="ru-RU" sz="1000" dirty="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dirty="0">
                          <a:effectLst/>
                        </a:rPr>
                        <a:t> </a:t>
                      </a:r>
                      <a:endParaRPr lang="ru-RU" sz="1000" dirty="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dirty="0">
                          <a:effectLst/>
                        </a:rPr>
                        <a:t> </a:t>
                      </a:r>
                      <a:endParaRPr lang="ru-RU" sz="1000" dirty="0">
                        <a:effectLst/>
                        <a:latin typeface="Times New Roman"/>
                        <a:ea typeface="Times New Roman"/>
                      </a:endParaRPr>
                    </a:p>
                  </a:txBody>
                  <a:tcPr marL="26802" marR="26802" marT="0" marB="0"/>
                </a:tc>
              </a:tr>
              <a:tr h="248736">
                <a:tc>
                  <a:txBody>
                    <a:bodyPr/>
                    <a:lstStyle/>
                    <a:p>
                      <a:pPr marL="0" marR="127000" algn="ctr">
                        <a:lnSpc>
                          <a:spcPct val="80000"/>
                        </a:lnSpc>
                        <a:spcBef>
                          <a:spcPts val="0"/>
                        </a:spcBef>
                        <a:spcAft>
                          <a:spcPts val="0"/>
                        </a:spcAft>
                      </a:pPr>
                      <a:r>
                        <a:rPr lang="ru-RU" sz="1000" dirty="0">
                          <a:effectLst/>
                        </a:rPr>
                        <a:t>Объект 2</a:t>
                      </a:r>
                      <a:endParaRPr lang="ru-RU" sz="1000" dirty="0">
                        <a:effectLst/>
                        <a:latin typeface="Times New Roman"/>
                        <a:ea typeface="Times New Roman"/>
                      </a:endParaRPr>
                    </a:p>
                  </a:txBody>
                  <a:tcPr marL="26802" marR="26802" marT="0" marB="0"/>
                </a:tc>
                <a:tc gridSpan="2">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hMerge="1">
                  <a:txBody>
                    <a:bodyPr/>
                    <a:lstStyle/>
                    <a:p>
                      <a:endParaRPr lang="ru-RU"/>
                    </a:p>
                  </a:txBody>
                  <a:tcPr/>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dirty="0">
                          <a:effectLst/>
                        </a:rPr>
                        <a:t> </a:t>
                      </a:r>
                      <a:endParaRPr lang="ru-RU" sz="1000" dirty="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dirty="0">
                          <a:effectLst/>
                        </a:rPr>
                        <a:t> </a:t>
                      </a:r>
                      <a:endParaRPr lang="ru-RU" sz="1000" dirty="0">
                        <a:effectLst/>
                        <a:latin typeface="Times New Roman"/>
                        <a:ea typeface="Times New Roman"/>
                      </a:endParaRPr>
                    </a:p>
                  </a:txBody>
                  <a:tcPr marL="26802" marR="26802" marT="0" marB="0"/>
                </a:tc>
              </a:tr>
              <a:tr h="227965">
                <a:tc gridSpan="3">
                  <a:txBody>
                    <a:bodyPr/>
                    <a:lstStyle/>
                    <a:p>
                      <a:pPr marL="0" marR="127000" algn="ctr">
                        <a:lnSpc>
                          <a:spcPct val="80000"/>
                        </a:lnSpc>
                        <a:spcBef>
                          <a:spcPts val="0"/>
                        </a:spcBef>
                        <a:spcAft>
                          <a:spcPts val="0"/>
                        </a:spcAft>
                      </a:pPr>
                      <a:r>
                        <a:rPr lang="ru-RU" sz="1000" dirty="0">
                          <a:effectLst/>
                        </a:rPr>
                        <a:t>Итого по </a:t>
                      </a:r>
                      <a:r>
                        <a:rPr lang="ru-RU" sz="1000" dirty="0" smtClean="0">
                          <a:effectLst/>
                        </a:rPr>
                        <a:t>землепользователю </a:t>
                      </a:r>
                      <a:r>
                        <a:rPr lang="ru-RU" sz="1000" dirty="0">
                          <a:effectLst/>
                        </a:rPr>
                        <a:t>1</a:t>
                      </a:r>
                      <a:endParaRPr lang="ru-RU" sz="1000" dirty="0">
                        <a:effectLst/>
                        <a:latin typeface="Times New Roman"/>
                        <a:ea typeface="Times New Roman"/>
                      </a:endParaRPr>
                    </a:p>
                  </a:txBody>
                  <a:tcPr marL="26802" marR="26802" marT="0" marB="0"/>
                </a:tc>
                <a:tc hMerge="1">
                  <a:txBody>
                    <a:bodyPr/>
                    <a:lstStyle/>
                    <a:p>
                      <a:endParaRPr lang="ru-RU"/>
                    </a:p>
                  </a:txBody>
                  <a:tcPr/>
                </a:tc>
                <a:tc hMerge="1">
                  <a:txBody>
                    <a:bodyPr/>
                    <a:lstStyle/>
                    <a:p>
                      <a:endParaRPr lang="ru-RU"/>
                    </a:p>
                  </a:txBody>
                  <a:tcPr/>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dirty="0">
                          <a:effectLst/>
                        </a:rPr>
                        <a:t> </a:t>
                      </a:r>
                      <a:endParaRPr lang="ru-RU" sz="1000" dirty="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dirty="0">
                          <a:effectLst/>
                        </a:rPr>
                        <a:t> </a:t>
                      </a:r>
                      <a:endParaRPr lang="ru-RU" sz="1000" dirty="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dirty="0">
                          <a:effectLst/>
                        </a:rPr>
                        <a:t> </a:t>
                      </a:r>
                      <a:endParaRPr lang="ru-RU" sz="1000" dirty="0">
                        <a:effectLst/>
                        <a:latin typeface="Times New Roman"/>
                        <a:ea typeface="Times New Roman"/>
                      </a:endParaRPr>
                    </a:p>
                  </a:txBody>
                  <a:tcPr marL="26802" marR="26802" marT="0" marB="0"/>
                </a:tc>
              </a:tr>
              <a:tr h="82912">
                <a:tc gridSpan="12">
                  <a:txBody>
                    <a:bodyPr/>
                    <a:lstStyle/>
                    <a:p>
                      <a:pPr marL="0" marR="127000" algn="ctr">
                        <a:lnSpc>
                          <a:spcPct val="80000"/>
                        </a:lnSpc>
                        <a:spcBef>
                          <a:spcPts val="0"/>
                        </a:spcBef>
                        <a:spcAft>
                          <a:spcPts val="0"/>
                        </a:spcAft>
                      </a:pPr>
                      <a:r>
                        <a:rPr lang="ru-RU" sz="1000" dirty="0">
                          <a:effectLst/>
                        </a:rPr>
                        <a:t>Землепользователь 2</a:t>
                      </a:r>
                      <a:endParaRPr lang="ru-RU" sz="1000" dirty="0">
                        <a:effectLst/>
                        <a:latin typeface="Times New Roman"/>
                        <a:ea typeface="Times New Roman"/>
                      </a:endParaRPr>
                    </a:p>
                  </a:txBody>
                  <a:tcPr marL="26802" marR="26802"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48736">
                <a:tc>
                  <a:txBody>
                    <a:bodyPr/>
                    <a:lstStyle/>
                    <a:p>
                      <a:pPr marL="0" marR="127000" algn="ctr">
                        <a:lnSpc>
                          <a:spcPct val="80000"/>
                        </a:lnSpc>
                        <a:spcBef>
                          <a:spcPts val="0"/>
                        </a:spcBef>
                        <a:spcAft>
                          <a:spcPts val="0"/>
                        </a:spcAft>
                      </a:pPr>
                      <a:r>
                        <a:rPr lang="ru-RU" sz="1000" dirty="0">
                          <a:effectLst/>
                        </a:rPr>
                        <a:t>Объект 3</a:t>
                      </a:r>
                      <a:endParaRPr lang="ru-RU" sz="1000" dirty="0">
                        <a:effectLst/>
                        <a:latin typeface="Times New Roman"/>
                        <a:ea typeface="Times New Roman"/>
                      </a:endParaRPr>
                    </a:p>
                  </a:txBody>
                  <a:tcPr marL="26802" marR="26802" marT="0" marB="0"/>
                </a:tc>
                <a:tc gridSpan="2">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hMerge="1">
                  <a:txBody>
                    <a:bodyPr/>
                    <a:lstStyle/>
                    <a:p>
                      <a:endParaRPr lang="ru-RU"/>
                    </a:p>
                  </a:txBody>
                  <a:tcPr/>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dirty="0">
                          <a:effectLst/>
                        </a:rPr>
                        <a:t> </a:t>
                      </a:r>
                      <a:endParaRPr lang="ru-RU" sz="1000" dirty="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dirty="0">
                          <a:effectLst/>
                        </a:rPr>
                        <a:t> </a:t>
                      </a:r>
                      <a:endParaRPr lang="ru-RU" sz="1000" dirty="0">
                        <a:effectLst/>
                        <a:latin typeface="Times New Roman"/>
                        <a:ea typeface="Times New Roman"/>
                      </a:endParaRPr>
                    </a:p>
                  </a:txBody>
                  <a:tcPr marL="26802" marR="26802" marT="0" marB="0"/>
                </a:tc>
              </a:tr>
              <a:tr h="248736">
                <a:tc>
                  <a:txBody>
                    <a:bodyPr/>
                    <a:lstStyle/>
                    <a:p>
                      <a:pPr marL="0" marR="127000" algn="ctr">
                        <a:lnSpc>
                          <a:spcPct val="80000"/>
                        </a:lnSpc>
                        <a:spcBef>
                          <a:spcPts val="0"/>
                        </a:spcBef>
                        <a:spcAft>
                          <a:spcPts val="0"/>
                        </a:spcAft>
                      </a:pPr>
                      <a:r>
                        <a:rPr lang="ru-RU" sz="1000" dirty="0">
                          <a:effectLst/>
                        </a:rPr>
                        <a:t>Объект 4</a:t>
                      </a:r>
                      <a:endParaRPr lang="ru-RU" sz="1000" dirty="0">
                        <a:effectLst/>
                        <a:latin typeface="Times New Roman"/>
                        <a:ea typeface="Times New Roman"/>
                      </a:endParaRPr>
                    </a:p>
                  </a:txBody>
                  <a:tcPr marL="26802" marR="26802" marT="0" marB="0"/>
                </a:tc>
                <a:tc gridSpan="2">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hMerge="1">
                  <a:txBody>
                    <a:bodyPr/>
                    <a:lstStyle/>
                    <a:p>
                      <a:endParaRPr lang="ru-RU"/>
                    </a:p>
                  </a:txBody>
                  <a:tcPr/>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dirty="0">
                          <a:effectLst/>
                        </a:rPr>
                        <a:t> </a:t>
                      </a:r>
                      <a:endParaRPr lang="ru-RU" sz="1000" dirty="0">
                        <a:effectLst/>
                        <a:latin typeface="Times New Roman"/>
                        <a:ea typeface="Times New Roman"/>
                      </a:endParaRPr>
                    </a:p>
                  </a:txBody>
                  <a:tcPr marL="26802" marR="26802" marT="0" marB="0"/>
                </a:tc>
              </a:tr>
              <a:tr h="248736">
                <a:tc gridSpan="3">
                  <a:txBody>
                    <a:bodyPr/>
                    <a:lstStyle/>
                    <a:p>
                      <a:pPr marL="0" marR="127000" algn="ctr">
                        <a:lnSpc>
                          <a:spcPct val="80000"/>
                        </a:lnSpc>
                        <a:spcBef>
                          <a:spcPts val="0"/>
                        </a:spcBef>
                        <a:spcAft>
                          <a:spcPts val="0"/>
                        </a:spcAft>
                      </a:pPr>
                      <a:r>
                        <a:rPr lang="ru-RU" sz="1000" dirty="0">
                          <a:effectLst/>
                        </a:rPr>
                        <a:t>Итого по землепользователю 2</a:t>
                      </a:r>
                      <a:endParaRPr lang="ru-RU" sz="1000" dirty="0">
                        <a:effectLst/>
                        <a:latin typeface="Times New Roman"/>
                        <a:ea typeface="Times New Roman"/>
                      </a:endParaRPr>
                    </a:p>
                  </a:txBody>
                  <a:tcPr marL="26802" marR="26802" marT="0" marB="0"/>
                </a:tc>
                <a:tc hMerge="1">
                  <a:txBody>
                    <a:bodyPr/>
                    <a:lstStyle/>
                    <a:p>
                      <a:endParaRPr lang="ru-RU"/>
                    </a:p>
                  </a:txBody>
                  <a:tcPr/>
                </a:tc>
                <a:tc hMerge="1">
                  <a:txBody>
                    <a:bodyPr/>
                    <a:lstStyle/>
                    <a:p>
                      <a:endParaRPr lang="ru-RU"/>
                    </a:p>
                  </a:txBody>
                  <a:tcPr/>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dirty="0">
                          <a:effectLst/>
                        </a:rPr>
                        <a:t> </a:t>
                      </a:r>
                      <a:endParaRPr lang="ru-RU" sz="1000" dirty="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dirty="0">
                          <a:effectLst/>
                        </a:rPr>
                        <a:t> </a:t>
                      </a:r>
                      <a:endParaRPr lang="ru-RU" sz="1000" dirty="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dirty="0">
                          <a:effectLst/>
                        </a:rPr>
                        <a:t> </a:t>
                      </a:r>
                      <a:endParaRPr lang="ru-RU" sz="1000" dirty="0">
                        <a:effectLst/>
                        <a:latin typeface="Times New Roman"/>
                        <a:ea typeface="Times New Roman"/>
                      </a:endParaRPr>
                    </a:p>
                  </a:txBody>
                  <a:tcPr marL="26802" marR="26802" marT="0" marB="0"/>
                </a:tc>
              </a:tr>
              <a:tr h="165824">
                <a:tc gridSpan="3">
                  <a:txBody>
                    <a:bodyPr/>
                    <a:lstStyle/>
                    <a:p>
                      <a:pPr marL="0" marR="127000" algn="ctr">
                        <a:lnSpc>
                          <a:spcPct val="80000"/>
                        </a:lnSpc>
                        <a:spcBef>
                          <a:spcPts val="0"/>
                        </a:spcBef>
                        <a:spcAft>
                          <a:spcPts val="0"/>
                        </a:spcAft>
                      </a:pPr>
                      <a:r>
                        <a:rPr lang="ru-RU" sz="1000">
                          <a:effectLst/>
                        </a:rPr>
                        <a:t>Итого по проекту</a:t>
                      </a:r>
                      <a:endParaRPr lang="ru-RU" sz="1000">
                        <a:effectLst/>
                        <a:latin typeface="Times New Roman"/>
                        <a:ea typeface="Times New Roman"/>
                      </a:endParaRPr>
                    </a:p>
                  </a:txBody>
                  <a:tcPr marL="26802" marR="26802" marT="0" marB="0"/>
                </a:tc>
                <a:tc hMerge="1">
                  <a:txBody>
                    <a:bodyPr/>
                    <a:lstStyle/>
                    <a:p>
                      <a:endParaRPr lang="ru-RU"/>
                    </a:p>
                  </a:txBody>
                  <a:tcPr/>
                </a:tc>
                <a:tc hMerge="1">
                  <a:txBody>
                    <a:bodyPr/>
                    <a:lstStyle/>
                    <a:p>
                      <a:endParaRPr lang="ru-RU"/>
                    </a:p>
                  </a:txBody>
                  <a:tcPr/>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a:effectLst/>
                        </a:rPr>
                        <a:t> </a:t>
                      </a:r>
                      <a:endParaRPr lang="ru-RU" sz="100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dirty="0">
                          <a:effectLst/>
                        </a:rPr>
                        <a:t> </a:t>
                      </a:r>
                      <a:endParaRPr lang="ru-RU" sz="1000" dirty="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dirty="0">
                          <a:effectLst/>
                        </a:rPr>
                        <a:t> </a:t>
                      </a:r>
                      <a:endParaRPr lang="ru-RU" sz="1000" dirty="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dirty="0">
                          <a:effectLst/>
                        </a:rPr>
                        <a:t> </a:t>
                      </a:r>
                      <a:endParaRPr lang="ru-RU" sz="1000" dirty="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dirty="0">
                          <a:effectLst/>
                        </a:rPr>
                        <a:t> </a:t>
                      </a:r>
                      <a:endParaRPr lang="ru-RU" sz="1000" dirty="0">
                        <a:effectLst/>
                        <a:latin typeface="Times New Roman"/>
                        <a:ea typeface="Times New Roman"/>
                      </a:endParaRPr>
                    </a:p>
                  </a:txBody>
                  <a:tcPr marL="26802" marR="26802" marT="0" marB="0"/>
                </a:tc>
                <a:tc>
                  <a:txBody>
                    <a:bodyPr/>
                    <a:lstStyle/>
                    <a:p>
                      <a:pPr marL="0" marR="127000" algn="ctr">
                        <a:lnSpc>
                          <a:spcPct val="80000"/>
                        </a:lnSpc>
                        <a:spcBef>
                          <a:spcPts val="0"/>
                        </a:spcBef>
                        <a:spcAft>
                          <a:spcPts val="0"/>
                        </a:spcAft>
                      </a:pPr>
                      <a:r>
                        <a:rPr lang="ru-RU" sz="1000" dirty="0">
                          <a:effectLst/>
                        </a:rPr>
                        <a:t> </a:t>
                      </a:r>
                      <a:endParaRPr lang="ru-RU" sz="1000" dirty="0">
                        <a:effectLst/>
                        <a:latin typeface="Times New Roman"/>
                        <a:ea typeface="Times New Roman"/>
                      </a:endParaRPr>
                    </a:p>
                  </a:txBody>
                  <a:tcPr marL="26802" marR="26802" marT="0" marB="0"/>
                </a:tc>
              </a:tr>
            </a:tbl>
          </a:graphicData>
        </a:graphic>
      </p:graphicFrame>
    </p:spTree>
    <p:extLst>
      <p:ext uri="{BB962C8B-B14F-4D97-AF65-F5344CB8AC3E}">
        <p14:creationId xmlns:p14="http://schemas.microsoft.com/office/powerpoint/2010/main" val="27489021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908720"/>
            <a:ext cx="3852109" cy="1258493"/>
          </a:xfrm>
        </p:spPr>
        <p:txBody>
          <a:bodyPr/>
          <a:lstStyle/>
          <a:p>
            <a:r>
              <a:rPr lang="ru-RU" sz="2400" dirty="0">
                <a:solidFill>
                  <a:schemeClr val="tx1"/>
                </a:solidFill>
              </a:rPr>
              <a:t>Подраздел «Мероприятия по охране атмосферного воздуха»</a:t>
            </a:r>
          </a:p>
        </p:txBody>
      </p:sp>
      <p:sp>
        <p:nvSpPr>
          <p:cNvPr id="3" name="Объект 2"/>
          <p:cNvSpPr>
            <a:spLocks noGrp="1"/>
          </p:cNvSpPr>
          <p:nvPr>
            <p:ph idx="1"/>
          </p:nvPr>
        </p:nvSpPr>
        <p:spPr>
          <a:xfrm>
            <a:off x="4355977" y="332656"/>
            <a:ext cx="4608512" cy="6120680"/>
          </a:xfrm>
        </p:spPr>
        <p:txBody>
          <a:bodyPr>
            <a:normAutofit fontScale="47500" lnSpcReduction="20000"/>
          </a:bodyPr>
          <a:lstStyle/>
          <a:p>
            <a:pPr algn="just"/>
            <a:r>
              <a:rPr lang="ru-RU" b="1" i="1" dirty="0">
                <a:solidFill>
                  <a:schemeClr val="tx1"/>
                </a:solidFill>
              </a:rPr>
              <a:t>Планировочные мероприятия</a:t>
            </a:r>
            <a:r>
              <a:rPr lang="ru-RU" dirty="0">
                <a:solidFill>
                  <a:schemeClr val="tx1"/>
                </a:solidFill>
              </a:rPr>
              <a:t> влияют на уменьшение воздействия выбросов предприятия на жилые районы и предусматривают:</a:t>
            </a:r>
          </a:p>
          <a:p>
            <a:pPr algn="just"/>
            <a:r>
              <a:rPr lang="ru-RU" dirty="0">
                <a:solidFill>
                  <a:schemeClr val="tx1"/>
                </a:solidFill>
              </a:rPr>
              <a:t>- расположение предприятия и жилых массивов с учетом господствующих направлений ветра;</a:t>
            </a:r>
          </a:p>
          <a:p>
            <a:pPr algn="just"/>
            <a:r>
              <a:rPr lang="ru-RU" dirty="0">
                <a:solidFill>
                  <a:schemeClr val="tx1"/>
                </a:solidFill>
              </a:rPr>
              <a:t>- размещение объектов и предприятия на площадке таким образом, чтобы исключалось попадание дымовых факелов на селитебную зону:</a:t>
            </a:r>
          </a:p>
          <a:p>
            <a:pPr algn="just"/>
            <a:r>
              <a:rPr lang="ru-RU" dirty="0">
                <a:solidFill>
                  <a:schemeClr val="tx1"/>
                </a:solidFill>
              </a:rPr>
              <a:t>- расположение между жилым районом и предприятием заслона в виде леса, горной гряды, и т.д.;</a:t>
            </a:r>
          </a:p>
          <a:p>
            <a:pPr algn="just"/>
            <a:r>
              <a:rPr lang="ru-RU" dirty="0">
                <a:solidFill>
                  <a:schemeClr val="tx1"/>
                </a:solidFill>
              </a:rPr>
              <a:t>- устройство санитарно-защитных зон.</a:t>
            </a:r>
          </a:p>
          <a:p>
            <a:pPr algn="just"/>
            <a:r>
              <a:rPr lang="ru-RU" b="1" i="1" dirty="0">
                <a:solidFill>
                  <a:schemeClr val="tx1"/>
                </a:solidFill>
              </a:rPr>
              <a:t>Технологические мероприятия</a:t>
            </a:r>
            <a:r>
              <a:rPr lang="ru-RU" dirty="0">
                <a:solidFill>
                  <a:schemeClr val="tx1"/>
                </a:solidFill>
              </a:rPr>
              <a:t> включают:</a:t>
            </a:r>
          </a:p>
          <a:p>
            <a:pPr algn="just"/>
            <a:r>
              <a:rPr lang="ru-RU" dirty="0">
                <a:solidFill>
                  <a:schemeClr val="tx1"/>
                </a:solidFill>
              </a:rPr>
              <a:t>- кооперацию проектируемого объекта с другими предприятиями с целью уменьшения количества «грязных» производств на объекте;</a:t>
            </a:r>
          </a:p>
          <a:p>
            <a:pPr algn="just"/>
            <a:r>
              <a:rPr lang="ru-RU" dirty="0">
                <a:solidFill>
                  <a:schemeClr val="tx1"/>
                </a:solidFill>
              </a:rPr>
              <a:t>- использование более прогрессивной технологии по сравнению с применяющейся на других предприятиях для получения той же продукции;</a:t>
            </a:r>
          </a:p>
          <a:p>
            <a:pPr algn="just"/>
            <a:r>
              <a:rPr lang="ru-RU" dirty="0">
                <a:solidFill>
                  <a:schemeClr val="tx1"/>
                </a:solidFill>
              </a:rPr>
              <a:t>- увеличение единичной мощности агрегатов при одинаковой суммарной производительности;</a:t>
            </a:r>
          </a:p>
          <a:p>
            <a:pPr algn="just"/>
            <a:r>
              <a:rPr lang="ru-RU" dirty="0">
                <a:solidFill>
                  <a:schemeClr val="tx1"/>
                </a:solidFill>
              </a:rPr>
              <a:t>- применение в производстве более «чистого» вида топлива (природный газ, бензиново-спиртовые смеси);</a:t>
            </a:r>
          </a:p>
          <a:p>
            <a:pPr algn="just"/>
            <a:r>
              <a:rPr lang="ru-RU" dirty="0">
                <a:solidFill>
                  <a:schemeClr val="tx1"/>
                </a:solidFill>
              </a:rPr>
              <a:t>- применение рециркуляции дымовых газов;</a:t>
            </a:r>
          </a:p>
          <a:p>
            <a:pPr algn="just"/>
            <a:r>
              <a:rPr lang="ru-RU" dirty="0">
                <a:solidFill>
                  <a:schemeClr val="tx1"/>
                </a:solidFill>
              </a:rPr>
              <a:t>- внедрение наиболее совершенной структуры газового баланса предприятия, обеспечивающей оптимизацию распределения топлива и тепловой энергии между технологическими агрегатами с целью уменьшения загрязнения атмосферного воздуха продуктами сгорания, и т.п.</a:t>
            </a:r>
          </a:p>
          <a:p>
            <a:pPr algn="just"/>
            <a:r>
              <a:rPr lang="ru-RU" b="1" i="1" dirty="0">
                <a:solidFill>
                  <a:schemeClr val="tx1"/>
                </a:solidFill>
              </a:rPr>
              <a:t>Специальные мероприятия</a:t>
            </a:r>
            <a:r>
              <a:rPr lang="ru-RU" dirty="0">
                <a:solidFill>
                  <a:schemeClr val="tx1"/>
                </a:solidFill>
              </a:rPr>
              <a:t>, направленные на сокращение объемов и токсичности выбросов от проектируемого объекта, снижение приземных концентраций загрязняющих веществ, включают:</a:t>
            </a:r>
          </a:p>
          <a:p>
            <a:pPr algn="just"/>
            <a:r>
              <a:rPr lang="ru-RU" dirty="0">
                <a:solidFill>
                  <a:schemeClr val="tx1"/>
                </a:solidFill>
              </a:rPr>
              <a:t>- сокращение неорганизованных выбросов (устранение </a:t>
            </a:r>
            <a:r>
              <a:rPr lang="ru-RU" dirty="0" err="1">
                <a:solidFill>
                  <a:schemeClr val="tx1"/>
                </a:solidFill>
              </a:rPr>
              <a:t>неплотностей</a:t>
            </a:r>
            <a:r>
              <a:rPr lang="ru-RU" dirty="0">
                <a:solidFill>
                  <a:schemeClr val="tx1"/>
                </a:solidFill>
              </a:rPr>
              <a:t> соединений, перемещение погрузочно-разгрузочных операций в специальные помещения и их автоматизация, использование сыпучих материалов в упаковке, и т.п.);</a:t>
            </a:r>
          </a:p>
          <a:p>
            <a:pPr algn="just"/>
            <a:r>
              <a:rPr lang="ru-RU" dirty="0">
                <a:solidFill>
                  <a:schemeClr val="tx1"/>
                </a:solidFill>
              </a:rPr>
              <a:t>- очистку и обезвреживание вредных веществ из отходящих газов (с использованием соответствующего пыле- и газоочистного оборудования);</a:t>
            </a:r>
          </a:p>
          <a:p>
            <a:pPr algn="just"/>
            <a:r>
              <a:rPr lang="ru-RU" dirty="0">
                <a:solidFill>
                  <a:schemeClr val="tx1"/>
                </a:solidFill>
              </a:rPr>
              <a:t>- улучшение условий рассеивания выбросов (увеличение высоты труб).</a:t>
            </a:r>
          </a:p>
          <a:p>
            <a:endParaRPr lang="ru-RU" dirty="0"/>
          </a:p>
        </p:txBody>
      </p:sp>
      <p:sp>
        <p:nvSpPr>
          <p:cNvPr id="4" name="Текст 3"/>
          <p:cNvSpPr>
            <a:spLocks noGrp="1"/>
          </p:cNvSpPr>
          <p:nvPr>
            <p:ph type="body" sz="half" idx="2"/>
          </p:nvPr>
        </p:nvSpPr>
        <p:spPr>
          <a:xfrm>
            <a:off x="611560" y="2852936"/>
            <a:ext cx="3388660" cy="2139518"/>
          </a:xfrm>
        </p:spPr>
        <p:txBody>
          <a:bodyPr>
            <a:normAutofit fontScale="92500" lnSpcReduction="20000"/>
          </a:bodyPr>
          <a:lstStyle/>
          <a:p>
            <a:pPr algn="just"/>
            <a:r>
              <a:rPr lang="ru-RU" dirty="0">
                <a:solidFill>
                  <a:schemeClr val="tx1"/>
                </a:solidFill>
              </a:rPr>
              <a:t>Мероприятия по уменьшению выбросов загрязняющих веществ в атмосферу. </a:t>
            </a:r>
            <a:r>
              <a:rPr lang="ru-RU" b="1" dirty="0">
                <a:solidFill>
                  <a:schemeClr val="tx1"/>
                </a:solidFill>
              </a:rPr>
              <a:t>Согласно рекомендациям, содержащимся в Пособии по разработке раздела «Охрана окружающей среды»… </a:t>
            </a:r>
            <a:r>
              <a:rPr lang="ru-RU" b="1" dirty="0" smtClean="0">
                <a:solidFill>
                  <a:schemeClr val="tx1"/>
                </a:solidFill>
              </a:rPr>
              <a:t> </a:t>
            </a:r>
            <a:r>
              <a:rPr lang="ru-RU" b="1" dirty="0">
                <a:solidFill>
                  <a:schemeClr val="tx1"/>
                </a:solidFill>
              </a:rPr>
              <a:t>здесь должны быть приведены сведения о принятых в проекте основных направлениях планировочных, технологических и специальных </a:t>
            </a:r>
            <a:r>
              <a:rPr lang="ru-RU" b="1" dirty="0" err="1">
                <a:solidFill>
                  <a:schemeClr val="tx1"/>
                </a:solidFill>
              </a:rPr>
              <a:t>воздухоохранных</a:t>
            </a:r>
            <a:r>
              <a:rPr lang="ru-RU" b="1" dirty="0">
                <a:solidFill>
                  <a:schemeClr val="tx1"/>
                </a:solidFill>
              </a:rPr>
              <a:t> мероприятий для действующих и новых производств.</a:t>
            </a:r>
            <a:endParaRPr lang="ru-RU" dirty="0">
              <a:solidFill>
                <a:schemeClr val="tx1"/>
              </a:solidFill>
            </a:endParaRPr>
          </a:p>
        </p:txBody>
      </p:sp>
    </p:spTree>
    <p:extLst>
      <p:ext uri="{BB962C8B-B14F-4D97-AF65-F5344CB8AC3E}">
        <p14:creationId xmlns:p14="http://schemas.microsoft.com/office/powerpoint/2010/main" val="10633618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836712"/>
            <a:ext cx="4320480" cy="1258493"/>
          </a:xfrm>
        </p:spPr>
        <p:txBody>
          <a:bodyPr/>
          <a:lstStyle/>
          <a:p>
            <a:r>
              <a:rPr lang="ru-RU" sz="2400" dirty="0">
                <a:solidFill>
                  <a:schemeClr val="tx1"/>
                </a:solidFill>
              </a:rPr>
              <a:t>Подраздел «Мероприятия по охране атмосферного воздуха</a:t>
            </a:r>
            <a:r>
              <a:rPr lang="ru-RU" sz="2400" dirty="0" smtClean="0">
                <a:solidFill>
                  <a:schemeClr val="tx1"/>
                </a:solidFill>
              </a:rPr>
              <a:t>» (продолжение)</a:t>
            </a:r>
            <a:endParaRPr lang="ru-RU" sz="2400" dirty="0">
              <a:solidFill>
                <a:schemeClr val="tx1"/>
              </a:solidFill>
            </a:endParaRPr>
          </a:p>
        </p:txBody>
      </p:sp>
      <p:sp>
        <p:nvSpPr>
          <p:cNvPr id="3" name="Объект 2"/>
          <p:cNvSpPr>
            <a:spLocks noGrp="1"/>
          </p:cNvSpPr>
          <p:nvPr>
            <p:ph idx="1"/>
          </p:nvPr>
        </p:nvSpPr>
        <p:spPr>
          <a:xfrm>
            <a:off x="4593515" y="404664"/>
            <a:ext cx="4298965" cy="6048672"/>
          </a:xfrm>
        </p:spPr>
        <p:txBody>
          <a:bodyPr>
            <a:normAutofit fontScale="55000" lnSpcReduction="20000"/>
          </a:bodyPr>
          <a:lstStyle/>
          <a:p>
            <a:pPr algn="just"/>
            <a:r>
              <a:rPr lang="ru-RU" sz="2400" dirty="0">
                <a:solidFill>
                  <a:schemeClr val="tx1"/>
                </a:solidFill>
              </a:rPr>
              <a:t>Территориальными органами Росгидромета выдаются предупреждения 3 степеней. В зависимости от режимов НМУ различаются объемы мероприятий по регулированию выбросов загрязняющих веществ: при 1 режиме требуется снижение выбросов на 15-20%, при 2 режиме - снижение выбросов на 30-40%, при 3 режиме - снижение выбросов на 40-60</a:t>
            </a:r>
            <a:r>
              <a:rPr lang="ru-RU" sz="2400" dirty="0" smtClean="0">
                <a:solidFill>
                  <a:schemeClr val="tx1"/>
                </a:solidFill>
              </a:rPr>
              <a:t>%.</a:t>
            </a:r>
            <a:endParaRPr lang="ru-RU" sz="2400" dirty="0">
              <a:solidFill>
                <a:schemeClr val="tx1"/>
              </a:solidFill>
            </a:endParaRPr>
          </a:p>
          <a:p>
            <a:pPr algn="just"/>
            <a:r>
              <a:rPr lang="ru-RU" dirty="0">
                <a:solidFill>
                  <a:schemeClr val="tx1"/>
                </a:solidFill>
              </a:rPr>
              <a:t>При НМУ обычно рекомендуется снижать мощность производственного оборудования, дающего наибольший вклад в загрязнение атмосферного воздуха, вплоть до его остановки. В котельных не должно использоваться топливо, дающее при сжигании наиболее токсичные выбросы. При наступлении НМУ, в первую очередь следует сокращать низкие, рассредоточенные и холодные выбросы загрязняющих веществ предприятия, а также учитывать приоритетность сбрасываемых вредных веществ. Также при НМУ должен усиливаться контроль за герметичностью </a:t>
            </a:r>
            <a:r>
              <a:rPr lang="ru-RU" dirty="0" err="1">
                <a:solidFill>
                  <a:schemeClr val="tx1"/>
                </a:solidFill>
              </a:rPr>
              <a:t>газоходных</a:t>
            </a:r>
            <a:r>
              <a:rPr lang="ru-RU" dirty="0">
                <a:solidFill>
                  <a:schemeClr val="tx1"/>
                </a:solidFill>
              </a:rPr>
              <a:t> систем и агрегатов, мест пересыпки пылящих материалов, погрузочно-разгрузочных работ и других источников </a:t>
            </a:r>
            <a:r>
              <a:rPr lang="ru-RU" dirty="0" err="1">
                <a:solidFill>
                  <a:schemeClr val="tx1"/>
                </a:solidFill>
              </a:rPr>
              <a:t>пылегазовыделений</a:t>
            </a:r>
            <a:r>
              <a:rPr lang="ru-RU" dirty="0">
                <a:solidFill>
                  <a:schemeClr val="tx1"/>
                </a:solidFill>
              </a:rPr>
              <a:t>, запрещается продувка и чистка оборудования, газоходов, емкостей, в которых хранились загрязняющие вещества, а также ремонтные работы, связанные с повышенным выделением вредных веществ в атмосферу, прекращается обкатка двигателей на испытательных стендах и др. </a:t>
            </a:r>
          </a:p>
          <a:p>
            <a:pPr algn="just"/>
            <a:r>
              <a:rPr lang="ru-RU" dirty="0">
                <a:solidFill>
                  <a:schemeClr val="tx1"/>
                </a:solidFill>
              </a:rPr>
              <a:t>Конкретизация мероприятий определяются в соответствующем разделе норматива ПДВ.</a:t>
            </a:r>
          </a:p>
        </p:txBody>
      </p:sp>
      <p:sp>
        <p:nvSpPr>
          <p:cNvPr id="4" name="Текст 3"/>
          <p:cNvSpPr>
            <a:spLocks noGrp="1"/>
          </p:cNvSpPr>
          <p:nvPr>
            <p:ph type="body" sz="half" idx="2"/>
          </p:nvPr>
        </p:nvSpPr>
        <p:spPr>
          <a:xfrm>
            <a:off x="539552" y="2564904"/>
            <a:ext cx="3388660" cy="3240360"/>
          </a:xfrm>
        </p:spPr>
        <p:txBody>
          <a:bodyPr>
            <a:noAutofit/>
          </a:bodyPr>
          <a:lstStyle/>
          <a:p>
            <a:pPr algn="just"/>
            <a:r>
              <a:rPr lang="ru-RU" b="1" dirty="0">
                <a:solidFill>
                  <a:schemeClr val="tx1"/>
                </a:solidFill>
              </a:rPr>
              <a:t>Мероприятия по регулированию выбросов загрязняющих веществ при неблагоприятных метеорологических условиях</a:t>
            </a:r>
            <a:r>
              <a:rPr lang="ru-RU" b="1" i="1" dirty="0">
                <a:solidFill>
                  <a:schemeClr val="tx1"/>
                </a:solidFill>
              </a:rPr>
              <a:t> </a:t>
            </a:r>
            <a:r>
              <a:rPr lang="ru-RU" dirty="0">
                <a:solidFill>
                  <a:schemeClr val="tx1"/>
                </a:solidFill>
              </a:rPr>
              <a:t>(НМУ)</a:t>
            </a:r>
            <a:r>
              <a:rPr lang="ru-RU" b="1" i="1" dirty="0">
                <a:solidFill>
                  <a:schemeClr val="tx1"/>
                </a:solidFill>
              </a:rPr>
              <a:t> </a:t>
            </a:r>
            <a:r>
              <a:rPr lang="ru-RU" dirty="0">
                <a:solidFill>
                  <a:schemeClr val="tx1"/>
                </a:solidFill>
              </a:rPr>
              <a:t>выполняются в соответствии с требованиями территориальных органов по гидрометеорологии и контролю природной среды (Росгидромет) в тех районах, городах и населенных пунктах, где проводится прогнозирование НМУ, приводящих к росту концентраций загрязняющих веществ в атмосферном воздухе. </a:t>
            </a:r>
          </a:p>
        </p:txBody>
      </p:sp>
    </p:spTree>
    <p:extLst>
      <p:ext uri="{BB962C8B-B14F-4D97-AF65-F5344CB8AC3E}">
        <p14:creationId xmlns:p14="http://schemas.microsoft.com/office/powerpoint/2010/main" val="31687080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3816424" cy="1258493"/>
          </a:xfrm>
        </p:spPr>
        <p:txBody>
          <a:bodyPr/>
          <a:lstStyle/>
          <a:p>
            <a:r>
              <a:rPr lang="ru-RU" sz="2000" dirty="0">
                <a:solidFill>
                  <a:schemeClr val="tx1"/>
                </a:solidFill>
              </a:rPr>
              <a:t>Подраздел «Мероприятия по охране атмосферного воздуха» (</a:t>
            </a:r>
            <a:r>
              <a:rPr lang="ru-RU" sz="2000" dirty="0" smtClean="0">
                <a:solidFill>
                  <a:schemeClr val="tx1"/>
                </a:solidFill>
              </a:rPr>
              <a:t>продолжение 2)</a:t>
            </a:r>
            <a:endParaRPr lang="ru-RU" sz="2000" dirty="0">
              <a:solidFill>
                <a:schemeClr val="tx1"/>
              </a:solidFill>
            </a:endParaRPr>
          </a:p>
        </p:txBody>
      </p:sp>
      <p:sp>
        <p:nvSpPr>
          <p:cNvPr id="3" name="Объект 2"/>
          <p:cNvSpPr>
            <a:spLocks noGrp="1"/>
          </p:cNvSpPr>
          <p:nvPr>
            <p:ph idx="1"/>
          </p:nvPr>
        </p:nvSpPr>
        <p:spPr>
          <a:xfrm>
            <a:off x="4427985" y="404664"/>
            <a:ext cx="4536504" cy="5976664"/>
          </a:xfrm>
        </p:spPr>
        <p:txBody>
          <a:bodyPr>
            <a:normAutofit fontScale="55000" lnSpcReduction="20000"/>
          </a:bodyPr>
          <a:lstStyle/>
          <a:p>
            <a:pPr algn="just"/>
            <a:r>
              <a:rPr lang="ru-RU" dirty="0">
                <a:solidFill>
                  <a:schemeClr val="tx1"/>
                </a:solidFill>
              </a:rPr>
              <a:t>Нормативы выбросов вредных веществ по источникам, подлежащим нормированию, определяются  в соответствии с «Методическим пособием по расчету, нормированию и контролю выбросов загрязняющих веществ в атмосферный воздух</a:t>
            </a:r>
            <a:r>
              <a:rPr lang="ru-RU" dirty="0" smtClean="0">
                <a:solidFill>
                  <a:schemeClr val="tx1"/>
                </a:solidFill>
              </a:rPr>
              <a:t>». </a:t>
            </a:r>
            <a:r>
              <a:rPr lang="ru-RU" dirty="0">
                <a:solidFill>
                  <a:schemeClr val="tx1"/>
                </a:solidFill>
              </a:rPr>
              <a:t>В основе расчета лежит инвентаризация источников загрязнения атмосферы, выполняемая путем анализа технологической и архитектурно-строительной части проектной документации, а также проекта организации строительства. Параметры выбросов определяются посредством многочисленных расчетных методик. Перечни методик ежегодно обновляются НИИ Атмосферы (Санкт-Петербург) и утверждаются </a:t>
            </a:r>
            <a:r>
              <a:rPr lang="ru-RU" dirty="0" err="1">
                <a:solidFill>
                  <a:schemeClr val="tx1"/>
                </a:solidFill>
              </a:rPr>
              <a:t>Ростехнадзором</a:t>
            </a:r>
            <a:r>
              <a:rPr lang="ru-RU" dirty="0">
                <a:solidFill>
                  <a:schemeClr val="tx1"/>
                </a:solidFill>
              </a:rPr>
              <a:t>. По состоянию на </a:t>
            </a:r>
            <a:r>
              <a:rPr lang="ru-RU" dirty="0" smtClean="0">
                <a:solidFill>
                  <a:schemeClr val="tx1"/>
                </a:solidFill>
              </a:rPr>
              <a:t>2014 </a:t>
            </a:r>
            <a:r>
              <a:rPr lang="ru-RU" dirty="0">
                <a:solidFill>
                  <a:schemeClr val="tx1"/>
                </a:solidFill>
              </a:rPr>
              <a:t>г. в перечне насчитывалось </a:t>
            </a:r>
            <a:r>
              <a:rPr lang="ru-RU" dirty="0" smtClean="0">
                <a:solidFill>
                  <a:schemeClr val="tx1"/>
                </a:solidFill>
              </a:rPr>
              <a:t>126 </a:t>
            </a:r>
            <a:r>
              <a:rPr lang="ru-RU" dirty="0">
                <a:solidFill>
                  <a:schemeClr val="tx1"/>
                </a:solidFill>
              </a:rPr>
              <a:t>действующих методик.</a:t>
            </a:r>
          </a:p>
          <a:p>
            <a:pPr algn="just"/>
            <a:r>
              <a:rPr lang="ru-RU" dirty="0">
                <a:solidFill>
                  <a:schemeClr val="tx1"/>
                </a:solidFill>
              </a:rPr>
              <a:t>Сведения о каждом из источников вводятся в базу данных, и с помощью одной из программ, реализующих методику </a:t>
            </a:r>
            <a:r>
              <a:rPr lang="ru-RU" dirty="0" smtClean="0">
                <a:solidFill>
                  <a:schemeClr val="tx1"/>
                </a:solidFill>
              </a:rPr>
              <a:t>ОНД-86 </a:t>
            </a:r>
            <a:r>
              <a:rPr lang="ru-RU" dirty="0">
                <a:solidFill>
                  <a:schemeClr val="tx1"/>
                </a:solidFill>
              </a:rPr>
              <a:t>выполняются расчеты рассеивания по каждому из веществ и каждой группе суммации. Расчеты выполняются на ЭВМ по программам, утвержденным или согласованным ГГО им. А.И. </a:t>
            </a:r>
            <a:r>
              <a:rPr lang="ru-RU" dirty="0" err="1">
                <a:solidFill>
                  <a:schemeClr val="tx1"/>
                </a:solidFill>
              </a:rPr>
              <a:t>Воейкова</a:t>
            </a:r>
            <a:r>
              <a:rPr lang="ru-RU" dirty="0">
                <a:solidFill>
                  <a:schemeClr val="tx1"/>
                </a:solidFill>
              </a:rPr>
              <a:t> Росгидромета (УПРЗА "ЭКОЛОГ, УПРЗА "ЭКОЛОГ-ПРО", ПРИЗМА и др.). Если расчет не подтверждает соблюдения </a:t>
            </a:r>
            <a:r>
              <a:rPr lang="ru-RU" dirty="0" err="1">
                <a:solidFill>
                  <a:schemeClr val="tx1"/>
                </a:solidFill>
              </a:rPr>
              <a:t>ПДКмр</a:t>
            </a:r>
            <a:r>
              <a:rPr lang="ru-RU" dirty="0">
                <a:solidFill>
                  <a:schemeClr val="tx1"/>
                </a:solidFill>
              </a:rPr>
              <a:t> на границе СЗЗ на протяжении 95% времени по какому-либо веществу или группе суммации, предусматриваются дополнительные технологические, планировочные или специальные мероприятия по уменьшению загрязнения, с последующим выполнением расчета с учетом мероприятий.</a:t>
            </a:r>
          </a:p>
          <a:p>
            <a:pPr algn="just"/>
            <a:r>
              <a:rPr lang="ru-RU" dirty="0">
                <a:solidFill>
                  <a:schemeClr val="tx1"/>
                </a:solidFill>
              </a:rPr>
              <a:t>На основании результатов расчетов рассеивания составляется перечень загрязняющих атмосферу веществ, выбросы которых могут быть предложены в качестве нормативов ПДВ (ВСВ) для источников, по предприятию в целом или по очередям строительства. Предложения по нормативам ПДВ разрабатываются по каждому веществу для отдельных источников (г/с и т/год) и для предприятия в целом (т/год). Норматив ПДВ предприятия равен сумме ПДВ этого вещества от всех источников выбросов.</a:t>
            </a:r>
          </a:p>
        </p:txBody>
      </p:sp>
      <p:sp>
        <p:nvSpPr>
          <p:cNvPr id="4" name="Текст 3"/>
          <p:cNvSpPr>
            <a:spLocks noGrp="1"/>
          </p:cNvSpPr>
          <p:nvPr>
            <p:ph type="body" sz="half" idx="2"/>
          </p:nvPr>
        </p:nvSpPr>
        <p:spPr>
          <a:xfrm>
            <a:off x="683568" y="2924944"/>
            <a:ext cx="3388660" cy="2139518"/>
          </a:xfrm>
        </p:spPr>
        <p:txBody>
          <a:bodyPr/>
          <a:lstStyle/>
          <a:p>
            <a:pPr algn="just"/>
            <a:r>
              <a:rPr lang="ru-RU" b="1" dirty="0">
                <a:solidFill>
                  <a:schemeClr val="tx1"/>
                </a:solidFill>
              </a:rPr>
              <a:t>Предложения по установлению предельно-допустимых выбросов (ПДВ) и временно-согласованных (ВСВ) объекта</a:t>
            </a:r>
            <a:r>
              <a:rPr lang="ru-RU" b="1" i="1" dirty="0">
                <a:solidFill>
                  <a:schemeClr val="tx1"/>
                </a:solidFill>
              </a:rPr>
              <a:t> </a:t>
            </a:r>
            <a:r>
              <a:rPr lang="ru-RU" dirty="0">
                <a:solidFill>
                  <a:schemeClr val="tx1"/>
                </a:solidFill>
              </a:rPr>
              <a:t>– основная часть подраздела, где расчетным путем обосновывается </a:t>
            </a:r>
            <a:r>
              <a:rPr lang="ru-RU" dirty="0" err="1">
                <a:solidFill>
                  <a:schemeClr val="tx1"/>
                </a:solidFill>
              </a:rPr>
              <a:t>непревышение</a:t>
            </a:r>
            <a:r>
              <a:rPr lang="ru-RU" dirty="0">
                <a:solidFill>
                  <a:schemeClr val="tx1"/>
                </a:solidFill>
              </a:rPr>
              <a:t> при данных выбросах </a:t>
            </a:r>
            <a:r>
              <a:rPr lang="ru-RU" dirty="0" err="1">
                <a:solidFill>
                  <a:schemeClr val="tx1"/>
                </a:solidFill>
              </a:rPr>
              <a:t>ПДКмр</a:t>
            </a:r>
            <a:r>
              <a:rPr lang="ru-RU" dirty="0">
                <a:solidFill>
                  <a:schemeClr val="tx1"/>
                </a:solidFill>
              </a:rPr>
              <a:t> на границе СЗЗ на протяжении 95% времени по всем веществам и группам суммации.</a:t>
            </a:r>
          </a:p>
        </p:txBody>
      </p:sp>
    </p:spTree>
    <p:extLst>
      <p:ext uri="{BB962C8B-B14F-4D97-AF65-F5344CB8AC3E}">
        <p14:creationId xmlns:p14="http://schemas.microsoft.com/office/powerpoint/2010/main" val="1320930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340768"/>
            <a:ext cx="8208911" cy="5112568"/>
          </a:xfrm>
        </p:spPr>
        <p:txBody>
          <a:bodyPr/>
          <a:lstStyle/>
          <a:p>
            <a:pPr marL="0" indent="0" algn="l">
              <a:buNone/>
            </a:pPr>
            <a:r>
              <a:rPr lang="ru-RU" sz="1000" dirty="0" smtClean="0">
                <a:solidFill>
                  <a:schemeClr val="tx1"/>
                </a:solidFill>
                <a:effectLst/>
              </a:rPr>
              <a:t>Объединены </a:t>
            </a:r>
            <a:r>
              <a:rPr lang="ru-RU" sz="1000" dirty="0">
                <a:solidFill>
                  <a:schemeClr val="tx1"/>
                </a:solidFill>
                <a:effectLst/>
              </a:rPr>
              <a:t>в одну государственную экспертизу ранее существовавшие ведомственные экспертизы</a:t>
            </a:r>
            <a:r>
              <a:rPr lang="ru-RU" sz="1000" b="0" dirty="0">
                <a:solidFill>
                  <a:schemeClr val="tx1"/>
                </a:solidFill>
                <a:effectLst/>
              </a:rPr>
              <a:t>, такие как государственная экологическая экспертиза, санитарно-эпидемиологическая экспертиза, экспертиза пожарной безопасности, государственная экспертиза в области защиты населения и территорий от чрезвычайных ситуаций, экспертиза промышленной безопасности, экспертиза безопасности ядерных установок, государственная экспертиза деклараций безопасности гидротехнических сооружений, экспертиза условий труда, экспертиза объектов обороны и </a:t>
            </a:r>
            <a:r>
              <a:rPr lang="ru-RU" sz="1000" b="0" dirty="0" smtClean="0">
                <a:solidFill>
                  <a:schemeClr val="tx1"/>
                </a:solidFill>
                <a:effectLst/>
              </a:rPr>
              <a:t>безопасности.</a:t>
            </a:r>
            <a:br>
              <a:rPr lang="ru-RU" sz="1000" b="0" dirty="0" smtClean="0">
                <a:solidFill>
                  <a:schemeClr val="tx1"/>
                </a:solidFill>
                <a:effectLst/>
              </a:rPr>
            </a:br>
            <a:r>
              <a:rPr lang="ru-RU" sz="1000" dirty="0" smtClean="0">
                <a:solidFill>
                  <a:schemeClr val="tx1"/>
                </a:solidFill>
                <a:effectLst/>
              </a:rPr>
              <a:t>Определен круг объектов экспертизы</a:t>
            </a:r>
            <a:r>
              <a:rPr lang="ru-RU" sz="1000" b="0" dirty="0" smtClean="0">
                <a:solidFill>
                  <a:schemeClr val="tx1"/>
                </a:solidFill>
                <a:effectLst/>
              </a:rPr>
              <a:t>: подлежат </a:t>
            </a:r>
            <a:r>
              <a:rPr lang="ru-RU" sz="1000" b="0" dirty="0">
                <a:solidFill>
                  <a:schemeClr val="tx1"/>
                </a:solidFill>
                <a:effectLst/>
              </a:rPr>
              <a:t>государственной экспертизе проектная документация и результаты инженерных изысканий, выполненных для подготовки такой проектной документации, в отношении </a:t>
            </a:r>
            <a:r>
              <a:rPr lang="ru-RU" sz="1000" b="0" dirty="0" smtClean="0">
                <a:solidFill>
                  <a:schemeClr val="tx1"/>
                </a:solidFill>
                <a:effectLst/>
              </a:rPr>
              <a:t>объектов </a:t>
            </a:r>
            <a:r>
              <a:rPr lang="ru-RU" sz="1000" b="0" dirty="0">
                <a:solidFill>
                  <a:schemeClr val="tx1"/>
                </a:solidFill>
                <a:effectLst/>
              </a:rPr>
              <a:t>капитального </a:t>
            </a:r>
            <a:r>
              <a:rPr lang="ru-RU" sz="1000" b="0" dirty="0" smtClean="0">
                <a:solidFill>
                  <a:schemeClr val="tx1"/>
                </a:solidFill>
                <a:effectLst/>
              </a:rPr>
              <a:t>строительства за исключением следующих:</a:t>
            </a:r>
            <a:r>
              <a:rPr lang="ru-RU" sz="1000" b="0" dirty="0">
                <a:solidFill>
                  <a:schemeClr val="tx1"/>
                </a:solidFill>
                <a:effectLst/>
              </a:rPr>
              <a:t/>
            </a:r>
            <a:br>
              <a:rPr lang="ru-RU" sz="1000" b="0" dirty="0">
                <a:solidFill>
                  <a:schemeClr val="tx1"/>
                </a:solidFill>
                <a:effectLst/>
              </a:rPr>
            </a:br>
            <a:r>
              <a:rPr lang="ru-RU" sz="1000" b="0" dirty="0">
                <a:solidFill>
                  <a:schemeClr val="tx1"/>
                </a:solidFill>
                <a:effectLst/>
              </a:rPr>
              <a:t>- отдельно стоящие жилые дома с количеством этажей не более 3, предназначенные для проживания одной семьи (объекты индивидуального жилищного строительства);</a:t>
            </a:r>
            <a:br>
              <a:rPr lang="ru-RU" sz="1000" b="0" dirty="0">
                <a:solidFill>
                  <a:schemeClr val="tx1"/>
                </a:solidFill>
                <a:effectLst/>
              </a:rPr>
            </a:br>
            <a:r>
              <a:rPr lang="ru-RU" sz="1000" b="0" dirty="0">
                <a:solidFill>
                  <a:schemeClr val="tx1"/>
                </a:solidFill>
                <a:effectLst/>
              </a:rPr>
              <a:t>- жилые дома с количеством этажей не более 3, состоящие из не более 10 блоков, каждый из которых предназначен для проживания одной </a:t>
            </a:r>
            <a:r>
              <a:rPr lang="ru-RU" sz="1000" b="0" dirty="0" smtClean="0">
                <a:solidFill>
                  <a:schemeClr val="tx1"/>
                </a:solidFill>
                <a:effectLst/>
              </a:rPr>
              <a:t>семьи;</a:t>
            </a:r>
            <a:r>
              <a:rPr lang="ru-RU" sz="1000" b="0" dirty="0">
                <a:solidFill>
                  <a:schemeClr val="tx1"/>
                </a:solidFill>
                <a:effectLst/>
              </a:rPr>
              <a:t/>
            </a:r>
            <a:br>
              <a:rPr lang="ru-RU" sz="1000" b="0" dirty="0">
                <a:solidFill>
                  <a:schemeClr val="tx1"/>
                </a:solidFill>
                <a:effectLst/>
              </a:rPr>
            </a:br>
            <a:r>
              <a:rPr lang="ru-RU" sz="1000" b="0" dirty="0">
                <a:solidFill>
                  <a:schemeClr val="tx1"/>
                </a:solidFill>
                <a:effectLst/>
              </a:rPr>
              <a:t>- многоквартирные дома с количеством этажей не более 3, состоящие из не более 4 блок-секций, в каждой из которых находятся несколько квартир и помещения общего </a:t>
            </a:r>
            <a:r>
              <a:rPr lang="ru-RU" sz="1000" b="0" dirty="0" smtClean="0">
                <a:solidFill>
                  <a:schemeClr val="tx1"/>
                </a:solidFill>
                <a:effectLst/>
              </a:rPr>
              <a:t>пользования;</a:t>
            </a:r>
            <a:r>
              <a:rPr lang="ru-RU" sz="1000" b="0" dirty="0">
                <a:solidFill>
                  <a:schemeClr val="tx1"/>
                </a:solidFill>
                <a:effectLst/>
              </a:rPr>
              <a:t/>
            </a:r>
            <a:br>
              <a:rPr lang="ru-RU" sz="1000" b="0" dirty="0">
                <a:solidFill>
                  <a:schemeClr val="tx1"/>
                </a:solidFill>
                <a:effectLst/>
              </a:rPr>
            </a:br>
            <a:r>
              <a:rPr lang="ru-RU" sz="1000" b="0" dirty="0">
                <a:solidFill>
                  <a:schemeClr val="tx1"/>
                </a:solidFill>
                <a:effectLst/>
              </a:rPr>
              <a:t>- отдельно стоящие объекты капитального строительства с количеством этажей не более 2, общая площадь которых составляет не более 1500 кв. метров и которые не предназначены для проживания граждан и осуществления производственной деятельности;</a:t>
            </a:r>
            <a:br>
              <a:rPr lang="ru-RU" sz="1000" b="0" dirty="0">
                <a:solidFill>
                  <a:schemeClr val="tx1"/>
                </a:solidFill>
                <a:effectLst/>
              </a:rPr>
            </a:br>
            <a:r>
              <a:rPr lang="ru-RU" sz="1000" b="0" dirty="0">
                <a:solidFill>
                  <a:schemeClr val="tx1"/>
                </a:solidFill>
                <a:effectLst/>
              </a:rPr>
              <a:t>- отдельно стоящие объекты капитального строительства с количеством этажей не более 2, общая площадь которых составляет не более 1500 кв. метров, которые предназначены для осуществления производственной деятельности и для которых не требуется устанавливать санитарно-защитные зоны или требуется устанавливать санитарно-защитные зоны в пределах границ земельных участков, на которых расположены такие объекты.</a:t>
            </a:r>
            <a:br>
              <a:rPr lang="ru-RU" sz="1000" b="0" dirty="0">
                <a:solidFill>
                  <a:schemeClr val="tx1"/>
                </a:solidFill>
                <a:effectLst/>
              </a:rPr>
            </a:br>
            <a:r>
              <a:rPr lang="ru-RU" sz="1000" b="0" dirty="0">
                <a:solidFill>
                  <a:schemeClr val="tx1"/>
                </a:solidFill>
                <a:effectLst/>
              </a:rPr>
              <a:t>- строительство гаража на земельном участке, предоставленном физическому лицу для целей, не связанных с осуществлением предпринимательской деятельности, или строительство на земельном участке, предоставленном для ведения садоводства, дачного хозяйства;</a:t>
            </a:r>
            <a:br>
              <a:rPr lang="ru-RU" sz="1000" b="0" dirty="0">
                <a:solidFill>
                  <a:schemeClr val="tx1"/>
                </a:solidFill>
                <a:effectLst/>
              </a:rPr>
            </a:br>
            <a:r>
              <a:rPr lang="ru-RU" sz="1000" b="0" dirty="0">
                <a:solidFill>
                  <a:schemeClr val="tx1"/>
                </a:solidFill>
                <a:effectLst/>
              </a:rPr>
              <a:t>- строительство, реконструкция объектов, не являющихся объектами капитального строительства (киосков, навесов и других);</a:t>
            </a:r>
            <a:br>
              <a:rPr lang="ru-RU" sz="1000" b="0" dirty="0">
                <a:solidFill>
                  <a:schemeClr val="tx1"/>
                </a:solidFill>
                <a:effectLst/>
              </a:rPr>
            </a:br>
            <a:r>
              <a:rPr lang="ru-RU" sz="1000" b="0" dirty="0">
                <a:solidFill>
                  <a:schemeClr val="tx1"/>
                </a:solidFill>
                <a:effectLst/>
              </a:rPr>
              <a:t> - строительство на земельном участке строений и сооружений вспомогательного использования;</a:t>
            </a:r>
            <a:br>
              <a:rPr lang="ru-RU" sz="1000" b="0" dirty="0">
                <a:solidFill>
                  <a:schemeClr val="tx1"/>
                </a:solidFill>
                <a:effectLst/>
              </a:rPr>
            </a:br>
            <a:r>
              <a:rPr lang="ru-RU" sz="1000" b="0" dirty="0">
                <a:solidFill>
                  <a:schemeClr val="tx1"/>
                </a:solidFill>
                <a:effectLst/>
              </a:rPr>
              <a:t> - изменение объектов капитального строительства и (или) их частей, если такое изменение не затрагивает конструктивные и другие характеристики их надежности и безопасности и не превышает предельные параметры разрешенного строительства, реконструкции, установленные градостроительным регламентом</a:t>
            </a:r>
            <a:r>
              <a:rPr lang="ru-RU" sz="1000" b="0" dirty="0" smtClean="0">
                <a:solidFill>
                  <a:schemeClr val="tx1"/>
                </a:solidFill>
                <a:effectLst/>
              </a:rPr>
              <a:t>.</a:t>
            </a:r>
            <a:br>
              <a:rPr lang="ru-RU" sz="1000" b="0" dirty="0" smtClean="0">
                <a:solidFill>
                  <a:schemeClr val="tx1"/>
                </a:solidFill>
                <a:effectLst/>
              </a:rPr>
            </a:br>
            <a:r>
              <a:rPr lang="ru-RU" sz="1000" dirty="0">
                <a:solidFill>
                  <a:schemeClr val="tx1"/>
                </a:solidFill>
                <a:effectLst/>
              </a:rPr>
              <a:t>Определен круг объектов экспертизы федерального </a:t>
            </a:r>
            <a:r>
              <a:rPr lang="ru-RU" sz="1000" dirty="0" smtClean="0">
                <a:solidFill>
                  <a:schemeClr val="tx1"/>
                </a:solidFill>
                <a:effectLst/>
              </a:rPr>
              <a:t>уровня: </a:t>
            </a:r>
            <a:r>
              <a:rPr lang="ru-RU" sz="1000" b="0" dirty="0">
                <a:solidFill>
                  <a:schemeClr val="tx1"/>
                </a:solidFill>
                <a:effectLst/>
              </a:rPr>
              <a:t>объекты, </a:t>
            </a:r>
            <a:r>
              <a:rPr lang="ru-RU" sz="1000" b="0" dirty="0" smtClean="0">
                <a:solidFill>
                  <a:schemeClr val="tx1"/>
                </a:solidFill>
                <a:effectLst/>
              </a:rPr>
              <a:t>строительство которых </a:t>
            </a:r>
            <a:r>
              <a:rPr lang="ru-RU" sz="1000" b="0" dirty="0">
                <a:solidFill>
                  <a:schemeClr val="tx1"/>
                </a:solidFill>
                <a:effectLst/>
              </a:rPr>
              <a:t>предполагается осуществлять на территориях 2 и более субъектов Российской </a:t>
            </a:r>
            <a:r>
              <a:rPr lang="ru-RU" sz="1000" b="0" dirty="0" smtClean="0">
                <a:solidFill>
                  <a:schemeClr val="tx1"/>
                </a:solidFill>
                <a:effectLst/>
              </a:rPr>
              <a:t>Федерации, </a:t>
            </a:r>
            <a:r>
              <a:rPr lang="ru-RU" sz="1000" b="0" dirty="0">
                <a:solidFill>
                  <a:schemeClr val="tx1"/>
                </a:solidFill>
                <a:effectLst/>
              </a:rPr>
              <a:t>в исключительной экономической зоне Российской Федерации, на континентальном </a:t>
            </a:r>
            <a:r>
              <a:rPr lang="ru-RU" sz="1000" b="0" dirty="0" smtClean="0">
                <a:solidFill>
                  <a:schemeClr val="tx1"/>
                </a:solidFill>
                <a:effectLst/>
              </a:rPr>
              <a:t>шельфе, </a:t>
            </a:r>
            <a:r>
              <a:rPr lang="ru-RU" sz="1000" b="0" dirty="0">
                <a:solidFill>
                  <a:schemeClr val="tx1"/>
                </a:solidFill>
                <a:effectLst/>
              </a:rPr>
              <a:t>объекты обороны и </a:t>
            </a:r>
            <a:r>
              <a:rPr lang="ru-RU" sz="1000" b="0" dirty="0" smtClean="0">
                <a:solidFill>
                  <a:schemeClr val="tx1"/>
                </a:solidFill>
                <a:effectLst/>
              </a:rPr>
              <a:t>безопасности, </a:t>
            </a:r>
            <a:r>
              <a:rPr lang="ru-RU" sz="1000" b="0" dirty="0">
                <a:solidFill>
                  <a:schemeClr val="tx1"/>
                </a:solidFill>
                <a:effectLst/>
              </a:rPr>
              <a:t>объекты культурного </a:t>
            </a:r>
            <a:r>
              <a:rPr lang="ru-RU" sz="1000" b="0" dirty="0" smtClean="0">
                <a:solidFill>
                  <a:schemeClr val="tx1"/>
                </a:solidFill>
                <a:effectLst/>
              </a:rPr>
              <a:t>наследия, </a:t>
            </a:r>
            <a:r>
              <a:rPr lang="ru-RU" sz="1000" b="0" dirty="0">
                <a:solidFill>
                  <a:schemeClr val="tx1"/>
                </a:solidFill>
                <a:effectLst/>
              </a:rPr>
              <a:t>особо опасные и технически </a:t>
            </a:r>
            <a:r>
              <a:rPr lang="ru-RU" sz="1000" b="0" dirty="0" smtClean="0">
                <a:solidFill>
                  <a:schemeClr val="tx1"/>
                </a:solidFill>
                <a:effectLst/>
              </a:rPr>
              <a:t>сложные и уникальные объекты.</a:t>
            </a:r>
            <a:r>
              <a:rPr lang="ru-RU" sz="1000" b="0" dirty="0">
                <a:effectLst/>
              </a:rPr>
              <a:t/>
            </a:r>
            <a:br>
              <a:rPr lang="ru-RU" sz="1000" b="0" dirty="0">
                <a:effectLst/>
              </a:rPr>
            </a:br>
            <a:endParaRPr lang="ru-RU" sz="1000" b="0" dirty="0"/>
          </a:p>
        </p:txBody>
      </p:sp>
      <p:sp>
        <p:nvSpPr>
          <p:cNvPr id="3" name="Объект 2"/>
          <p:cNvSpPr>
            <a:spLocks noGrp="1"/>
          </p:cNvSpPr>
          <p:nvPr>
            <p:ph sz="quarter" idx="13"/>
          </p:nvPr>
        </p:nvSpPr>
        <p:spPr>
          <a:xfrm>
            <a:off x="1115616" y="404664"/>
            <a:ext cx="7173416" cy="936104"/>
          </a:xfrm>
        </p:spPr>
        <p:txBody>
          <a:bodyPr>
            <a:normAutofit fontScale="77500" lnSpcReduction="20000"/>
          </a:bodyPr>
          <a:lstStyle/>
          <a:p>
            <a:r>
              <a:rPr lang="ru-RU" b="1" i="1" dirty="0">
                <a:solidFill>
                  <a:schemeClr val="tx1"/>
                </a:solidFill>
              </a:rPr>
              <a:t>Постановление правительства РФ №145 от 5 марта 2007 г.</a:t>
            </a:r>
            <a:r>
              <a:rPr lang="ru-RU" i="1" dirty="0">
                <a:solidFill>
                  <a:schemeClr val="tx1"/>
                </a:solidFill>
              </a:rPr>
              <a:t> </a:t>
            </a:r>
            <a:r>
              <a:rPr lang="ru-RU" b="1" i="1" dirty="0">
                <a:solidFill>
                  <a:schemeClr val="tx1"/>
                </a:solidFill>
              </a:rPr>
              <a:t>"О порядке организации и проведения государственной экспертизы проектной документации и результатов инженерных изысканий"</a:t>
            </a:r>
            <a:endParaRPr lang="ru-RU" dirty="0">
              <a:solidFill>
                <a:schemeClr val="tx1"/>
              </a:solidFill>
            </a:endParaRPr>
          </a:p>
        </p:txBody>
      </p:sp>
    </p:spTree>
    <p:extLst>
      <p:ext uri="{BB962C8B-B14F-4D97-AF65-F5344CB8AC3E}">
        <p14:creationId xmlns:p14="http://schemas.microsoft.com/office/powerpoint/2010/main" val="35396984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20688"/>
            <a:ext cx="3636085" cy="1258493"/>
          </a:xfrm>
        </p:spPr>
        <p:txBody>
          <a:bodyPr/>
          <a:lstStyle/>
          <a:p>
            <a:pPr marL="0" indent="0"/>
            <a:r>
              <a:rPr lang="ru-RU" sz="2000" dirty="0">
                <a:solidFill>
                  <a:schemeClr val="tx1"/>
                </a:solidFill>
              </a:rPr>
              <a:t>Подраздел «Мероприятия по охране атмосферного воздуха» (продолжение </a:t>
            </a:r>
            <a:r>
              <a:rPr lang="ru-RU" sz="2000" dirty="0" smtClean="0">
                <a:solidFill>
                  <a:schemeClr val="tx1"/>
                </a:solidFill>
              </a:rPr>
              <a:t>3)</a:t>
            </a:r>
            <a:endParaRPr lang="ru-RU" sz="2000" dirty="0"/>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0" y="260648"/>
            <a:ext cx="4016375" cy="1795027"/>
          </a:xfr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2204864"/>
            <a:ext cx="7056784" cy="4524042"/>
          </a:xfrm>
          <a:prstGeom prst="rect">
            <a:avLst/>
          </a:prstGeom>
        </p:spPr>
      </p:pic>
    </p:spTree>
    <p:extLst>
      <p:ext uri="{BB962C8B-B14F-4D97-AF65-F5344CB8AC3E}">
        <p14:creationId xmlns:p14="http://schemas.microsoft.com/office/powerpoint/2010/main" val="2040219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3636085" cy="1258493"/>
          </a:xfrm>
        </p:spPr>
        <p:txBody>
          <a:bodyPr/>
          <a:lstStyle/>
          <a:p>
            <a:pPr marL="0" indent="0" algn="just"/>
            <a:r>
              <a:rPr lang="ru-RU" sz="2000" dirty="0">
                <a:solidFill>
                  <a:schemeClr val="tx1"/>
                </a:solidFill>
              </a:rPr>
              <a:t>Подраздел «Мероприятия по охране атмосферного воздуха» (продолжение 4</a:t>
            </a:r>
            <a:r>
              <a:rPr lang="ru-RU" sz="2000" dirty="0" smtClean="0">
                <a:solidFill>
                  <a:schemeClr val="tx1"/>
                </a:solidFill>
              </a:rPr>
              <a:t>)</a:t>
            </a:r>
            <a:endParaRPr lang="ru-RU" sz="2000" dirty="0"/>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9" y="1772817"/>
            <a:ext cx="3823802" cy="3816424"/>
          </a:xfrm>
        </p:spPr>
      </p:pic>
      <p:sp>
        <p:nvSpPr>
          <p:cNvPr id="4" name="Текст 3"/>
          <p:cNvSpPr>
            <a:spLocks noGrp="1"/>
          </p:cNvSpPr>
          <p:nvPr>
            <p:ph type="body" sz="half" idx="2"/>
          </p:nvPr>
        </p:nvSpPr>
        <p:spPr>
          <a:xfrm>
            <a:off x="5076056" y="476672"/>
            <a:ext cx="3388660" cy="2139518"/>
          </a:xfrm>
        </p:spPr>
        <p:txBody>
          <a:bodyPr/>
          <a:lstStyle/>
          <a:p>
            <a:endParaRPr lang="ru-RU"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070" y="116632"/>
            <a:ext cx="4480924" cy="6336704"/>
          </a:xfrm>
          <a:prstGeom prst="rect">
            <a:avLst/>
          </a:prstGeom>
        </p:spPr>
      </p:pic>
    </p:spTree>
    <p:extLst>
      <p:ext uri="{BB962C8B-B14F-4D97-AF65-F5344CB8AC3E}">
        <p14:creationId xmlns:p14="http://schemas.microsoft.com/office/powerpoint/2010/main" val="40663638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548681"/>
            <a:ext cx="3888432" cy="1080120"/>
          </a:xfrm>
        </p:spPr>
        <p:txBody>
          <a:bodyPr/>
          <a:lstStyle/>
          <a:p>
            <a:r>
              <a:rPr lang="ru-RU" sz="2000" dirty="0">
                <a:solidFill>
                  <a:schemeClr val="tx1"/>
                </a:solidFill>
              </a:rPr>
              <a:t>Подраздел «Мероприятия по охране атмосферного воздуха» (продолжение </a:t>
            </a:r>
            <a:r>
              <a:rPr lang="ru-RU" sz="2000" dirty="0" smtClean="0">
                <a:solidFill>
                  <a:schemeClr val="tx1"/>
                </a:solidFill>
              </a:rPr>
              <a:t>5)</a:t>
            </a:r>
            <a:endParaRPr lang="ru-RU" sz="2000" dirty="0">
              <a:solidFill>
                <a:schemeClr val="tx1"/>
              </a:solidFill>
            </a:endParaRPr>
          </a:p>
        </p:txBody>
      </p:sp>
      <p:sp>
        <p:nvSpPr>
          <p:cNvPr id="3" name="Объект 2"/>
          <p:cNvSpPr>
            <a:spLocks noGrp="1"/>
          </p:cNvSpPr>
          <p:nvPr>
            <p:ph idx="1"/>
          </p:nvPr>
        </p:nvSpPr>
        <p:spPr>
          <a:xfrm>
            <a:off x="4593515" y="476672"/>
            <a:ext cx="4370973" cy="6048672"/>
          </a:xfrm>
        </p:spPr>
        <p:txBody>
          <a:bodyPr>
            <a:normAutofit fontScale="47500" lnSpcReduction="20000"/>
          </a:bodyPr>
          <a:lstStyle/>
          <a:p>
            <a:pPr algn="just"/>
            <a:r>
              <a:rPr lang="ru-RU" dirty="0">
                <a:solidFill>
                  <a:schemeClr val="tx1"/>
                </a:solidFill>
              </a:rPr>
              <a:t>Проект организации, благоустройства и озеленения представляется одновременно с проектом на строительство (реконструкцию, техническое перевооружение) предприятия. В СЗЗ допускается размещать:</a:t>
            </a:r>
          </a:p>
          <a:p>
            <a:pPr algn="just"/>
            <a:r>
              <a:rPr lang="ru-RU" dirty="0">
                <a:solidFill>
                  <a:schemeClr val="tx1"/>
                </a:solidFill>
              </a:rPr>
              <a:t>- сельскохозяйственные угодья для выращивания технических культур, не используемых для производства продуктов питания;</a:t>
            </a:r>
          </a:p>
          <a:p>
            <a:pPr algn="just"/>
            <a:r>
              <a:rPr lang="ru-RU" dirty="0">
                <a:solidFill>
                  <a:schemeClr val="tx1"/>
                </a:solidFill>
              </a:rPr>
              <a:t>- предприятия, их отдельные здания и сооружения с производствами меньшего класса вредности, чем основное производство;</a:t>
            </a:r>
          </a:p>
          <a:p>
            <a:pPr algn="just"/>
            <a:r>
              <a:rPr lang="ru-RU" dirty="0">
                <a:solidFill>
                  <a:schemeClr val="tx1"/>
                </a:solidFill>
              </a:rPr>
              <a:t>- пожарные депо, бани, прачечные, объекты торговли и общественного питания, мотели;</a:t>
            </a:r>
          </a:p>
          <a:p>
            <a:pPr algn="just"/>
            <a:r>
              <a:rPr lang="ru-RU" dirty="0">
                <a:solidFill>
                  <a:schemeClr val="tx1"/>
                </a:solidFill>
              </a:rPr>
              <a:t>- гаражи, площадки и сооружения для хранения общественного и индивидуального транспорта, автозаправочные станции»</a:t>
            </a:r>
          </a:p>
          <a:p>
            <a:pPr algn="just"/>
            <a:r>
              <a:rPr lang="ru-RU" dirty="0">
                <a:solidFill>
                  <a:schemeClr val="tx1"/>
                </a:solidFill>
              </a:rPr>
              <a:t>- связанные с обслуживанием данного предприятия здания управления, конструкторские бюро, учебные заведения, поликлиники, научно-исследовательские лаборатории,;</a:t>
            </a:r>
          </a:p>
          <a:p>
            <a:pPr algn="just"/>
            <a:r>
              <a:rPr lang="ru-RU" dirty="0">
                <a:solidFill>
                  <a:schemeClr val="tx1"/>
                </a:solidFill>
              </a:rPr>
              <a:t>- спортивно-оздоровительные сооружения для работников предприятия, </a:t>
            </a:r>
          </a:p>
          <a:p>
            <a:pPr algn="just"/>
            <a:r>
              <a:rPr lang="ru-RU" dirty="0">
                <a:solidFill>
                  <a:schemeClr val="tx1"/>
                </a:solidFill>
              </a:rPr>
              <a:t>- общественные здания административного назначения, </a:t>
            </a:r>
          </a:p>
          <a:p>
            <a:pPr algn="just"/>
            <a:r>
              <a:rPr lang="ru-RU" dirty="0">
                <a:solidFill>
                  <a:schemeClr val="tx1"/>
                </a:solidFill>
              </a:rPr>
              <a:t>- нежилые помещения для дежурного аварийного персонала и охраны предприятий, </a:t>
            </a:r>
          </a:p>
          <a:p>
            <a:pPr algn="just"/>
            <a:r>
              <a:rPr lang="ru-RU" dirty="0">
                <a:solidFill>
                  <a:schemeClr val="tx1"/>
                </a:solidFill>
              </a:rPr>
              <a:t>- помещения для пребывания работающих по вахтовому методу, </a:t>
            </a:r>
          </a:p>
          <a:p>
            <a:pPr algn="just"/>
            <a:r>
              <a:rPr lang="ru-RU" dirty="0">
                <a:solidFill>
                  <a:schemeClr val="tx1"/>
                </a:solidFill>
              </a:rPr>
              <a:t>- местные и транзитные коммуникации, </a:t>
            </a:r>
          </a:p>
          <a:p>
            <a:pPr algn="just"/>
            <a:r>
              <a:rPr lang="ru-RU" dirty="0">
                <a:solidFill>
                  <a:schemeClr val="tx1"/>
                </a:solidFill>
              </a:rPr>
              <a:t>- ЛЭП и электроподстанции, </a:t>
            </a:r>
          </a:p>
          <a:p>
            <a:pPr algn="just"/>
            <a:r>
              <a:rPr lang="ru-RU" dirty="0">
                <a:solidFill>
                  <a:schemeClr val="tx1"/>
                </a:solidFill>
              </a:rPr>
              <a:t>- </a:t>
            </a:r>
            <a:r>
              <a:rPr lang="ru-RU" dirty="0" err="1">
                <a:solidFill>
                  <a:schemeClr val="tx1"/>
                </a:solidFill>
              </a:rPr>
              <a:t>нефте</a:t>
            </a:r>
            <a:r>
              <a:rPr lang="ru-RU" dirty="0">
                <a:solidFill>
                  <a:schemeClr val="tx1"/>
                </a:solidFill>
              </a:rPr>
              <a:t>- и газопроводы, </a:t>
            </a:r>
          </a:p>
          <a:p>
            <a:pPr algn="just"/>
            <a:r>
              <a:rPr lang="ru-RU" dirty="0">
                <a:solidFill>
                  <a:schemeClr val="tx1"/>
                </a:solidFill>
              </a:rPr>
              <a:t>- артезианские скважины для технического водоснабжения, </a:t>
            </a:r>
            <a:r>
              <a:rPr lang="ru-RU" dirty="0" err="1">
                <a:solidFill>
                  <a:schemeClr val="tx1"/>
                </a:solidFill>
              </a:rPr>
              <a:t>водоохлаждающие</a:t>
            </a:r>
            <a:r>
              <a:rPr lang="ru-RU" dirty="0">
                <a:solidFill>
                  <a:schemeClr val="tx1"/>
                </a:solidFill>
              </a:rPr>
              <a:t> сооружения для подготовки технической воды, </a:t>
            </a:r>
          </a:p>
          <a:p>
            <a:pPr algn="just"/>
            <a:r>
              <a:rPr lang="ru-RU" dirty="0">
                <a:solidFill>
                  <a:schemeClr val="tx1"/>
                </a:solidFill>
              </a:rPr>
              <a:t>- канализационные насосные станции, </a:t>
            </a:r>
          </a:p>
          <a:p>
            <a:pPr algn="just"/>
            <a:r>
              <a:rPr lang="ru-RU" dirty="0">
                <a:solidFill>
                  <a:schemeClr val="tx1"/>
                </a:solidFill>
              </a:rPr>
              <a:t>- сооружения оборотного водоснабжения, </a:t>
            </a:r>
          </a:p>
          <a:p>
            <a:pPr algn="just"/>
            <a:r>
              <a:rPr lang="ru-RU" dirty="0">
                <a:solidFill>
                  <a:schemeClr val="tx1"/>
                </a:solidFill>
              </a:rPr>
              <a:t>- питомники растений для озеленения </a:t>
            </a:r>
            <a:r>
              <a:rPr lang="ru-RU" dirty="0" err="1">
                <a:solidFill>
                  <a:schemeClr val="tx1"/>
                </a:solidFill>
              </a:rPr>
              <a:t>промплощадки</a:t>
            </a:r>
            <a:r>
              <a:rPr lang="ru-RU" dirty="0">
                <a:solidFill>
                  <a:schemeClr val="tx1"/>
                </a:solidFill>
              </a:rPr>
              <a:t>, предприятий и санитарно-защитной зоны. </a:t>
            </a:r>
          </a:p>
          <a:p>
            <a:pPr algn="just"/>
            <a:r>
              <a:rPr lang="ru-RU" dirty="0">
                <a:solidFill>
                  <a:schemeClr val="tx1"/>
                </a:solidFill>
              </a:rPr>
              <a:t>Санитарно-защитная зона для предприятий IV, V классов должна быть максимально озеленена - не менее 60% площади; для предприятий II и III класса - не менее 50%; для предприятий, имеющих санитарно-защитную зону 1000 м и более, - не менее 40% ее территории с обязательной организацией полосы древесно-кустарниковых насаждений со стороны жилой застройки.</a:t>
            </a:r>
          </a:p>
        </p:txBody>
      </p:sp>
      <p:sp>
        <p:nvSpPr>
          <p:cNvPr id="4" name="Текст 3"/>
          <p:cNvSpPr>
            <a:spLocks noGrp="1"/>
          </p:cNvSpPr>
          <p:nvPr>
            <p:ph type="body" sz="half" idx="2"/>
          </p:nvPr>
        </p:nvSpPr>
        <p:spPr>
          <a:xfrm>
            <a:off x="683568" y="2420888"/>
            <a:ext cx="3388660" cy="3384376"/>
          </a:xfrm>
        </p:spPr>
        <p:txBody>
          <a:bodyPr>
            <a:normAutofit lnSpcReduction="10000"/>
          </a:bodyPr>
          <a:lstStyle/>
          <a:p>
            <a:pPr algn="just"/>
            <a:r>
              <a:rPr lang="ru-RU" b="1" dirty="0">
                <a:solidFill>
                  <a:schemeClr val="tx1"/>
                </a:solidFill>
              </a:rPr>
              <a:t>Предложения по организации СЗЗ</a:t>
            </a:r>
            <a:r>
              <a:rPr lang="ru-RU" b="1" i="1" dirty="0">
                <a:solidFill>
                  <a:schemeClr val="tx1"/>
                </a:solidFill>
              </a:rPr>
              <a:t> </a:t>
            </a:r>
            <a:r>
              <a:rPr lang="ru-RU" dirty="0">
                <a:solidFill>
                  <a:schemeClr val="tx1"/>
                </a:solidFill>
              </a:rPr>
              <a:t>регламентируются в СанПиН 2.2.1/2.1.1.1200-03. </a:t>
            </a:r>
            <a:r>
              <a:rPr lang="ru-RU" dirty="0" err="1">
                <a:solidFill>
                  <a:schemeClr val="tx1"/>
                </a:solidFill>
              </a:rPr>
              <a:t>Санитарно</a:t>
            </a:r>
            <a:r>
              <a:rPr lang="ru-RU" dirty="0">
                <a:solidFill>
                  <a:schemeClr val="tx1"/>
                </a:solidFill>
              </a:rPr>
              <a:t> - защитные зоны и санитарная классификация предприятий, сооружений и иных </a:t>
            </a:r>
            <a:r>
              <a:rPr lang="ru-RU" dirty="0" smtClean="0">
                <a:solidFill>
                  <a:schemeClr val="tx1"/>
                </a:solidFill>
              </a:rPr>
              <a:t>объектов. </a:t>
            </a:r>
            <a:r>
              <a:rPr lang="ru-RU" dirty="0">
                <a:solidFill>
                  <a:schemeClr val="tx1"/>
                </a:solidFill>
              </a:rPr>
              <a:t>В </a:t>
            </a:r>
            <a:r>
              <a:rPr lang="ru-RU" dirty="0" err="1">
                <a:solidFill>
                  <a:schemeClr val="tx1"/>
                </a:solidFill>
              </a:rPr>
              <a:t>предпроектной</a:t>
            </a:r>
            <a:r>
              <a:rPr lang="ru-RU" dirty="0">
                <a:solidFill>
                  <a:schemeClr val="tx1"/>
                </a:solidFill>
              </a:rPr>
              <a:t>, проектной документации на строительство новых, реконструкцию или техническое перевооружение действующих предприятий и сооружений должны быть предусмотрены мероприятия и средства на организацию и благоустройство санитарно-защитных зон, включая переселение жителей в случае необходимости. </a:t>
            </a:r>
          </a:p>
        </p:txBody>
      </p:sp>
    </p:spTree>
    <p:extLst>
      <p:ext uri="{BB962C8B-B14F-4D97-AF65-F5344CB8AC3E}">
        <p14:creationId xmlns:p14="http://schemas.microsoft.com/office/powerpoint/2010/main" val="2937796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3"/>
            <a:ext cx="3888432" cy="1152128"/>
          </a:xfrm>
        </p:spPr>
        <p:txBody>
          <a:bodyPr/>
          <a:lstStyle/>
          <a:p>
            <a:r>
              <a:rPr lang="ru-RU" sz="2000" dirty="0">
                <a:solidFill>
                  <a:schemeClr val="tx1"/>
                </a:solidFill>
              </a:rPr>
              <a:t>Подраздел «Мероприятия по охране атмосферного воздуха» (продолжение </a:t>
            </a:r>
            <a:r>
              <a:rPr lang="ru-RU" sz="2000" dirty="0" smtClean="0">
                <a:solidFill>
                  <a:schemeClr val="tx1"/>
                </a:solidFill>
              </a:rPr>
              <a:t>6)</a:t>
            </a:r>
            <a:endParaRPr lang="ru-RU" sz="2000" dirty="0">
              <a:solidFill>
                <a:schemeClr val="tx1"/>
              </a:solidFill>
            </a:endParaRPr>
          </a:p>
        </p:txBody>
      </p:sp>
      <p:sp>
        <p:nvSpPr>
          <p:cNvPr id="3" name="Объект 2"/>
          <p:cNvSpPr>
            <a:spLocks noGrp="1"/>
          </p:cNvSpPr>
          <p:nvPr>
            <p:ph idx="1"/>
          </p:nvPr>
        </p:nvSpPr>
        <p:spPr>
          <a:xfrm>
            <a:off x="4593515" y="404664"/>
            <a:ext cx="4298965" cy="6120680"/>
          </a:xfrm>
        </p:spPr>
        <p:txBody>
          <a:bodyPr>
            <a:noAutofit/>
          </a:bodyPr>
          <a:lstStyle/>
          <a:p>
            <a:pPr algn="just"/>
            <a:r>
              <a:rPr lang="ru-RU" sz="1050" b="1" dirty="0">
                <a:solidFill>
                  <a:schemeClr val="tx1"/>
                </a:solidFill>
              </a:rPr>
              <a:t>Предложения по контролю основных источников и загрязняющих веществ, подлежащих контролю</a:t>
            </a:r>
            <a:r>
              <a:rPr lang="ru-RU" sz="1050" i="1" dirty="0">
                <a:solidFill>
                  <a:schemeClr val="tx1"/>
                </a:solidFill>
              </a:rPr>
              <a:t>. </a:t>
            </a:r>
            <a:r>
              <a:rPr lang="ru-RU" sz="1050" dirty="0">
                <a:solidFill>
                  <a:schemeClr val="tx1"/>
                </a:solidFill>
              </a:rPr>
              <a:t>Производственный контроль за соблюдением установленных нормативов выбросов подразделяется на два вида:</a:t>
            </a:r>
            <a:endParaRPr lang="ru-RU" sz="1050" b="1" dirty="0">
              <a:solidFill>
                <a:schemeClr val="tx1"/>
              </a:solidFill>
            </a:endParaRPr>
          </a:p>
          <a:p>
            <a:pPr lvl="0" algn="just"/>
            <a:r>
              <a:rPr lang="ru-RU" sz="1050" dirty="0">
                <a:solidFill>
                  <a:schemeClr val="tx1"/>
                </a:solidFill>
              </a:rPr>
              <a:t>контроль непосредственно на источниках;</a:t>
            </a:r>
            <a:endParaRPr lang="ru-RU" sz="1050" b="1" dirty="0">
              <a:solidFill>
                <a:schemeClr val="tx1"/>
              </a:solidFill>
            </a:endParaRPr>
          </a:p>
          <a:p>
            <a:pPr lvl="0" algn="just"/>
            <a:r>
              <a:rPr lang="ru-RU" sz="1050" dirty="0">
                <a:solidFill>
                  <a:schemeClr val="tx1"/>
                </a:solidFill>
              </a:rPr>
              <a:t>контроль за содержанием вредных веществ в атмосферном воздухе (на границе СЗЗ и жилой застройки).</a:t>
            </a:r>
            <a:endParaRPr lang="ru-RU" sz="1050" b="1" dirty="0">
              <a:solidFill>
                <a:schemeClr val="tx1"/>
              </a:solidFill>
            </a:endParaRPr>
          </a:p>
          <a:p>
            <a:pPr algn="just"/>
            <a:r>
              <a:rPr lang="ru-RU" sz="1050" dirty="0">
                <a:solidFill>
                  <a:schemeClr val="tx1"/>
                </a:solidFill>
              </a:rPr>
              <a:t>Первый вид контроля является основным для всех источников с организованным и неорганизованным выбросом, второй может дополнять первый вид контроля и применяется, главным образом, для отдельных предприятий, на которых неорганизованный разовый выброс превалирует в суммарном разовом выбросе предприятия. Производственный контроль источников загрязнения атмосферы осуществляют природоохранные службы предприятия в соответствии с отраслевыми методическими документами. Контроль за содержанием вредных веществ в атмосферном воздухе на границе СЗЗ и ближайшей жилой застройки осуществляется лабораторией, аккредитованной в установленном порядке. Исходя из результатов расчета загрязнения атмосферы, выбираются несколько контрольных точек на границе СЗЗ и жилой застройки. Измерения следует выполнять при тех же метеоусловиях, которым соответствуют значения расчетных концентраций в контрольных точках.</a:t>
            </a:r>
            <a:endParaRPr lang="ru-RU" sz="1050" b="1" dirty="0">
              <a:solidFill>
                <a:schemeClr val="tx1"/>
              </a:solidFill>
            </a:endParaRPr>
          </a:p>
          <a:p>
            <a:pPr algn="just"/>
            <a:r>
              <a:rPr lang="ru-RU" sz="1050" dirty="0">
                <a:solidFill>
                  <a:schemeClr val="tx1"/>
                </a:solidFill>
              </a:rPr>
              <a:t>Периодичность измерений определяется категорией источников выбросов в разрезе каждого вредного вещества. Согласно «Методическому пособию по расчету, нормированию и контролю выбросов загрязняющих веществ в атмосферный воздух</a:t>
            </a:r>
            <a:r>
              <a:rPr lang="ru-RU" sz="1050" dirty="0" smtClean="0">
                <a:solidFill>
                  <a:schemeClr val="tx1"/>
                </a:solidFill>
              </a:rPr>
              <a:t>», </a:t>
            </a:r>
            <a:r>
              <a:rPr lang="ru-RU" sz="1050" dirty="0">
                <a:solidFill>
                  <a:schemeClr val="tx1"/>
                </a:solidFill>
              </a:rPr>
              <a:t>исходя из определенной категории сочетания «источник - вредное вещество», предлагается следующая периодичность контроля за соблюдением нормативов ПДВ:</a:t>
            </a:r>
            <a:endParaRPr lang="ru-RU" sz="1050" b="1" dirty="0">
              <a:solidFill>
                <a:schemeClr val="tx1"/>
              </a:solidFill>
            </a:endParaRPr>
          </a:p>
          <a:p>
            <a:pPr algn="just"/>
            <a:r>
              <a:rPr lang="en-US" sz="1050" dirty="0">
                <a:solidFill>
                  <a:schemeClr val="tx1"/>
                </a:solidFill>
              </a:rPr>
              <a:t>I</a:t>
            </a:r>
            <a:r>
              <a:rPr lang="ru-RU" sz="1050" dirty="0">
                <a:solidFill>
                  <a:schemeClr val="tx1"/>
                </a:solidFill>
              </a:rPr>
              <a:t>    категория – 1 раз в квартал:</a:t>
            </a:r>
            <a:endParaRPr lang="ru-RU" sz="1050" b="1" dirty="0">
              <a:solidFill>
                <a:schemeClr val="tx1"/>
              </a:solidFill>
            </a:endParaRPr>
          </a:p>
          <a:p>
            <a:pPr algn="just"/>
            <a:r>
              <a:rPr lang="en-US" sz="1050" dirty="0">
                <a:solidFill>
                  <a:schemeClr val="tx1"/>
                </a:solidFill>
              </a:rPr>
              <a:t>II</a:t>
            </a:r>
            <a:r>
              <a:rPr lang="ru-RU" sz="1050" dirty="0">
                <a:solidFill>
                  <a:schemeClr val="tx1"/>
                </a:solidFill>
              </a:rPr>
              <a:t>   категория – 2 раза в год;</a:t>
            </a:r>
            <a:endParaRPr lang="ru-RU" sz="1050" b="1" dirty="0">
              <a:solidFill>
                <a:schemeClr val="tx1"/>
              </a:solidFill>
            </a:endParaRPr>
          </a:p>
          <a:p>
            <a:pPr algn="just"/>
            <a:r>
              <a:rPr lang="en-US" sz="1050" dirty="0">
                <a:solidFill>
                  <a:schemeClr val="tx1"/>
                </a:solidFill>
              </a:rPr>
              <a:t>III</a:t>
            </a:r>
            <a:r>
              <a:rPr lang="ru-RU" sz="1050" dirty="0">
                <a:solidFill>
                  <a:schemeClr val="tx1"/>
                </a:solidFill>
              </a:rPr>
              <a:t>  категория – 1 раз в год;</a:t>
            </a:r>
            <a:endParaRPr lang="ru-RU" sz="1050" b="1" dirty="0">
              <a:solidFill>
                <a:schemeClr val="tx1"/>
              </a:solidFill>
            </a:endParaRPr>
          </a:p>
          <a:p>
            <a:pPr algn="just"/>
            <a:r>
              <a:rPr lang="en-US" sz="1050" dirty="0">
                <a:solidFill>
                  <a:schemeClr val="tx1"/>
                </a:solidFill>
              </a:rPr>
              <a:t>IV</a:t>
            </a:r>
            <a:r>
              <a:rPr lang="ru-RU" sz="1050" dirty="0">
                <a:solidFill>
                  <a:schemeClr val="tx1"/>
                </a:solidFill>
              </a:rPr>
              <a:t>  категория – 1 раз в 5 </a:t>
            </a:r>
            <a:r>
              <a:rPr lang="ru-RU" sz="1050" dirty="0" smtClean="0">
                <a:solidFill>
                  <a:schemeClr val="tx1"/>
                </a:solidFill>
              </a:rPr>
              <a:t>лет.</a:t>
            </a:r>
            <a:endParaRPr lang="ru-RU" sz="1050" b="1" dirty="0">
              <a:solidFill>
                <a:schemeClr val="tx1"/>
              </a:solidFill>
            </a:endParaRPr>
          </a:p>
          <a:p>
            <a:endParaRPr lang="ru-RU" sz="1050" dirty="0"/>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1793437"/>
            <a:ext cx="3384376" cy="4512502"/>
          </a:xfrm>
          <a:prstGeom prst="rect">
            <a:avLst/>
          </a:prstGeom>
        </p:spPr>
      </p:pic>
    </p:spTree>
    <p:extLst>
      <p:ext uri="{BB962C8B-B14F-4D97-AF65-F5344CB8AC3E}">
        <p14:creationId xmlns:p14="http://schemas.microsoft.com/office/powerpoint/2010/main" val="11171859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052736"/>
            <a:ext cx="4032448" cy="1258493"/>
          </a:xfrm>
        </p:spPr>
        <p:txBody>
          <a:bodyPr/>
          <a:lstStyle/>
          <a:p>
            <a:pPr marL="0" indent="0" algn="just"/>
            <a:r>
              <a:rPr lang="ru-RU" sz="2000" dirty="0" smtClean="0">
                <a:solidFill>
                  <a:schemeClr val="tx1"/>
                </a:solidFill>
              </a:rPr>
              <a:t>Подраздел «Мероприятия</a:t>
            </a:r>
            <a:r>
              <a:rPr lang="ru-RU" sz="2000" dirty="0">
                <a:solidFill>
                  <a:schemeClr val="tx1"/>
                </a:solidFill>
              </a:rPr>
              <a:t>, обеспечивающие рациональное использование и охрану водных объектов</a:t>
            </a:r>
            <a:r>
              <a:rPr lang="ru-RU" sz="2000" dirty="0" smtClean="0">
                <a:solidFill>
                  <a:schemeClr val="tx1"/>
                </a:solidFill>
              </a:rPr>
              <a:t>»</a:t>
            </a:r>
            <a:endParaRPr lang="ru-RU" sz="2000" dirty="0">
              <a:solidFill>
                <a:schemeClr val="tx1"/>
              </a:solidFill>
            </a:endParaRPr>
          </a:p>
        </p:txBody>
      </p:sp>
      <p:sp>
        <p:nvSpPr>
          <p:cNvPr id="3" name="Объект 2"/>
          <p:cNvSpPr>
            <a:spLocks noGrp="1"/>
          </p:cNvSpPr>
          <p:nvPr>
            <p:ph idx="1"/>
          </p:nvPr>
        </p:nvSpPr>
        <p:spPr>
          <a:xfrm>
            <a:off x="4593515" y="260648"/>
            <a:ext cx="4370973" cy="6192688"/>
          </a:xfrm>
        </p:spPr>
        <p:txBody>
          <a:bodyPr>
            <a:noAutofit/>
          </a:bodyPr>
          <a:lstStyle/>
          <a:p>
            <a:pPr algn="just"/>
            <a:r>
              <a:rPr lang="ru-RU" sz="900" dirty="0">
                <a:solidFill>
                  <a:schemeClr val="tx1"/>
                </a:solidFill>
              </a:rPr>
              <a:t>В целях минимизации воздействия производственных объектов на поверхностные и подземные воды при проектировании обычно принимаются следующие </a:t>
            </a:r>
            <a:r>
              <a:rPr lang="ru-RU" sz="900" b="1" i="1" dirty="0">
                <a:solidFill>
                  <a:schemeClr val="tx1"/>
                </a:solidFill>
              </a:rPr>
              <a:t>планировочные и технические решения</a:t>
            </a:r>
            <a:r>
              <a:rPr lang="ru-RU" sz="900" dirty="0">
                <a:solidFill>
                  <a:schemeClr val="tx1"/>
                </a:solidFill>
              </a:rPr>
              <a:t>.</a:t>
            </a:r>
          </a:p>
          <a:p>
            <a:pPr algn="just"/>
            <a:r>
              <a:rPr lang="ru-RU" sz="900" dirty="0">
                <a:solidFill>
                  <a:schemeClr val="tx1"/>
                </a:solidFill>
              </a:rPr>
              <a:t>- размещение за пределами </a:t>
            </a:r>
            <a:r>
              <a:rPr lang="ru-RU" sz="900" dirty="0" err="1">
                <a:solidFill>
                  <a:schemeClr val="tx1"/>
                </a:solidFill>
              </a:rPr>
              <a:t>водоохранных</a:t>
            </a:r>
            <a:r>
              <a:rPr lang="ru-RU" sz="900" dirty="0">
                <a:solidFill>
                  <a:schemeClr val="tx1"/>
                </a:solidFill>
              </a:rPr>
              <a:t> зон поверхностных водных объектов и зон санитарной охраны (ЗСО) источников подземного </a:t>
            </a:r>
            <a:r>
              <a:rPr lang="ru-RU" sz="900" dirty="0" err="1">
                <a:solidFill>
                  <a:schemeClr val="tx1"/>
                </a:solidFill>
              </a:rPr>
              <a:t>хозпитьевого</a:t>
            </a:r>
            <a:r>
              <a:rPr lang="ru-RU" sz="900" dirty="0">
                <a:solidFill>
                  <a:schemeClr val="tx1"/>
                </a:solidFill>
              </a:rPr>
              <a:t> водоснабжения;</a:t>
            </a:r>
          </a:p>
          <a:p>
            <a:pPr algn="just"/>
            <a:r>
              <a:rPr lang="ru-RU" sz="900" dirty="0">
                <a:solidFill>
                  <a:schemeClr val="tx1"/>
                </a:solidFill>
              </a:rPr>
              <a:t>- организация производственной, ливневой и хозяйственно-бытовой канализации, с раздельным сбором, последующей очисткой и утилизацией стоков, с учетом характера их загрязнения;</a:t>
            </a:r>
          </a:p>
          <a:p>
            <a:pPr algn="just"/>
            <a:r>
              <a:rPr lang="ru-RU" sz="900" dirty="0">
                <a:solidFill>
                  <a:schemeClr val="tx1"/>
                </a:solidFill>
              </a:rPr>
              <a:t>- минимизация водопотребления за счет внедрения </a:t>
            </a:r>
            <a:r>
              <a:rPr lang="ru-RU" sz="900" dirty="0" err="1">
                <a:solidFill>
                  <a:schemeClr val="tx1"/>
                </a:solidFill>
              </a:rPr>
              <a:t>водосберегающих</a:t>
            </a:r>
            <a:r>
              <a:rPr lang="ru-RU" sz="900" dirty="0">
                <a:solidFill>
                  <a:schemeClr val="tx1"/>
                </a:solidFill>
              </a:rPr>
              <a:t> технологий, оборотного водоснабжения и утилизации очищенных сточных вод;</a:t>
            </a:r>
          </a:p>
          <a:p>
            <a:pPr algn="just"/>
            <a:r>
              <a:rPr lang="ru-RU" sz="900" dirty="0">
                <a:solidFill>
                  <a:schemeClr val="tx1"/>
                </a:solidFill>
              </a:rPr>
              <a:t>- очистка и утилизация производственных сточных вод и поверхностного стока, внедрение по возможности систем оборотного водоснабжения;</a:t>
            </a:r>
          </a:p>
          <a:p>
            <a:pPr algn="just"/>
            <a:r>
              <a:rPr lang="ru-RU" sz="900" dirty="0">
                <a:solidFill>
                  <a:schemeClr val="tx1"/>
                </a:solidFill>
              </a:rPr>
              <a:t>- благоустройство и озеленение незастроенных территорий;</a:t>
            </a:r>
          </a:p>
          <a:p>
            <a:pPr algn="just"/>
            <a:r>
              <a:rPr lang="ru-RU" sz="900" dirty="0">
                <a:solidFill>
                  <a:schemeClr val="tx1"/>
                </a:solidFill>
              </a:rPr>
              <a:t>- герметизация и защита от коррозии колонн скважин, трубопроводов, емкостей и т.п.</a:t>
            </a:r>
          </a:p>
          <a:p>
            <a:pPr algn="just"/>
            <a:r>
              <a:rPr lang="ru-RU" sz="900" dirty="0">
                <a:solidFill>
                  <a:schemeClr val="tx1"/>
                </a:solidFill>
              </a:rPr>
              <a:t>Выбор методов и схем очистки сточных вод промышленного объекта зависит от технико-экономических показателей применяемых очистных сооружений, возможности извлечения и утилизации ценных веществ из сточных вод и надежности защиты водных объектов района от загрязнения. В материалах подраздела следует привести:</a:t>
            </a:r>
          </a:p>
          <a:p>
            <a:pPr algn="just"/>
            <a:r>
              <a:rPr lang="ru-RU" sz="900" dirty="0">
                <a:solidFill>
                  <a:schemeClr val="tx1"/>
                </a:solidFill>
              </a:rPr>
              <a:t>- описание методов очистки сточных вод;</a:t>
            </a:r>
          </a:p>
          <a:p>
            <a:pPr algn="just"/>
            <a:r>
              <a:rPr lang="ru-RU" sz="900" dirty="0">
                <a:solidFill>
                  <a:schemeClr val="tx1"/>
                </a:solidFill>
              </a:rPr>
              <a:t>- краткое описание очистных сооружений и установок, в том числе схему, тип, производительность очистных сооружений;</a:t>
            </a:r>
          </a:p>
          <a:p>
            <a:pPr algn="just"/>
            <a:r>
              <a:rPr lang="ru-RU" sz="900" dirty="0">
                <a:solidFill>
                  <a:schemeClr val="tx1"/>
                </a:solidFill>
              </a:rPr>
              <a:t>- основные расчетные параметры и ожидаемую техническую эффективность (в процентах, концентрациях) проектируемых (реконструируемых) сооружений для очистки, обезвреживания и обеззараживания сточных </a:t>
            </a:r>
            <a:r>
              <a:rPr lang="ru-RU" sz="900" dirty="0" smtClean="0">
                <a:solidFill>
                  <a:schemeClr val="tx1"/>
                </a:solidFill>
              </a:rPr>
              <a:t>вод. </a:t>
            </a:r>
            <a:endParaRPr lang="ru-RU" sz="900" dirty="0">
              <a:solidFill>
                <a:schemeClr val="tx1"/>
              </a:solidFill>
            </a:endParaRPr>
          </a:p>
          <a:p>
            <a:pPr algn="just"/>
            <a:r>
              <a:rPr lang="ru-RU" sz="900" dirty="0">
                <a:solidFill>
                  <a:schemeClr val="tx1"/>
                </a:solidFill>
              </a:rPr>
              <a:t>Сточные воды проектируемого объекта после соответствующей очистки могут быть использованы для нужд собственного производства, переданы для использования на другие промышленные объекты, отведены в систему канализации населенного пункта (города) или сброшены в водные объекты</a:t>
            </a:r>
            <a:r>
              <a:rPr lang="ru-RU" sz="900" dirty="0" smtClean="0">
                <a:solidFill>
                  <a:schemeClr val="tx1"/>
                </a:solidFill>
              </a:rPr>
              <a:t>.</a:t>
            </a:r>
          </a:p>
          <a:p>
            <a:pPr algn="just"/>
            <a:r>
              <a:rPr lang="ru-RU" sz="900" b="1" i="1" dirty="0">
                <a:solidFill>
                  <a:schemeClr val="tx1"/>
                </a:solidFill>
              </a:rPr>
              <a:t>Предложения по установлению </a:t>
            </a:r>
            <a:r>
              <a:rPr lang="ru-RU" sz="900" b="1" i="1" dirty="0" smtClean="0">
                <a:solidFill>
                  <a:schemeClr val="tx1"/>
                </a:solidFill>
              </a:rPr>
              <a:t>нормативно-допустимых </a:t>
            </a:r>
            <a:r>
              <a:rPr lang="ru-RU" sz="900" b="1" i="1" dirty="0">
                <a:solidFill>
                  <a:schemeClr val="tx1"/>
                </a:solidFill>
              </a:rPr>
              <a:t>сбросов </a:t>
            </a:r>
            <a:r>
              <a:rPr lang="ru-RU" sz="900" b="1" i="1" dirty="0" smtClean="0">
                <a:solidFill>
                  <a:schemeClr val="tx1"/>
                </a:solidFill>
              </a:rPr>
              <a:t>(НДС</a:t>
            </a:r>
            <a:r>
              <a:rPr lang="ru-RU" sz="900" b="1" i="1" dirty="0">
                <a:solidFill>
                  <a:schemeClr val="tx1"/>
                </a:solidFill>
              </a:rPr>
              <a:t>) </a:t>
            </a:r>
            <a:r>
              <a:rPr lang="ru-RU" sz="900" dirty="0">
                <a:solidFill>
                  <a:schemeClr val="tx1"/>
                </a:solidFill>
              </a:rPr>
              <a:t>разрабатываются на основе расчета разбавления стоков, обеспечивающего </a:t>
            </a:r>
            <a:r>
              <a:rPr lang="ru-RU" sz="900" dirty="0" err="1">
                <a:solidFill>
                  <a:schemeClr val="tx1"/>
                </a:solidFill>
              </a:rPr>
              <a:t>непревышение</a:t>
            </a:r>
            <a:r>
              <a:rPr lang="ru-RU" sz="900" dirty="0">
                <a:solidFill>
                  <a:schemeClr val="tx1"/>
                </a:solidFill>
              </a:rPr>
              <a:t> ПДК при расходах воды 95% обеспеченности. </a:t>
            </a:r>
          </a:p>
        </p:txBody>
      </p:sp>
      <p:sp>
        <p:nvSpPr>
          <p:cNvPr id="4" name="Текст 3"/>
          <p:cNvSpPr>
            <a:spLocks noGrp="1"/>
          </p:cNvSpPr>
          <p:nvPr>
            <p:ph type="body" sz="half" idx="2"/>
          </p:nvPr>
        </p:nvSpPr>
        <p:spPr>
          <a:xfrm>
            <a:off x="683568" y="3068960"/>
            <a:ext cx="338866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852936"/>
            <a:ext cx="4152676" cy="2772916"/>
          </a:xfrm>
          <a:prstGeom prst="rect">
            <a:avLst/>
          </a:prstGeom>
        </p:spPr>
      </p:pic>
    </p:spTree>
    <p:extLst>
      <p:ext uri="{BB962C8B-B14F-4D97-AF65-F5344CB8AC3E}">
        <p14:creationId xmlns:p14="http://schemas.microsoft.com/office/powerpoint/2010/main" val="21660513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газ-д 2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764704"/>
            <a:ext cx="8172400" cy="487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61245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92696"/>
            <a:ext cx="3960440" cy="1656184"/>
          </a:xfrm>
        </p:spPr>
        <p:txBody>
          <a:bodyPr/>
          <a:lstStyle/>
          <a:p>
            <a:pPr marL="0" indent="0" algn="just"/>
            <a:r>
              <a:rPr lang="ru-RU" sz="2000" dirty="0">
                <a:solidFill>
                  <a:schemeClr val="tx1"/>
                </a:solidFill>
              </a:rPr>
              <a:t>Подраздел «Мероприятия, обеспечивающие рациональное использование и охрану водных объектов</a:t>
            </a:r>
            <a:r>
              <a:rPr lang="ru-RU" sz="2000" dirty="0" smtClean="0">
                <a:solidFill>
                  <a:schemeClr val="tx1"/>
                </a:solidFill>
              </a:rPr>
              <a:t>» (продолжение)</a:t>
            </a:r>
            <a:endParaRPr lang="ru-RU" sz="2000" dirty="0">
              <a:solidFill>
                <a:schemeClr val="tx1"/>
              </a:solidFill>
            </a:endParaRPr>
          </a:p>
        </p:txBody>
      </p:sp>
      <p:sp>
        <p:nvSpPr>
          <p:cNvPr id="3" name="Объект 2"/>
          <p:cNvSpPr>
            <a:spLocks noGrp="1"/>
          </p:cNvSpPr>
          <p:nvPr>
            <p:ph idx="1"/>
          </p:nvPr>
        </p:nvSpPr>
        <p:spPr>
          <a:xfrm>
            <a:off x="4593515" y="404664"/>
            <a:ext cx="4298965" cy="5976664"/>
          </a:xfrm>
        </p:spPr>
        <p:txBody>
          <a:bodyPr>
            <a:normAutofit fontScale="47500" lnSpcReduction="20000"/>
          </a:bodyPr>
          <a:lstStyle/>
          <a:p>
            <a:pPr algn="just"/>
            <a:r>
              <a:rPr lang="ru-RU" sz="2300" b="1" i="1" dirty="0">
                <a:solidFill>
                  <a:schemeClr val="tx1"/>
                </a:solidFill>
              </a:rPr>
              <a:t>Предложения по установлению </a:t>
            </a:r>
            <a:r>
              <a:rPr lang="ru-RU" sz="2300" b="1" i="1" dirty="0" err="1">
                <a:solidFill>
                  <a:schemeClr val="tx1"/>
                </a:solidFill>
              </a:rPr>
              <a:t>водоохранных</a:t>
            </a:r>
            <a:r>
              <a:rPr lang="ru-RU" sz="2300" b="1" i="1" dirty="0">
                <a:solidFill>
                  <a:schemeClr val="tx1"/>
                </a:solidFill>
              </a:rPr>
              <a:t> зон </a:t>
            </a:r>
            <a:r>
              <a:rPr lang="ru-RU" sz="2300" dirty="0">
                <a:solidFill>
                  <a:schemeClr val="tx1"/>
                </a:solidFill>
              </a:rPr>
              <a:t>выполняются согласно ст. 65 Водного кодекса РФ, с учетом размеров водных объектов: 50 м для водотоков длиной до 10 км, озер и водохранилищ; 100 м для рек длиной от 10 до 50 км; 200 м для рек длиной более 50 км и 500 м для морей. Ширина водоохраной зоны водотока принимается в зависимости от их длины, начиная от истока.</a:t>
            </a:r>
          </a:p>
          <a:p>
            <a:pPr algn="just"/>
            <a:r>
              <a:rPr lang="ru-RU" sz="2300" b="1" i="1" dirty="0">
                <a:solidFill>
                  <a:schemeClr val="tx1"/>
                </a:solidFill>
              </a:rPr>
              <a:t>Предложения по организации зон санитарной </a:t>
            </a:r>
            <a:r>
              <a:rPr lang="ru-RU" sz="2300" dirty="0">
                <a:solidFill>
                  <a:schemeClr val="tx1"/>
                </a:solidFill>
              </a:rPr>
              <a:t>охраны разрабатываются при наличии в составе проекта скважин питьевого водоснабжения или при размещении проектируемого объекта в пределах ЗСО существующих скважин. Требования к организации ЗСО регламентируются в СанПиН 2.1.4.1110-02. ЗСО организуются в составе трех поясов: первый пояс (строгого режима) включает территорию расположения водозаборов, площадок всех водопроводных сооружений и водопроводящего канала. Его назначение - защита места водозабора и водозаборных сооружений от случайного или умышленного загрязнения и повреждения. Второй и третий пояса (пояса ограничений) включают территорию, предназначенную для предупреждения загрязнения воды источников водоснабжения. В состав проекта ЗСО должны входить текстовая часть, картографический материал, перечень предусмотренных мероприятий, согласованный с землепользователями, сроками их исполнения и исполнителями</a:t>
            </a:r>
            <a:r>
              <a:rPr lang="ru-RU" sz="2300" dirty="0" smtClean="0">
                <a:solidFill>
                  <a:schemeClr val="tx1"/>
                </a:solidFill>
              </a:rPr>
              <a:t>.</a:t>
            </a:r>
          </a:p>
          <a:p>
            <a:pPr algn="just"/>
            <a:r>
              <a:rPr lang="ru-RU" sz="2300" b="1" i="1" dirty="0">
                <a:solidFill>
                  <a:schemeClr val="tx1"/>
                </a:solidFill>
              </a:rPr>
              <a:t>Методы и средства контроля за состоянием водного бассейна. </a:t>
            </a:r>
            <a:r>
              <a:rPr lang="ru-RU" sz="2300" dirty="0">
                <a:solidFill>
                  <a:schemeClr val="tx1"/>
                </a:solidFill>
              </a:rPr>
              <a:t>Объектами гидрологического и гидрогеологического мониторинга являются поверхностные водотоки и горизонты пресных подземных вод, находящиеся в зоне возможного влияния проектируемых объектов. Согласно ГОСТ 17.1.3.12-86 и отраслевым стандартам предусматривается создание пунктов контроля качества поверхностных и пресных подземных вод (наблюдательных </a:t>
            </a:r>
            <a:r>
              <a:rPr lang="ru-RU" sz="2300" dirty="0" err="1">
                <a:solidFill>
                  <a:schemeClr val="tx1"/>
                </a:solidFill>
              </a:rPr>
              <a:t>водопунктов</a:t>
            </a:r>
            <a:r>
              <a:rPr lang="ru-RU" sz="2300" dirty="0">
                <a:solidFill>
                  <a:schemeClr val="tx1"/>
                </a:solidFill>
              </a:rPr>
              <a:t>). Минимальный комплекс работ для поверхностных вод включает отбор проб воды на анализ (жесткость, рН, сухой остаток, НСО</a:t>
            </a:r>
            <a:r>
              <a:rPr lang="ru-RU" sz="2300" baseline="-25000" dirty="0">
                <a:solidFill>
                  <a:schemeClr val="tx1"/>
                </a:solidFill>
              </a:rPr>
              <a:t>3</a:t>
            </a:r>
            <a:r>
              <a:rPr lang="ru-RU" sz="2300" dirty="0">
                <a:solidFill>
                  <a:schemeClr val="tx1"/>
                </a:solidFill>
              </a:rPr>
              <a:t>, </a:t>
            </a:r>
            <a:r>
              <a:rPr lang="en-US" sz="2300" dirty="0" err="1">
                <a:solidFill>
                  <a:schemeClr val="tx1"/>
                </a:solidFill>
              </a:rPr>
              <a:t>Cl</a:t>
            </a:r>
            <a:r>
              <a:rPr lang="ru-RU" sz="2300" dirty="0">
                <a:solidFill>
                  <a:schemeClr val="tx1"/>
                </a:solidFill>
              </a:rPr>
              <a:t>, </a:t>
            </a:r>
            <a:r>
              <a:rPr lang="en-US" sz="2300" dirty="0">
                <a:solidFill>
                  <a:schemeClr val="tx1"/>
                </a:solidFill>
              </a:rPr>
              <a:t>SO</a:t>
            </a:r>
            <a:r>
              <a:rPr lang="ru-RU" sz="2300" baseline="-25000" dirty="0">
                <a:solidFill>
                  <a:schemeClr val="tx1"/>
                </a:solidFill>
              </a:rPr>
              <a:t>4</a:t>
            </a:r>
            <a:r>
              <a:rPr lang="ru-RU" sz="2300" dirty="0">
                <a:solidFill>
                  <a:schemeClr val="tx1"/>
                </a:solidFill>
              </a:rPr>
              <a:t>, </a:t>
            </a:r>
            <a:r>
              <a:rPr lang="en-US" sz="2300" dirty="0">
                <a:solidFill>
                  <a:schemeClr val="tx1"/>
                </a:solidFill>
              </a:rPr>
              <a:t>NO</a:t>
            </a:r>
            <a:r>
              <a:rPr lang="ru-RU" sz="2300" baseline="-25000" dirty="0">
                <a:solidFill>
                  <a:schemeClr val="tx1"/>
                </a:solidFill>
              </a:rPr>
              <a:t>2</a:t>
            </a:r>
            <a:r>
              <a:rPr lang="ru-RU" sz="2300" dirty="0">
                <a:solidFill>
                  <a:schemeClr val="tx1"/>
                </a:solidFill>
              </a:rPr>
              <a:t>, </a:t>
            </a:r>
            <a:r>
              <a:rPr lang="en-US" sz="2300" dirty="0">
                <a:solidFill>
                  <a:schemeClr val="tx1"/>
                </a:solidFill>
              </a:rPr>
              <a:t>NO</a:t>
            </a:r>
            <a:r>
              <a:rPr lang="ru-RU" sz="2300" baseline="-25000" dirty="0">
                <a:solidFill>
                  <a:schemeClr val="tx1"/>
                </a:solidFill>
              </a:rPr>
              <a:t>3</a:t>
            </a:r>
            <a:r>
              <a:rPr lang="ru-RU" sz="2300" dirty="0">
                <a:solidFill>
                  <a:schemeClr val="tx1"/>
                </a:solidFill>
              </a:rPr>
              <a:t>, </a:t>
            </a:r>
            <a:r>
              <a:rPr lang="en-US" sz="2300" dirty="0" err="1">
                <a:solidFill>
                  <a:schemeClr val="tx1"/>
                </a:solidFill>
              </a:rPr>
              <a:t>Ca</a:t>
            </a:r>
            <a:r>
              <a:rPr lang="ru-RU" sz="2300" dirty="0">
                <a:solidFill>
                  <a:schemeClr val="tx1"/>
                </a:solidFill>
              </a:rPr>
              <a:t>, </a:t>
            </a:r>
            <a:r>
              <a:rPr lang="en-US" sz="2300" dirty="0">
                <a:solidFill>
                  <a:schemeClr val="tx1"/>
                </a:solidFill>
              </a:rPr>
              <a:t>Mg</a:t>
            </a:r>
            <a:r>
              <a:rPr lang="ru-RU" sz="2300" dirty="0">
                <a:solidFill>
                  <a:schemeClr val="tx1"/>
                </a:solidFill>
              </a:rPr>
              <a:t>, </a:t>
            </a:r>
            <a:r>
              <a:rPr lang="en-US" sz="2300" dirty="0">
                <a:solidFill>
                  <a:schemeClr val="tx1"/>
                </a:solidFill>
              </a:rPr>
              <a:t>NH</a:t>
            </a:r>
            <a:r>
              <a:rPr lang="ru-RU" sz="2300" baseline="-25000" dirty="0">
                <a:solidFill>
                  <a:schemeClr val="tx1"/>
                </a:solidFill>
              </a:rPr>
              <a:t>4</a:t>
            </a:r>
            <a:r>
              <a:rPr lang="ru-RU" sz="2300" dirty="0">
                <a:solidFill>
                  <a:schemeClr val="tx1"/>
                </a:solidFill>
              </a:rPr>
              <a:t>, нефтепродукты) 4 раза в </a:t>
            </a:r>
            <a:r>
              <a:rPr lang="ru-RU" sz="2300" dirty="0" smtClean="0">
                <a:solidFill>
                  <a:schemeClr val="tx1"/>
                </a:solidFill>
              </a:rPr>
              <a:t>год.</a:t>
            </a:r>
            <a:endParaRPr lang="ru-RU" sz="2300" dirty="0">
              <a:solidFill>
                <a:schemeClr val="tx1"/>
              </a:solidFill>
            </a:endParaRPr>
          </a:p>
          <a:p>
            <a:endParaRPr lang="ru-RU" dirty="0"/>
          </a:p>
        </p:txBody>
      </p:sp>
      <p:sp>
        <p:nvSpPr>
          <p:cNvPr id="4" name="Текст 3"/>
          <p:cNvSpPr>
            <a:spLocks noGrp="1"/>
          </p:cNvSpPr>
          <p:nvPr>
            <p:ph type="body" sz="half" idx="2"/>
          </p:nvPr>
        </p:nvSpPr>
        <p:spPr>
          <a:xfrm>
            <a:off x="611560" y="3140968"/>
            <a:ext cx="338866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852936"/>
            <a:ext cx="3863305" cy="2644035"/>
          </a:xfrm>
          <a:prstGeom prst="rect">
            <a:avLst/>
          </a:prstGeom>
        </p:spPr>
      </p:pic>
    </p:spTree>
    <p:extLst>
      <p:ext uri="{BB962C8B-B14F-4D97-AF65-F5344CB8AC3E}">
        <p14:creationId xmlns:p14="http://schemas.microsoft.com/office/powerpoint/2010/main" val="17723624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20688"/>
            <a:ext cx="3960440" cy="2232248"/>
          </a:xfrm>
        </p:spPr>
        <p:txBody>
          <a:bodyPr/>
          <a:lstStyle/>
          <a:p>
            <a:pPr marL="0" indent="0"/>
            <a:r>
              <a:rPr lang="ru-RU" sz="2000" dirty="0">
                <a:solidFill>
                  <a:schemeClr val="tx1"/>
                </a:solidFill>
              </a:rPr>
              <a:t>Подразделы «Мероприятия по охране и рациональному использованию земельных ресурсов и почвенного покрова, недр, растительного и животного мира и среды их обитания»</a:t>
            </a:r>
          </a:p>
        </p:txBody>
      </p:sp>
      <p:sp>
        <p:nvSpPr>
          <p:cNvPr id="3" name="Объект 2"/>
          <p:cNvSpPr>
            <a:spLocks noGrp="1"/>
          </p:cNvSpPr>
          <p:nvPr>
            <p:ph idx="1"/>
          </p:nvPr>
        </p:nvSpPr>
        <p:spPr>
          <a:xfrm>
            <a:off x="4427985" y="731520"/>
            <a:ext cx="4464496" cy="5649808"/>
          </a:xfrm>
        </p:spPr>
        <p:txBody>
          <a:bodyPr>
            <a:noAutofit/>
          </a:bodyPr>
          <a:lstStyle/>
          <a:p>
            <a:pPr algn="just"/>
            <a:r>
              <a:rPr lang="ru-RU" sz="900" b="1" dirty="0">
                <a:solidFill>
                  <a:schemeClr val="tx1"/>
                </a:solidFill>
              </a:rPr>
              <a:t>Практические мероприятия по охране и рациональному использованию земельных ресурсов при строительстве </a:t>
            </a:r>
            <a:r>
              <a:rPr lang="ru-RU" sz="900" dirty="0">
                <a:solidFill>
                  <a:schemeClr val="tx1"/>
                </a:solidFill>
              </a:rPr>
              <a:t>обычно включают в себя:</a:t>
            </a:r>
          </a:p>
          <a:p>
            <a:pPr algn="just"/>
            <a:r>
              <a:rPr lang="ru-RU" sz="900" dirty="0">
                <a:solidFill>
                  <a:schemeClr val="tx1"/>
                </a:solidFill>
              </a:rPr>
              <a:t>- минимизацию размеров отводимых под строительство земель с учетом нормативов плотности застройки, противопожарных и санитарных разрывов;</a:t>
            </a:r>
          </a:p>
          <a:p>
            <a:pPr algn="just"/>
            <a:r>
              <a:rPr lang="ru-RU" sz="900" dirty="0">
                <a:solidFill>
                  <a:schemeClr val="tx1"/>
                </a:solidFill>
              </a:rPr>
              <a:t>- ограничение всех работ и движения транспорта отведенными землями;</a:t>
            </a:r>
          </a:p>
          <a:p>
            <a:pPr algn="just"/>
            <a:r>
              <a:rPr lang="ru-RU" sz="900" dirty="0">
                <a:solidFill>
                  <a:schemeClr val="tx1"/>
                </a:solidFill>
              </a:rPr>
              <a:t>- размещение объектов, не связанных с ведением сельского хозяйства, на наименее ценных землях;</a:t>
            </a:r>
          </a:p>
          <a:p>
            <a:pPr algn="just"/>
            <a:r>
              <a:rPr lang="ru-RU" sz="900" dirty="0">
                <a:solidFill>
                  <a:schemeClr val="tx1"/>
                </a:solidFill>
              </a:rPr>
              <a:t>- сохранение плодородного слоя почвы путем его снятия с подлежащих застройки земель, для последующего использования при рекультивации нарушенных земель или улучшения малопродуктивных угодий;</a:t>
            </a:r>
          </a:p>
          <a:p>
            <a:pPr algn="just"/>
            <a:r>
              <a:rPr lang="ru-RU" sz="900" dirty="0">
                <a:solidFill>
                  <a:schemeClr val="tx1"/>
                </a:solidFill>
              </a:rPr>
              <a:t>- </a:t>
            </a:r>
            <a:r>
              <a:rPr lang="ru-RU" sz="900" dirty="0" err="1">
                <a:solidFill>
                  <a:schemeClr val="tx1"/>
                </a:solidFill>
              </a:rPr>
              <a:t>обваловку</a:t>
            </a:r>
            <a:r>
              <a:rPr lang="ru-RU" sz="900" dirty="0">
                <a:solidFill>
                  <a:schemeClr val="tx1"/>
                </a:solidFill>
              </a:rPr>
              <a:t> или ограждение нагорными канавами объектов – потенциальных источников загрязнения прилегающих земель (склады ГСМ, нефтяные скважины, места хранения отходов);</a:t>
            </a:r>
          </a:p>
          <a:p>
            <a:pPr algn="just"/>
            <a:r>
              <a:rPr lang="ru-RU" sz="900" dirty="0">
                <a:solidFill>
                  <a:schemeClr val="tx1"/>
                </a:solidFill>
              </a:rPr>
              <a:t>- сбор, очистку, обезвреживание и утилизацию производственных и бытовых отходов;</a:t>
            </a:r>
          </a:p>
          <a:p>
            <a:pPr algn="just"/>
            <a:r>
              <a:rPr lang="ru-RU" sz="900" dirty="0">
                <a:solidFill>
                  <a:schemeClr val="tx1"/>
                </a:solidFill>
              </a:rPr>
              <a:t>- благоустройство незастроенной и </a:t>
            </a:r>
            <a:r>
              <a:rPr lang="ru-RU" sz="900" dirty="0" err="1">
                <a:solidFill>
                  <a:schemeClr val="tx1"/>
                </a:solidFill>
              </a:rPr>
              <a:t>незаасфальтированной</a:t>
            </a:r>
            <a:r>
              <a:rPr lang="ru-RU" sz="900" dirty="0">
                <a:solidFill>
                  <a:schemeClr val="tx1"/>
                </a:solidFill>
              </a:rPr>
              <a:t> части отведенных земель (устройство газонов, посадка деревьев и кустарников);</a:t>
            </a:r>
          </a:p>
          <a:p>
            <a:pPr algn="just"/>
            <a:r>
              <a:rPr lang="ru-RU" sz="900" dirty="0">
                <a:solidFill>
                  <a:schemeClr val="tx1"/>
                </a:solidFill>
              </a:rPr>
              <a:t>- техническую и биологическую рекультивация временно занимаемых земель;</a:t>
            </a:r>
          </a:p>
          <a:p>
            <a:pPr algn="just"/>
            <a:r>
              <a:rPr lang="ru-RU" sz="900" dirty="0">
                <a:solidFill>
                  <a:schemeClr val="tx1"/>
                </a:solidFill>
              </a:rPr>
              <a:t>- противоэрозионные, противооползневые и берегоукрепительные мероприятия (</a:t>
            </a:r>
            <a:r>
              <a:rPr lang="ru-RU" sz="900" dirty="0" err="1">
                <a:solidFill>
                  <a:schemeClr val="tx1"/>
                </a:solidFill>
              </a:rPr>
              <a:t>дернование</a:t>
            </a:r>
            <a:r>
              <a:rPr lang="ru-RU" sz="900" dirty="0">
                <a:solidFill>
                  <a:schemeClr val="tx1"/>
                </a:solidFill>
              </a:rPr>
              <a:t>, посев трав, лесопосадки на землях, подвергающихся размыву, либо устройство бетонированных откосов, лотков, </a:t>
            </a:r>
            <a:r>
              <a:rPr lang="ru-RU" sz="900" dirty="0" err="1">
                <a:solidFill>
                  <a:schemeClr val="tx1"/>
                </a:solidFill>
              </a:rPr>
              <a:t>габионных</a:t>
            </a:r>
            <a:r>
              <a:rPr lang="ru-RU" sz="900" dirty="0">
                <a:solidFill>
                  <a:schemeClr val="tx1"/>
                </a:solidFill>
              </a:rPr>
              <a:t> конструкций и т.п.);</a:t>
            </a:r>
          </a:p>
          <a:p>
            <a:pPr algn="just"/>
            <a:r>
              <a:rPr lang="ru-RU" sz="900" dirty="0">
                <a:solidFill>
                  <a:schemeClr val="tx1"/>
                </a:solidFill>
              </a:rPr>
              <a:t>- мониторинг земель, подверженных загрязнению от потенциально опасных объектов.</a:t>
            </a:r>
          </a:p>
          <a:p>
            <a:pPr algn="just"/>
            <a:r>
              <a:rPr lang="ru-RU" sz="900" dirty="0">
                <a:solidFill>
                  <a:schemeClr val="tx1"/>
                </a:solidFill>
              </a:rPr>
              <a:t>По окончании строительства на территории объекта должен быть убран строительный мусор, ликвидированы ненужные выемки и насыпи, засыпаны или </a:t>
            </a:r>
            <a:r>
              <a:rPr lang="ru-RU" sz="900" dirty="0" err="1">
                <a:solidFill>
                  <a:schemeClr val="tx1"/>
                </a:solidFill>
              </a:rPr>
              <a:t>выположены</a:t>
            </a:r>
            <a:r>
              <a:rPr lang="ru-RU" sz="900" dirty="0">
                <a:solidFill>
                  <a:schemeClr val="tx1"/>
                </a:solidFill>
              </a:rPr>
              <a:t> овраги, выполнены планировочные работы и проведено благоустройство земельного участка. Земли, не являющиеся необходимыми для функционирования объекта в период его эксплуатации, должны быть </a:t>
            </a:r>
            <a:r>
              <a:rPr lang="ru-RU" sz="900" dirty="0" err="1">
                <a:solidFill>
                  <a:schemeClr val="tx1"/>
                </a:solidFill>
              </a:rPr>
              <a:t>рекультивированы</a:t>
            </a:r>
            <a:r>
              <a:rPr lang="ru-RU" sz="900" dirty="0">
                <a:solidFill>
                  <a:schemeClr val="tx1"/>
                </a:solidFill>
              </a:rPr>
              <a:t> и возвращены основному землепользователю в состоянии, не хуже, чем до занятия (Постановление Правительства Российской Федерации от 23 февраля 1994 г. № 140 «О рекультивации земель, снятии, сохранении и рациональном использовании плодородного слоя почвы»). Земли, не занятые постройками, вспомогательными сооружениями, дорогами и другими коммуникациями, должны быть благоустроены. </a:t>
            </a:r>
          </a:p>
          <a:p>
            <a:pPr algn="just"/>
            <a:endParaRPr lang="ru-RU" sz="900" dirty="0"/>
          </a:p>
        </p:txBody>
      </p:sp>
      <p:sp>
        <p:nvSpPr>
          <p:cNvPr id="4" name="Текст 3"/>
          <p:cNvSpPr>
            <a:spLocks noGrp="1"/>
          </p:cNvSpPr>
          <p:nvPr>
            <p:ph type="body" sz="half" idx="2"/>
          </p:nvPr>
        </p:nvSpPr>
        <p:spPr>
          <a:xfrm>
            <a:off x="467544" y="3717032"/>
            <a:ext cx="338866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3645024"/>
            <a:ext cx="3898579" cy="2157214"/>
          </a:xfrm>
          <a:prstGeom prst="rect">
            <a:avLst/>
          </a:prstGeom>
        </p:spPr>
      </p:pic>
    </p:spTree>
    <p:extLst>
      <p:ext uri="{BB962C8B-B14F-4D97-AF65-F5344CB8AC3E}">
        <p14:creationId xmlns:p14="http://schemas.microsoft.com/office/powerpoint/2010/main" val="28075312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548680"/>
            <a:ext cx="4032448" cy="2050581"/>
          </a:xfrm>
        </p:spPr>
        <p:txBody>
          <a:bodyPr/>
          <a:lstStyle/>
          <a:p>
            <a:pPr algn="just"/>
            <a:r>
              <a:rPr lang="ru-RU" sz="2000" dirty="0">
                <a:solidFill>
                  <a:schemeClr val="tx1"/>
                </a:solidFill>
              </a:rPr>
              <a:t>Подраздел «Мероприятия по сбору, использованию, обезвреживанию, транспортировке и размещению опасных отходов»</a:t>
            </a:r>
          </a:p>
        </p:txBody>
      </p:sp>
      <p:sp>
        <p:nvSpPr>
          <p:cNvPr id="3" name="Объект 2"/>
          <p:cNvSpPr>
            <a:spLocks noGrp="1"/>
          </p:cNvSpPr>
          <p:nvPr>
            <p:ph idx="1"/>
          </p:nvPr>
        </p:nvSpPr>
        <p:spPr>
          <a:xfrm>
            <a:off x="4499993" y="260648"/>
            <a:ext cx="4464496" cy="6264696"/>
          </a:xfrm>
        </p:spPr>
        <p:txBody>
          <a:bodyPr>
            <a:noAutofit/>
          </a:bodyPr>
          <a:lstStyle/>
          <a:p>
            <a:pPr algn="just"/>
            <a:r>
              <a:rPr lang="ru-RU" sz="1050" b="1" dirty="0">
                <a:solidFill>
                  <a:schemeClr val="tx1"/>
                </a:solidFill>
              </a:rPr>
              <a:t>Определение состава и объемов образования отходов при строительстве и эксплуатации объекта</a:t>
            </a:r>
            <a:r>
              <a:rPr lang="ru-RU" sz="1050" dirty="0">
                <a:solidFill>
                  <a:schemeClr val="tx1"/>
                </a:solidFill>
              </a:rPr>
              <a:t> осуществляется на основе анализа технологической части проекта, с использованием нормативов образования </a:t>
            </a:r>
            <a:r>
              <a:rPr lang="ru-RU" sz="1050" dirty="0" smtClean="0">
                <a:solidFill>
                  <a:schemeClr val="tx1"/>
                </a:solidFill>
              </a:rPr>
              <a:t>отходов. </a:t>
            </a:r>
            <a:r>
              <a:rPr lang="ru-RU" sz="1050" dirty="0">
                <a:solidFill>
                  <a:schemeClr val="tx1"/>
                </a:solidFill>
              </a:rPr>
              <a:t>При этом учитывается состав используемого оборудования, строительной и специальной техники, количество потребляемого сырья и материалов, численность персонала, в </a:t>
            </a:r>
            <a:r>
              <a:rPr lang="ru-RU" sz="1050" dirty="0" err="1">
                <a:solidFill>
                  <a:schemeClr val="tx1"/>
                </a:solidFill>
              </a:rPr>
              <a:t>т.ч</a:t>
            </a:r>
            <a:r>
              <a:rPr lang="ru-RU" sz="1050" dirty="0">
                <a:solidFill>
                  <a:schemeClr val="tx1"/>
                </a:solidFill>
              </a:rPr>
              <a:t>. по этапам строительства и эксплуатации</a:t>
            </a:r>
            <a:r>
              <a:rPr lang="ru-RU" sz="1050" dirty="0" smtClean="0">
                <a:solidFill>
                  <a:schemeClr val="tx1"/>
                </a:solidFill>
              </a:rPr>
              <a:t>.</a:t>
            </a:r>
          </a:p>
          <a:p>
            <a:pPr algn="just"/>
            <a:r>
              <a:rPr lang="ru-RU" sz="1050" b="1" dirty="0">
                <a:solidFill>
                  <a:schemeClr val="tx1"/>
                </a:solidFill>
              </a:rPr>
              <a:t>Сбор, хранение и размещение отходов</a:t>
            </a:r>
            <a:r>
              <a:rPr lang="ru-RU" sz="1050" b="1" i="1" dirty="0">
                <a:solidFill>
                  <a:schemeClr val="tx1"/>
                </a:solidFill>
              </a:rPr>
              <a:t> </a:t>
            </a:r>
            <a:r>
              <a:rPr lang="ru-RU" sz="1050" dirty="0">
                <a:solidFill>
                  <a:schemeClr val="tx1"/>
                </a:solidFill>
              </a:rPr>
              <a:t>определяются в проектной документации в форме сводной таблицы, с указанием их кодов по ФККО и классов опасности для окружающей природной среды, состава, агрегатного состояния, физико-химической характеристики и опасных свойств, периодичности и объемов образования, мест временного хранения отходов, способов и мест утилизации или конечного размещения. Последнее должно быть подтверждено приложением договоров с предприятиями, имеющими соответствующие лицензии</a:t>
            </a:r>
            <a:r>
              <a:rPr lang="ru-RU" sz="1050" dirty="0" smtClean="0">
                <a:solidFill>
                  <a:schemeClr val="tx1"/>
                </a:solidFill>
              </a:rPr>
              <a:t>.</a:t>
            </a:r>
          </a:p>
          <a:p>
            <a:pPr algn="just"/>
            <a:r>
              <a:rPr lang="ru-RU" sz="1050" b="1" dirty="0">
                <a:solidFill>
                  <a:schemeClr val="tx1"/>
                </a:solidFill>
              </a:rPr>
              <a:t>Утилизация отходов</a:t>
            </a:r>
            <a:r>
              <a:rPr lang="ru-RU" sz="1050" dirty="0">
                <a:solidFill>
                  <a:schemeClr val="tx1"/>
                </a:solidFill>
              </a:rPr>
              <a:t>. Перед передачей промышленных отходов на полигоны захоронения </a:t>
            </a:r>
            <a:r>
              <a:rPr lang="ru-RU" sz="1050" dirty="0" smtClean="0">
                <a:solidFill>
                  <a:schemeClr val="tx1"/>
                </a:solidFill>
              </a:rPr>
              <a:t>согласно </a:t>
            </a:r>
            <a:r>
              <a:rPr lang="ru-RU" sz="1050" dirty="0">
                <a:solidFill>
                  <a:schemeClr val="tx1"/>
                </a:solidFill>
              </a:rPr>
              <a:t>следует выявить возможность утилизации и дальнейшего использования различных веществ, содержащихся в отходах, в других отраслях экономики. При этом из отходов гальванических производств должны быть извлечены ценные металлы, органические горючие отходы подлежат термическому обезвреживанию с утилизацией тепла и использованием зол и шлаков в строительстве, для производства удобрений в сельском хозяйстве, отходы процессов обогащения руд складируются в </a:t>
            </a:r>
            <a:r>
              <a:rPr lang="ru-RU" sz="1050" dirty="0" err="1">
                <a:solidFill>
                  <a:schemeClr val="tx1"/>
                </a:solidFill>
              </a:rPr>
              <a:t>хвостохранилища</a:t>
            </a:r>
            <a:r>
              <a:rPr lang="ru-RU" sz="1050" dirty="0">
                <a:solidFill>
                  <a:schemeClr val="tx1"/>
                </a:solidFill>
              </a:rPr>
              <a:t> с последующим </a:t>
            </a:r>
            <a:r>
              <a:rPr lang="ru-RU" sz="1050" dirty="0" err="1">
                <a:solidFill>
                  <a:schemeClr val="tx1"/>
                </a:solidFill>
              </a:rPr>
              <a:t>доизвлечением</a:t>
            </a:r>
            <a:r>
              <a:rPr lang="ru-RU" sz="1050" dirty="0">
                <a:solidFill>
                  <a:schemeClr val="tx1"/>
                </a:solidFill>
              </a:rPr>
              <a:t> полезных компонентов при совершенствовании технологии обогащения и т.п. </a:t>
            </a:r>
          </a:p>
          <a:p>
            <a:pPr algn="just"/>
            <a:r>
              <a:rPr lang="ru-RU" sz="1050" dirty="0">
                <a:solidFill>
                  <a:schemeClr val="tx1"/>
                </a:solidFill>
              </a:rPr>
              <a:t>Особого отношения требуют </a:t>
            </a:r>
            <a:r>
              <a:rPr lang="ru-RU" sz="1050" b="1" i="1" dirty="0">
                <a:solidFill>
                  <a:schemeClr val="tx1"/>
                </a:solidFill>
              </a:rPr>
              <a:t>медицинские отходы</a:t>
            </a:r>
            <a:r>
              <a:rPr lang="ru-RU" sz="1050" dirty="0">
                <a:solidFill>
                  <a:schemeClr val="tx1"/>
                </a:solidFill>
              </a:rPr>
              <a:t>, которые опасны в эпидемиологическом отношении, поскольку содержат патогенные микроорганизмы и яйца гельминтов, а также могут быть загрязнены токсичными и радиоактивными веществами. Обращение с ними регламентируется СанПиН 2.1.7.728-99 «Правила сбора, хранения и удаления отходов лечебно-профилактических учреждений». </a:t>
            </a:r>
            <a:endParaRPr lang="ru-RU" sz="1050" dirty="0" smtClean="0">
              <a:solidFill>
                <a:schemeClr val="tx1"/>
              </a:solidFill>
            </a:endParaRPr>
          </a:p>
          <a:p>
            <a:endParaRPr lang="ru-RU" sz="1050" dirty="0"/>
          </a:p>
        </p:txBody>
      </p:sp>
      <p:sp>
        <p:nvSpPr>
          <p:cNvPr id="4" name="Текст 3"/>
          <p:cNvSpPr>
            <a:spLocks noGrp="1"/>
          </p:cNvSpPr>
          <p:nvPr>
            <p:ph type="body" sz="half" idx="2"/>
          </p:nvPr>
        </p:nvSpPr>
        <p:spPr>
          <a:xfrm>
            <a:off x="611560" y="3501008"/>
            <a:ext cx="3388660" cy="2139518"/>
          </a:xfrm>
        </p:spPr>
        <p:txBody>
          <a:bodyPr/>
          <a:lstStyle/>
          <a:p>
            <a:endParaRPr lang="ru-RU"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708920"/>
            <a:ext cx="3573016" cy="3573016"/>
          </a:xfrm>
          <a:prstGeom prst="rect">
            <a:avLst/>
          </a:prstGeom>
        </p:spPr>
      </p:pic>
    </p:spTree>
    <p:extLst>
      <p:ext uri="{BB962C8B-B14F-4D97-AF65-F5344CB8AC3E}">
        <p14:creationId xmlns:p14="http://schemas.microsoft.com/office/powerpoint/2010/main" val="21745055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17581" y="1772816"/>
            <a:ext cx="7175351" cy="4464496"/>
          </a:xfrm>
        </p:spPr>
        <p:txBody>
          <a:bodyPr>
            <a:noAutofit/>
          </a:bodyPr>
          <a:lstStyle/>
          <a:p>
            <a:r>
              <a:rPr lang="ru-RU" sz="4000" dirty="0" smtClean="0">
                <a:solidFill>
                  <a:schemeClr val="tx1"/>
                </a:solidFill>
                <a:effectLst/>
              </a:rPr>
              <a:t>11. РАЗДЕЛ ПРОЕКТНОЙ ДОКУМЕНТАЦИИ «ОЦЕНКА ВОЗДЕЙСТВИЯ НА ОКРУЖАЮЩУЮ СРЕДУ»</a:t>
            </a:r>
            <a:r>
              <a:rPr lang="ru-RU" sz="4000" dirty="0" smtClean="0">
                <a:solidFill>
                  <a:schemeClr val="tx1"/>
                </a:solidFill>
              </a:rPr>
              <a:t/>
            </a:r>
            <a:br>
              <a:rPr lang="ru-RU" sz="4000" dirty="0" smtClean="0">
                <a:solidFill>
                  <a:schemeClr val="tx1"/>
                </a:solidFill>
              </a:rPr>
            </a:br>
            <a:r>
              <a:rPr lang="ru-RU" sz="4000" dirty="0"/>
              <a:t/>
            </a:r>
            <a:br>
              <a:rPr lang="ru-RU" sz="4000" dirty="0"/>
            </a:br>
            <a:endParaRPr lang="ru-RU" sz="1600" dirty="0"/>
          </a:p>
        </p:txBody>
      </p:sp>
    </p:spTree>
    <p:extLst>
      <p:ext uri="{BB962C8B-B14F-4D97-AF65-F5344CB8AC3E}">
        <p14:creationId xmlns:p14="http://schemas.microsoft.com/office/powerpoint/2010/main" val="2509825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772816"/>
            <a:ext cx="8352928" cy="4680520"/>
          </a:xfrm>
        </p:spPr>
        <p:txBody>
          <a:bodyPr/>
          <a:lstStyle/>
          <a:p>
            <a:pPr marL="0" indent="0" algn="l"/>
            <a:r>
              <a:rPr lang="ru-RU" sz="900" b="0" dirty="0">
                <a:solidFill>
                  <a:schemeClr val="tx1"/>
                </a:solidFill>
                <a:effectLst/>
              </a:rPr>
              <a:t>Раздел 8 "Перечень мероприятий по охране окружающей среды" должен содержать:</a:t>
            </a:r>
            <a:br>
              <a:rPr lang="ru-RU" sz="900" b="0" dirty="0">
                <a:solidFill>
                  <a:schemeClr val="tx1"/>
                </a:solidFill>
                <a:effectLst/>
              </a:rPr>
            </a:br>
            <a:r>
              <a:rPr lang="ru-RU" sz="900" b="0" u="sng" dirty="0">
                <a:solidFill>
                  <a:schemeClr val="tx1"/>
                </a:solidFill>
                <a:effectLst/>
              </a:rPr>
              <a:t> в текстовой части</a:t>
            </a:r>
            <a:r>
              <a:rPr lang="ru-RU" sz="900" b="0" dirty="0">
                <a:solidFill>
                  <a:schemeClr val="tx1"/>
                </a:solidFill>
                <a:effectLst/>
              </a:rPr>
              <a:t/>
            </a:r>
            <a:br>
              <a:rPr lang="ru-RU" sz="900" b="0" dirty="0">
                <a:solidFill>
                  <a:schemeClr val="tx1"/>
                </a:solidFill>
                <a:effectLst/>
              </a:rPr>
            </a:br>
            <a:r>
              <a:rPr lang="ru-RU" sz="900" b="0" dirty="0">
                <a:solidFill>
                  <a:schemeClr val="tx1"/>
                </a:solidFill>
                <a:effectLst/>
              </a:rPr>
              <a:t>а) результаты оценки воздействия объекта капитального строительства на окружающую </a:t>
            </a:r>
            <a:r>
              <a:rPr lang="ru-RU" sz="900" b="0" dirty="0" smtClean="0">
                <a:solidFill>
                  <a:schemeClr val="tx1"/>
                </a:solidFill>
                <a:effectLst/>
              </a:rPr>
              <a:t>среду;</a:t>
            </a:r>
            <a:r>
              <a:rPr lang="ru-RU" sz="900" b="0" dirty="0">
                <a:solidFill>
                  <a:schemeClr val="tx1"/>
                </a:solidFill>
                <a:effectLst/>
              </a:rPr>
              <a:t/>
            </a:r>
            <a:br>
              <a:rPr lang="ru-RU" sz="900" b="0" dirty="0">
                <a:solidFill>
                  <a:schemeClr val="tx1"/>
                </a:solidFill>
                <a:effectLst/>
              </a:rPr>
            </a:br>
            <a:r>
              <a:rPr lang="ru-RU" sz="900" b="0" dirty="0">
                <a:solidFill>
                  <a:schemeClr val="tx1"/>
                </a:solidFill>
                <a:effectLst/>
              </a:rPr>
              <a:t>б) перечень мероприятий по предотвращению и (или) снижению возможного негативного воздействия намечаемой хозяйственной деятельности на окружающую среду и рациональному использованию природных </a:t>
            </a:r>
            <a:r>
              <a:rPr lang="ru-RU" sz="900" b="0" dirty="0" smtClean="0">
                <a:solidFill>
                  <a:schemeClr val="tx1"/>
                </a:solidFill>
                <a:effectLst/>
              </a:rPr>
              <a:t>ресурсов, </a:t>
            </a:r>
            <a:r>
              <a:rPr lang="ru-RU" sz="900" b="0" dirty="0">
                <a:solidFill>
                  <a:schemeClr val="tx1"/>
                </a:solidFill>
                <a:effectLst/>
              </a:rPr>
              <a:t>включающий:</a:t>
            </a:r>
            <a:br>
              <a:rPr lang="ru-RU" sz="900" b="0" dirty="0">
                <a:solidFill>
                  <a:schemeClr val="tx1"/>
                </a:solidFill>
                <a:effectLst/>
              </a:rPr>
            </a:br>
            <a:r>
              <a:rPr lang="ru-RU" sz="900" b="0" dirty="0">
                <a:solidFill>
                  <a:schemeClr val="tx1"/>
                </a:solidFill>
                <a:effectLst/>
              </a:rPr>
              <a:t>- результаты расчетов приземных концентраций загрязняющих веществ, анализ и предложения </a:t>
            </a:r>
            <a:r>
              <a:rPr lang="ru-RU" sz="900" b="0" dirty="0" smtClean="0">
                <a:solidFill>
                  <a:schemeClr val="tx1"/>
                </a:solidFill>
                <a:effectLst/>
              </a:rPr>
              <a:t>по ПДВ и ВСВ;</a:t>
            </a:r>
            <a:r>
              <a:rPr lang="ru-RU" sz="900" b="0" dirty="0">
                <a:solidFill>
                  <a:schemeClr val="tx1"/>
                </a:solidFill>
                <a:effectLst/>
              </a:rPr>
              <a:t/>
            </a:r>
            <a:br>
              <a:rPr lang="ru-RU" sz="900" b="0" dirty="0">
                <a:solidFill>
                  <a:schemeClr val="tx1"/>
                </a:solidFill>
                <a:effectLst/>
              </a:rPr>
            </a:br>
            <a:r>
              <a:rPr lang="ru-RU" sz="900" b="0" dirty="0">
                <a:solidFill>
                  <a:schemeClr val="tx1"/>
                </a:solidFill>
                <a:effectLst/>
              </a:rPr>
              <a:t>- обоснование решений по очистке сточных вод и утилизации обезвреженных элементов, по предотвращению аварийных сбросов сточных вод;</a:t>
            </a:r>
            <a:br>
              <a:rPr lang="ru-RU" sz="900" b="0" dirty="0">
                <a:solidFill>
                  <a:schemeClr val="tx1"/>
                </a:solidFill>
                <a:effectLst/>
              </a:rPr>
            </a:br>
            <a:r>
              <a:rPr lang="ru-RU" sz="900" b="0" dirty="0">
                <a:solidFill>
                  <a:schemeClr val="tx1"/>
                </a:solidFill>
                <a:effectLst/>
              </a:rPr>
              <a:t>-  мероприятия по охране атмосферного воздуха;</a:t>
            </a:r>
            <a:br>
              <a:rPr lang="ru-RU" sz="900" b="0" dirty="0">
                <a:solidFill>
                  <a:schemeClr val="tx1"/>
                </a:solidFill>
                <a:effectLst/>
              </a:rPr>
            </a:br>
            <a:r>
              <a:rPr lang="ru-RU" sz="900" b="0" dirty="0">
                <a:solidFill>
                  <a:schemeClr val="tx1"/>
                </a:solidFill>
                <a:effectLst/>
              </a:rPr>
              <a:t>- мероприятия по оборотному водоснабжению - для объектов производственного назначения;</a:t>
            </a:r>
            <a:br>
              <a:rPr lang="ru-RU" sz="900" b="0" dirty="0">
                <a:solidFill>
                  <a:schemeClr val="tx1"/>
                </a:solidFill>
                <a:effectLst/>
              </a:rPr>
            </a:br>
            <a:r>
              <a:rPr lang="ru-RU" sz="900" b="0" dirty="0">
                <a:solidFill>
                  <a:schemeClr val="tx1"/>
                </a:solidFill>
                <a:effectLst/>
              </a:rPr>
              <a:t>- мероприятия по охране и рациональному использованию земельных ресурсов и почвенного покрова, в том числе мероприятия по рекультивации нарушенных или загрязненных земельных участков и почвенного покрова;</a:t>
            </a:r>
            <a:br>
              <a:rPr lang="ru-RU" sz="900" b="0" dirty="0">
                <a:solidFill>
                  <a:schemeClr val="tx1"/>
                </a:solidFill>
                <a:effectLst/>
              </a:rPr>
            </a:br>
            <a:r>
              <a:rPr lang="ru-RU" sz="900" b="0" dirty="0">
                <a:solidFill>
                  <a:schemeClr val="tx1"/>
                </a:solidFill>
                <a:effectLst/>
              </a:rPr>
              <a:t>- мероприятия по сбору, использованию, обезвреживанию, транспортировке и размещению опасных отходов;</a:t>
            </a:r>
            <a:br>
              <a:rPr lang="ru-RU" sz="900" b="0" dirty="0">
                <a:solidFill>
                  <a:schemeClr val="tx1"/>
                </a:solidFill>
                <a:effectLst/>
              </a:rPr>
            </a:br>
            <a:r>
              <a:rPr lang="ru-RU" sz="900" b="0" dirty="0">
                <a:solidFill>
                  <a:schemeClr val="tx1"/>
                </a:solidFill>
                <a:effectLst/>
              </a:rPr>
              <a:t>- мероприятия по охране недр - для объектов производственного назначения;</a:t>
            </a:r>
            <a:br>
              <a:rPr lang="ru-RU" sz="900" b="0" dirty="0">
                <a:solidFill>
                  <a:schemeClr val="tx1"/>
                </a:solidFill>
                <a:effectLst/>
              </a:rPr>
            </a:br>
            <a:r>
              <a:rPr lang="ru-RU" sz="900" b="0" dirty="0">
                <a:solidFill>
                  <a:schemeClr val="tx1"/>
                </a:solidFill>
                <a:effectLst/>
              </a:rPr>
              <a:t>- мероприятия по охране объектов растительного и животного мира и среды их </a:t>
            </a:r>
            <a:r>
              <a:rPr lang="ru-RU" sz="900" b="0" dirty="0" smtClean="0">
                <a:solidFill>
                  <a:schemeClr val="tx1"/>
                </a:solidFill>
                <a:effectLst/>
              </a:rPr>
              <a:t>обитания;</a:t>
            </a:r>
            <a:r>
              <a:rPr lang="ru-RU" sz="900" b="0" dirty="0">
                <a:solidFill>
                  <a:schemeClr val="tx1"/>
                </a:solidFill>
                <a:effectLst/>
              </a:rPr>
              <a:t/>
            </a:r>
            <a:br>
              <a:rPr lang="ru-RU" sz="900" b="0" dirty="0">
                <a:solidFill>
                  <a:schemeClr val="tx1"/>
                </a:solidFill>
                <a:effectLst/>
              </a:rPr>
            </a:br>
            <a:r>
              <a:rPr lang="ru-RU" sz="900" b="0" dirty="0">
                <a:solidFill>
                  <a:schemeClr val="tx1"/>
                </a:solidFill>
                <a:effectLst/>
              </a:rPr>
              <a:t>- мероприятия по минимизации возникновения возможных аварийных ситуаций </a:t>
            </a:r>
            <a:r>
              <a:rPr lang="ru-RU" sz="900" b="0" dirty="0" smtClean="0">
                <a:solidFill>
                  <a:schemeClr val="tx1"/>
                </a:solidFill>
                <a:effectLst/>
              </a:rPr>
              <a:t>и </a:t>
            </a:r>
            <a:r>
              <a:rPr lang="ru-RU" sz="900" b="0" dirty="0">
                <a:solidFill>
                  <a:schemeClr val="tx1"/>
                </a:solidFill>
                <a:effectLst/>
              </a:rPr>
              <a:t>последствий их воздействия на экосистему региона;</a:t>
            </a:r>
            <a:br>
              <a:rPr lang="ru-RU" sz="900" b="0" dirty="0">
                <a:solidFill>
                  <a:schemeClr val="tx1"/>
                </a:solidFill>
                <a:effectLst/>
              </a:rPr>
            </a:br>
            <a:r>
              <a:rPr lang="ru-RU" sz="900" b="0" dirty="0">
                <a:solidFill>
                  <a:schemeClr val="tx1"/>
                </a:solidFill>
                <a:effectLst/>
              </a:rPr>
              <a:t>- мероприятия, технические решения и сооружения, обеспечивающие рациональное использование и охрану водных объектов, </a:t>
            </a:r>
            <a:r>
              <a:rPr lang="ru-RU" sz="900" b="0" dirty="0" smtClean="0">
                <a:solidFill>
                  <a:schemeClr val="tx1"/>
                </a:solidFill>
                <a:effectLst/>
              </a:rPr>
              <a:t>сохранение </a:t>
            </a:r>
            <a:r>
              <a:rPr lang="ru-RU" sz="900" b="0" dirty="0">
                <a:solidFill>
                  <a:schemeClr val="tx1"/>
                </a:solidFill>
                <a:effectLst/>
              </a:rPr>
              <a:t>водных биологических </a:t>
            </a:r>
            <a:r>
              <a:rPr lang="ru-RU" sz="900" b="0" dirty="0" smtClean="0">
                <a:solidFill>
                  <a:schemeClr val="tx1"/>
                </a:solidFill>
                <a:effectLst/>
              </a:rPr>
              <a:t>ресурсов;</a:t>
            </a:r>
            <a:br>
              <a:rPr lang="ru-RU" sz="900" b="0" dirty="0" smtClean="0">
                <a:solidFill>
                  <a:schemeClr val="tx1"/>
                </a:solidFill>
                <a:effectLst/>
              </a:rPr>
            </a:br>
            <a:r>
              <a:rPr lang="ru-RU" sz="900" b="0" dirty="0" smtClean="0">
                <a:solidFill>
                  <a:schemeClr val="tx1"/>
                </a:solidFill>
                <a:effectLst/>
              </a:rPr>
              <a:t>- </a:t>
            </a:r>
            <a:r>
              <a:rPr lang="ru-RU" sz="900" b="0" dirty="0">
                <a:solidFill>
                  <a:schemeClr val="tx1"/>
                </a:solidFill>
                <a:effectLst/>
              </a:rPr>
              <a:t>программу производственного экологического контроля (мониторинга) за характером изменения всех компонентов </a:t>
            </a:r>
            <a:r>
              <a:rPr lang="ru-RU" sz="900" b="0" dirty="0" smtClean="0">
                <a:solidFill>
                  <a:schemeClr val="tx1"/>
                </a:solidFill>
                <a:effectLst/>
              </a:rPr>
              <a:t>экосистемы; </a:t>
            </a:r>
            <a:br>
              <a:rPr lang="ru-RU" sz="900" b="0" dirty="0" smtClean="0">
                <a:solidFill>
                  <a:schemeClr val="tx1"/>
                </a:solidFill>
                <a:effectLst/>
              </a:rPr>
            </a:br>
            <a:r>
              <a:rPr lang="ru-RU" sz="900" b="0" dirty="0" smtClean="0">
                <a:solidFill>
                  <a:schemeClr val="tx1"/>
                </a:solidFill>
                <a:effectLst/>
              </a:rPr>
              <a:t>в</a:t>
            </a:r>
            <a:r>
              <a:rPr lang="ru-RU" sz="900" b="0" dirty="0">
                <a:solidFill>
                  <a:schemeClr val="tx1"/>
                </a:solidFill>
                <a:effectLst/>
              </a:rPr>
              <a:t>) перечень и расчет затрат на реализацию природоохранных мероприятий и компенсационных выплат;</a:t>
            </a:r>
            <a:br>
              <a:rPr lang="ru-RU" sz="900" b="0" dirty="0">
                <a:solidFill>
                  <a:schemeClr val="tx1"/>
                </a:solidFill>
                <a:effectLst/>
              </a:rPr>
            </a:br>
            <a:r>
              <a:rPr lang="ru-RU" sz="900" b="0" u="sng" dirty="0">
                <a:solidFill>
                  <a:schemeClr val="tx1"/>
                </a:solidFill>
                <a:effectLst/>
              </a:rPr>
              <a:t> в графической части</a:t>
            </a:r>
            <a:r>
              <a:rPr lang="ru-RU" sz="900" b="0" dirty="0">
                <a:solidFill>
                  <a:schemeClr val="tx1"/>
                </a:solidFill>
                <a:effectLst/>
              </a:rPr>
              <a:t/>
            </a:r>
            <a:br>
              <a:rPr lang="ru-RU" sz="900" b="0" dirty="0">
                <a:solidFill>
                  <a:schemeClr val="tx1"/>
                </a:solidFill>
                <a:effectLst/>
              </a:rPr>
            </a:br>
            <a:r>
              <a:rPr lang="ru-RU" sz="900" b="0" dirty="0">
                <a:solidFill>
                  <a:schemeClr val="tx1"/>
                </a:solidFill>
                <a:effectLst/>
              </a:rPr>
              <a:t>г) ситуационный план (карту-схему) района строительства с указанием на нем границ земельного участка, предоставленного для размещения объекта капитального строительства, границ санитарно-защитной зоны, селитебной территории, рекреационных зон, </a:t>
            </a:r>
            <a:r>
              <a:rPr lang="ru-RU" sz="900" b="0" dirty="0" err="1">
                <a:solidFill>
                  <a:schemeClr val="tx1"/>
                </a:solidFill>
                <a:effectLst/>
              </a:rPr>
              <a:t>водоохранных</a:t>
            </a:r>
            <a:r>
              <a:rPr lang="ru-RU" sz="900" b="0" dirty="0">
                <a:solidFill>
                  <a:schemeClr val="tx1"/>
                </a:solidFill>
                <a:effectLst/>
              </a:rPr>
              <a:t> зон, зон охраны источников питьевого водоснабжения, мест обитания животных и растений, занесенных в Красную книгу Российской Федерации и красные книги субъектов Российской Федерации, а также мест нахождения расчетных точек;</a:t>
            </a:r>
            <a:br>
              <a:rPr lang="ru-RU" sz="900" b="0" dirty="0">
                <a:solidFill>
                  <a:schemeClr val="tx1"/>
                </a:solidFill>
                <a:effectLst/>
              </a:rPr>
            </a:br>
            <a:r>
              <a:rPr lang="ru-RU" sz="900" b="0" dirty="0">
                <a:solidFill>
                  <a:schemeClr val="tx1"/>
                </a:solidFill>
                <a:effectLst/>
              </a:rPr>
              <a:t>д) ситуационный план (карту-схему) района строительства с указанием границ земельного участка, предоставленного для размещения объекта капитального строительства, расположения источников выбросов в атмосферу загрязняющих веществ и устройств по очистке этих выбросов;</a:t>
            </a:r>
            <a:br>
              <a:rPr lang="ru-RU" sz="900" b="0" dirty="0">
                <a:solidFill>
                  <a:schemeClr val="tx1"/>
                </a:solidFill>
                <a:effectLst/>
              </a:rPr>
            </a:br>
            <a:r>
              <a:rPr lang="ru-RU" sz="900" b="0" dirty="0">
                <a:solidFill>
                  <a:schemeClr val="tx1"/>
                </a:solidFill>
                <a:effectLst/>
              </a:rPr>
              <a:t>е) карты-схемы и сводные таблицы с результатами расчетов загрязнения атмосферы при неблагоприятных погодных условиях и выбросов по веществам и комбинациям веществ с суммирующимися вредными воздействиями - для объектов производственного назначения;</a:t>
            </a:r>
            <a:br>
              <a:rPr lang="ru-RU" sz="900" b="0" dirty="0">
                <a:solidFill>
                  <a:schemeClr val="tx1"/>
                </a:solidFill>
                <a:effectLst/>
              </a:rPr>
            </a:br>
            <a:r>
              <a:rPr lang="ru-RU" sz="900" b="0" dirty="0">
                <a:solidFill>
                  <a:schemeClr val="tx1"/>
                </a:solidFill>
                <a:effectLst/>
              </a:rPr>
              <a:t>ж) ситуационный план (карту-схему) района с указанием границ земельного участка, предоставленного для размещения объекта капитального строительства, с указанием контрольных пунктов, постов, скважин и иных объектов, обеспечивающих отбор проб воды из поверхностных водных объектов, а также подземных вод, - для объектов производственного назначения.</a:t>
            </a:r>
            <a:br>
              <a:rPr lang="ru-RU" sz="900" b="0" dirty="0">
                <a:solidFill>
                  <a:schemeClr val="tx1"/>
                </a:solidFill>
                <a:effectLst/>
              </a:rPr>
            </a:br>
            <a:endParaRPr lang="ru-RU" sz="900" b="0" dirty="0">
              <a:solidFill>
                <a:schemeClr val="tx1"/>
              </a:solidFill>
            </a:endParaRPr>
          </a:p>
        </p:txBody>
      </p:sp>
      <p:sp>
        <p:nvSpPr>
          <p:cNvPr id="3" name="Объект 2"/>
          <p:cNvSpPr>
            <a:spLocks noGrp="1"/>
          </p:cNvSpPr>
          <p:nvPr>
            <p:ph sz="quarter" idx="13"/>
          </p:nvPr>
        </p:nvSpPr>
        <p:spPr>
          <a:xfrm>
            <a:off x="827584" y="476672"/>
            <a:ext cx="7704856" cy="1185312"/>
          </a:xfrm>
        </p:spPr>
        <p:txBody>
          <a:bodyPr>
            <a:normAutofit fontScale="85000" lnSpcReduction="10000"/>
          </a:bodyPr>
          <a:lstStyle/>
          <a:p>
            <a:r>
              <a:rPr lang="ru-RU" b="1" i="1" dirty="0">
                <a:solidFill>
                  <a:schemeClr val="tx1"/>
                </a:solidFill>
              </a:rPr>
              <a:t>Содержание </a:t>
            </a:r>
            <a:r>
              <a:rPr lang="ru-RU" b="1" i="1" dirty="0" smtClean="0">
                <a:solidFill>
                  <a:schemeClr val="tx1"/>
                </a:solidFill>
              </a:rPr>
              <a:t>разделов </a:t>
            </a:r>
            <a:r>
              <a:rPr lang="ru-RU" b="1" i="1" dirty="0">
                <a:solidFill>
                  <a:schemeClr val="tx1"/>
                </a:solidFill>
              </a:rPr>
              <a:t>проектов 8 - Перечень мероприятий по охране окружающей </a:t>
            </a:r>
            <a:r>
              <a:rPr lang="ru-RU" b="1" i="1" dirty="0" smtClean="0">
                <a:solidFill>
                  <a:schemeClr val="tx1"/>
                </a:solidFill>
              </a:rPr>
              <a:t>среды (</a:t>
            </a:r>
            <a:r>
              <a:rPr lang="ru-RU" dirty="0" smtClean="0">
                <a:solidFill>
                  <a:schemeClr val="tx1"/>
                </a:solidFill>
              </a:rPr>
              <a:t>Постановление </a:t>
            </a:r>
            <a:r>
              <a:rPr lang="ru-RU" dirty="0">
                <a:solidFill>
                  <a:schemeClr val="tx1"/>
                </a:solidFill>
              </a:rPr>
              <a:t>Правительства РФ от 16 февраля 2008 г. № 87 «О составе разделов проектной документации и требованиях к их содержанию»</a:t>
            </a:r>
            <a:r>
              <a:rPr lang="ru-RU" b="1" i="1" dirty="0" smtClean="0">
                <a:solidFill>
                  <a:schemeClr val="tx1"/>
                </a:solidFill>
              </a:rPr>
              <a:t>)</a:t>
            </a:r>
            <a:endParaRPr lang="ru-RU" dirty="0">
              <a:solidFill>
                <a:schemeClr val="tx1"/>
              </a:solidFill>
            </a:endParaRPr>
          </a:p>
        </p:txBody>
      </p:sp>
    </p:spTree>
    <p:extLst>
      <p:ext uri="{BB962C8B-B14F-4D97-AF65-F5344CB8AC3E}">
        <p14:creationId xmlns:p14="http://schemas.microsoft.com/office/powerpoint/2010/main" val="94259149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395536" y="417266"/>
            <a:ext cx="3024336" cy="5964062"/>
          </a:xfrm>
        </p:spPr>
        <p:txBody>
          <a:bodyPr>
            <a:normAutofit fontScale="70000" lnSpcReduction="20000"/>
          </a:bodyPr>
          <a:lstStyle/>
          <a:p>
            <a:pPr algn="just"/>
            <a:r>
              <a:rPr lang="ru-RU" dirty="0">
                <a:solidFill>
                  <a:schemeClr val="tx1"/>
                </a:solidFill>
              </a:rPr>
              <a:t>О</a:t>
            </a:r>
            <a:r>
              <a:rPr lang="ru-RU" dirty="0" smtClean="0">
                <a:solidFill>
                  <a:schemeClr val="tx1"/>
                </a:solidFill>
              </a:rPr>
              <a:t>ценка </a:t>
            </a:r>
            <a:r>
              <a:rPr lang="ru-RU" dirty="0">
                <a:solidFill>
                  <a:schemeClr val="tx1"/>
                </a:solidFill>
              </a:rPr>
              <a:t>воздействия на окружающую среду, не будучи составной частью материалов, представляемых на государственную экспертизу проектной документации и результатов инженерных изысканий, остается обязательной в случаях, когда объект подпадает под государственную экологическую экспертизу согласно действующей редакции федерального закона «Об экологической экспертизе», т.е. с учетом изменений 2006 и 2008 гг. Однако содержание раздела проектной документации «Оценка воздействия на окружающую среду» определяется Положением… 2000 г</a:t>
            </a:r>
            <a:r>
              <a:rPr lang="ru-RU" dirty="0" smtClean="0">
                <a:solidFill>
                  <a:schemeClr val="tx1"/>
                </a:solidFill>
              </a:rPr>
              <a:t>. </a:t>
            </a:r>
            <a:r>
              <a:rPr lang="ru-RU" dirty="0">
                <a:solidFill>
                  <a:schemeClr val="tx1"/>
                </a:solidFill>
              </a:rPr>
              <a:t>и не вполне увязано с составом документов и материалов, разрабатываемых на основании более поздних нормативных актов. </a:t>
            </a:r>
          </a:p>
        </p:txBody>
      </p:sp>
      <p:pic>
        <p:nvPicPr>
          <p:cNvPr id="1026" name="Picture 2" descr="D:\Users\Sturman\UCHEBNYE\СПбГУТ\Презентации\ОВОС\ovos_b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417264"/>
            <a:ext cx="5287283" cy="3713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2698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934570699"/>
              </p:ext>
            </p:extLst>
          </p:nvPr>
        </p:nvGraphicFramePr>
        <p:xfrm>
          <a:off x="751631" y="1137691"/>
          <a:ext cx="7996833" cy="5122501"/>
        </p:xfrm>
        <a:graphic>
          <a:graphicData uri="http://schemas.openxmlformats.org/drawingml/2006/table">
            <a:tbl>
              <a:tblPr firstRow="1" firstCol="1" bandRow="1">
                <a:tableStyleId>{5C22544A-7EE6-4342-B048-85BDC9FD1C3A}</a:tableStyleId>
              </a:tblPr>
              <a:tblGrid>
                <a:gridCol w="3748361"/>
                <a:gridCol w="2952328"/>
                <a:gridCol w="1296144"/>
              </a:tblGrid>
              <a:tr h="840093">
                <a:tc>
                  <a:txBody>
                    <a:bodyPr/>
                    <a:lstStyle/>
                    <a:p>
                      <a:pPr algn="just">
                        <a:spcAft>
                          <a:spcPts val="0"/>
                        </a:spcAft>
                      </a:pPr>
                      <a:r>
                        <a:rPr lang="ru-RU" sz="1200" dirty="0">
                          <a:effectLst/>
                        </a:rPr>
                        <a:t>Наименования разделов (подразделов) материалов по оценке воздействия на окружающую среду</a:t>
                      </a:r>
                      <a:endParaRPr lang="ru-RU" sz="1200" dirty="0">
                        <a:effectLst/>
                        <a:latin typeface="Times New Roman"/>
                        <a:ea typeface="Times New Roman"/>
                      </a:endParaRPr>
                    </a:p>
                  </a:txBody>
                  <a:tcPr marL="42264" marR="42264" marT="0" marB="0"/>
                </a:tc>
                <a:tc>
                  <a:txBody>
                    <a:bodyPr/>
                    <a:lstStyle/>
                    <a:p>
                      <a:pPr algn="just">
                        <a:spcAft>
                          <a:spcPts val="0"/>
                        </a:spcAft>
                      </a:pPr>
                      <a:r>
                        <a:rPr lang="ru-RU" sz="1200" dirty="0">
                          <a:effectLst/>
                        </a:rPr>
                        <a:t>Наименования аналогичных материалов в составе других разделов проектной документации и отчетов о результатах инженерных изысканий для строительства</a:t>
                      </a:r>
                      <a:endParaRPr lang="ru-RU" sz="1200" dirty="0">
                        <a:effectLst/>
                        <a:latin typeface="Times New Roman"/>
                        <a:ea typeface="Times New Roman"/>
                      </a:endParaRPr>
                    </a:p>
                  </a:txBody>
                  <a:tcPr marL="42264" marR="42264" marT="0" marB="0"/>
                </a:tc>
                <a:tc>
                  <a:txBody>
                    <a:bodyPr/>
                    <a:lstStyle/>
                    <a:p>
                      <a:pPr algn="just">
                        <a:spcAft>
                          <a:spcPts val="0"/>
                        </a:spcAft>
                      </a:pPr>
                      <a:r>
                        <a:rPr lang="ru-RU" sz="1200" dirty="0">
                          <a:effectLst/>
                        </a:rPr>
                        <a:t>Обычная доля в </a:t>
                      </a:r>
                      <a:r>
                        <a:rPr lang="ru-RU" sz="1200" dirty="0" smtClean="0">
                          <a:effectLst/>
                        </a:rPr>
                        <a:t>объёме </a:t>
                      </a:r>
                      <a:r>
                        <a:rPr lang="ru-RU" sz="1200" dirty="0">
                          <a:effectLst/>
                        </a:rPr>
                        <a:t>тома ОВОС, в %%</a:t>
                      </a:r>
                      <a:endParaRPr lang="ru-RU" sz="1200" dirty="0">
                        <a:effectLst/>
                        <a:latin typeface="Times New Roman"/>
                        <a:ea typeface="Times New Roman"/>
                      </a:endParaRPr>
                    </a:p>
                  </a:txBody>
                  <a:tcPr marL="42264" marR="42264" marT="0" marB="0"/>
                </a:tc>
              </a:tr>
              <a:tr h="2745061">
                <a:tc>
                  <a:txBody>
                    <a:bodyPr/>
                    <a:lstStyle/>
                    <a:p>
                      <a:pPr algn="just">
                        <a:spcAft>
                          <a:spcPts val="0"/>
                        </a:spcAft>
                      </a:pPr>
                      <a:r>
                        <a:rPr lang="ru-RU" sz="1200">
                          <a:effectLst/>
                        </a:rPr>
                        <a:t>1. Общие сведения.</a:t>
                      </a:r>
                    </a:p>
                    <a:p>
                      <a:pPr algn="just">
                        <a:spcAft>
                          <a:spcPts val="0"/>
                        </a:spcAft>
                      </a:pPr>
                      <a:r>
                        <a:rPr lang="ru-RU" sz="1200">
                          <a:effectLst/>
                        </a:rPr>
                        <a:t>1.1 Заказчик деятельности с указанием официального названия организации (юридического, физического лица), адрес, телефон, факс.</a:t>
                      </a:r>
                    </a:p>
                    <a:p>
                      <a:pPr algn="just">
                        <a:spcAft>
                          <a:spcPts val="0"/>
                        </a:spcAft>
                      </a:pPr>
                      <a:r>
                        <a:rPr lang="ru-RU" sz="1200">
                          <a:effectLst/>
                        </a:rPr>
                        <a:t>1.2 Название объекта инвестиционного проектирования и планируемое место его реализации.</a:t>
                      </a:r>
                    </a:p>
                    <a:p>
                      <a:pPr algn="just">
                        <a:spcAft>
                          <a:spcPts val="0"/>
                        </a:spcAft>
                      </a:pPr>
                      <a:r>
                        <a:rPr lang="ru-RU" sz="1200">
                          <a:effectLst/>
                        </a:rPr>
                        <a:t>1.3 Фамилия, имя, отчество, телефон сотрудника - контактного лица.</a:t>
                      </a:r>
                    </a:p>
                    <a:p>
                      <a:pPr algn="just">
                        <a:spcAft>
                          <a:spcPts val="0"/>
                        </a:spcAft>
                      </a:pPr>
                      <a:r>
                        <a:rPr lang="ru-RU" sz="1200">
                          <a:effectLst/>
                        </a:rPr>
                        <a:t>1.4 Характеристика типа обосновывающей документации: ходатайство (декларация) о намерениях, обоснование инвестиций, технико-экономическое обоснование (проект), рабочий проект (утверждаемая часть). </a:t>
                      </a:r>
                      <a:endParaRPr lang="ru-RU" sz="1200">
                        <a:effectLst/>
                        <a:latin typeface="Times New Roman"/>
                        <a:ea typeface="Times New Roman"/>
                      </a:endParaRPr>
                    </a:p>
                  </a:txBody>
                  <a:tcPr marL="42264" marR="42264" marT="0" marB="0"/>
                </a:tc>
                <a:tc>
                  <a:txBody>
                    <a:bodyPr/>
                    <a:lstStyle/>
                    <a:p>
                      <a:pPr algn="just">
                        <a:spcAft>
                          <a:spcPts val="0"/>
                        </a:spcAft>
                      </a:pPr>
                      <a:r>
                        <a:rPr lang="ru-RU" sz="1200" dirty="0">
                          <a:effectLst/>
                        </a:rPr>
                        <a:t>Раздел 1 «Пояснительная записка», общие сведения об объекте</a:t>
                      </a:r>
                      <a:endParaRPr lang="ru-RU" sz="1200" dirty="0">
                        <a:effectLst/>
                        <a:latin typeface="Times New Roman"/>
                        <a:ea typeface="Times New Roman"/>
                      </a:endParaRPr>
                    </a:p>
                  </a:txBody>
                  <a:tcPr marL="42264" marR="42264" marT="0" marB="0"/>
                </a:tc>
                <a:tc>
                  <a:txBody>
                    <a:bodyPr/>
                    <a:lstStyle/>
                    <a:p>
                      <a:pPr algn="ctr">
                        <a:spcAft>
                          <a:spcPts val="0"/>
                        </a:spcAft>
                      </a:pPr>
                      <a:r>
                        <a:rPr lang="ru-RU" sz="1200" dirty="0">
                          <a:effectLst/>
                        </a:rPr>
                        <a:t>До 5</a:t>
                      </a:r>
                      <a:endParaRPr lang="ru-RU" sz="1200" dirty="0">
                        <a:effectLst/>
                        <a:latin typeface="Times New Roman"/>
                        <a:ea typeface="Times New Roman"/>
                      </a:endParaRPr>
                    </a:p>
                  </a:txBody>
                  <a:tcPr marL="42264" marR="42264" marT="0" marB="0"/>
                </a:tc>
              </a:tr>
              <a:tr h="1320147">
                <a:tc>
                  <a:txBody>
                    <a:bodyPr/>
                    <a:lstStyle/>
                    <a:p>
                      <a:pPr algn="just">
                        <a:spcAft>
                          <a:spcPts val="0"/>
                        </a:spcAft>
                      </a:pPr>
                      <a:r>
                        <a:rPr lang="ru-RU" sz="1200">
                          <a:effectLst/>
                        </a:rPr>
                        <a:t>2. Пояснительная записка по обосновывающей документации</a:t>
                      </a:r>
                      <a:endParaRPr lang="ru-RU" sz="1200">
                        <a:effectLst/>
                        <a:latin typeface="Times New Roman"/>
                        <a:ea typeface="Times New Roman"/>
                      </a:endParaRPr>
                    </a:p>
                  </a:txBody>
                  <a:tcPr marL="42264" marR="42264" marT="0" marB="0"/>
                </a:tc>
                <a:tc>
                  <a:txBody>
                    <a:bodyPr/>
                    <a:lstStyle/>
                    <a:p>
                      <a:pPr algn="just">
                        <a:spcAft>
                          <a:spcPts val="0"/>
                        </a:spcAft>
                      </a:pPr>
                      <a:r>
                        <a:rPr lang="ru-RU" sz="1200" dirty="0">
                          <a:effectLst/>
                        </a:rPr>
                        <a:t>Краткое изложение раздела 1 «Пояснительная записка», архитектурных, конструктивных и объемно-планировочных решений, сведений об инженерном оборудовании, водоснабжении и водоотведении, технологических решениях, организации строительства.</a:t>
                      </a:r>
                      <a:endParaRPr lang="ru-RU" sz="1200" dirty="0">
                        <a:effectLst/>
                        <a:latin typeface="Times New Roman"/>
                        <a:ea typeface="Times New Roman"/>
                      </a:endParaRPr>
                    </a:p>
                  </a:txBody>
                  <a:tcPr marL="42264" marR="42264" marT="0" marB="0"/>
                </a:tc>
                <a:tc>
                  <a:txBody>
                    <a:bodyPr/>
                    <a:lstStyle/>
                    <a:p>
                      <a:pPr algn="ctr">
                        <a:spcAft>
                          <a:spcPts val="0"/>
                        </a:spcAft>
                      </a:pPr>
                      <a:r>
                        <a:rPr lang="ru-RU" sz="1200" dirty="0">
                          <a:effectLst/>
                        </a:rPr>
                        <a:t>5-10</a:t>
                      </a:r>
                      <a:endParaRPr lang="ru-RU" sz="1200" dirty="0">
                        <a:effectLst/>
                        <a:latin typeface="Times New Roman"/>
                        <a:ea typeface="Times New Roman"/>
                      </a:endParaRPr>
                    </a:p>
                  </a:txBody>
                  <a:tcPr marL="42264" marR="42264" marT="0" marB="0"/>
                </a:tc>
              </a:tr>
            </a:tbl>
          </a:graphicData>
        </a:graphic>
      </p:graphicFrame>
      <p:sp>
        <p:nvSpPr>
          <p:cNvPr id="3" name="Rectangle 1"/>
          <p:cNvSpPr>
            <a:spLocks noChangeArrowheads="1"/>
          </p:cNvSpPr>
          <p:nvPr/>
        </p:nvSpPr>
        <p:spPr bwMode="auto">
          <a:xfrm>
            <a:off x="751631" y="214361"/>
            <a:ext cx="798981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Сопоставление разделов (подразделов) материалов по оценке воздействия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на окружающую среду</a:t>
            </a:r>
            <a:r>
              <a:rPr kumimoji="0" lang="ru-RU" b="1" i="0"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kumimoji="0" lang="ru-RU"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с другими разделами проектной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документации и результатов инженерных изысканий для строительства</a:t>
            </a:r>
            <a:endParaRPr kumimoji="0" lang="ru-RU"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29707519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4161892647"/>
              </p:ext>
            </p:extLst>
          </p:nvPr>
        </p:nvGraphicFramePr>
        <p:xfrm>
          <a:off x="539552" y="701516"/>
          <a:ext cx="8136905" cy="5607803"/>
        </p:xfrm>
        <a:graphic>
          <a:graphicData uri="http://schemas.openxmlformats.org/drawingml/2006/table">
            <a:tbl>
              <a:tblPr firstRow="1" firstCol="1" bandRow="1">
                <a:tableStyleId>{5C22544A-7EE6-4342-B048-85BDC9FD1C3A}</a:tableStyleId>
              </a:tblPr>
              <a:tblGrid>
                <a:gridCol w="3387911"/>
                <a:gridCol w="3387911"/>
                <a:gridCol w="1361083"/>
              </a:tblGrid>
              <a:tr h="700975">
                <a:tc>
                  <a:txBody>
                    <a:bodyPr/>
                    <a:lstStyle/>
                    <a:p>
                      <a:pPr algn="just">
                        <a:spcAft>
                          <a:spcPts val="0"/>
                        </a:spcAft>
                      </a:pPr>
                      <a:r>
                        <a:rPr lang="ru-RU" sz="1400" dirty="0">
                          <a:effectLst/>
                        </a:rPr>
                        <a:t>3. Цель и потребность реализации намечаемой хозяйственной и иной деятельности</a:t>
                      </a:r>
                      <a:endParaRPr lang="ru-RU" sz="1400" dirty="0">
                        <a:effectLst/>
                        <a:latin typeface="Times New Roman"/>
                        <a:ea typeface="Times New Roman"/>
                      </a:endParaRPr>
                    </a:p>
                  </a:txBody>
                  <a:tcPr marL="53923" marR="53923" marT="0" marB="0"/>
                </a:tc>
                <a:tc>
                  <a:txBody>
                    <a:bodyPr/>
                    <a:lstStyle/>
                    <a:p>
                      <a:pPr algn="just">
                        <a:spcAft>
                          <a:spcPts val="0"/>
                        </a:spcAft>
                      </a:pPr>
                      <a:r>
                        <a:rPr lang="ru-RU" sz="1400">
                          <a:effectLst/>
                        </a:rPr>
                        <a:t>Краткое изложение раздела 1 «Пояснительная записка»</a:t>
                      </a:r>
                      <a:endParaRPr lang="ru-RU" sz="1400">
                        <a:effectLst/>
                        <a:latin typeface="Times New Roman"/>
                        <a:ea typeface="Times New Roman"/>
                      </a:endParaRPr>
                    </a:p>
                  </a:txBody>
                  <a:tcPr marL="53923" marR="53923" marT="0" marB="0"/>
                </a:tc>
                <a:tc>
                  <a:txBody>
                    <a:bodyPr/>
                    <a:lstStyle/>
                    <a:p>
                      <a:pPr algn="ctr">
                        <a:spcAft>
                          <a:spcPts val="0"/>
                        </a:spcAft>
                      </a:pPr>
                      <a:r>
                        <a:rPr lang="ru-RU" sz="1400" dirty="0">
                          <a:effectLst/>
                        </a:rPr>
                        <a:t>До 1</a:t>
                      </a:r>
                      <a:endParaRPr lang="ru-RU" sz="1400" dirty="0">
                        <a:effectLst/>
                        <a:latin typeface="Times New Roman"/>
                        <a:ea typeface="Times New Roman"/>
                      </a:endParaRPr>
                    </a:p>
                  </a:txBody>
                  <a:tcPr marL="53923" marR="53923" marT="0" marB="0"/>
                </a:tc>
              </a:tr>
              <a:tr h="2278170">
                <a:tc>
                  <a:txBody>
                    <a:bodyPr/>
                    <a:lstStyle/>
                    <a:p>
                      <a:pPr algn="just">
                        <a:spcAft>
                          <a:spcPts val="0"/>
                        </a:spcAft>
                      </a:pPr>
                      <a:r>
                        <a:rPr lang="ru-RU" sz="1400" dirty="0">
                          <a:effectLst/>
                        </a:rPr>
                        <a:t>4. Описание альтернативных вариантов достижения цели намечаемой хозяйственной и иной деятельности (различные расположения объекта, технологии и иные альтернативы в пределах полномочий заказчика), включая предлагаемый и «нулевой вариант» (отказ от деятельности)</a:t>
                      </a:r>
                      <a:endParaRPr lang="ru-RU" sz="1400" dirty="0">
                        <a:effectLst/>
                        <a:latin typeface="Times New Roman"/>
                        <a:ea typeface="Times New Roman"/>
                      </a:endParaRPr>
                    </a:p>
                  </a:txBody>
                  <a:tcPr marL="53923" marR="53923" marT="0" marB="0"/>
                </a:tc>
                <a:tc>
                  <a:txBody>
                    <a:bodyPr/>
                    <a:lstStyle/>
                    <a:p>
                      <a:pPr algn="just">
                        <a:spcAft>
                          <a:spcPts val="0"/>
                        </a:spcAft>
                      </a:pPr>
                      <a:r>
                        <a:rPr lang="ru-RU" sz="1400" dirty="0">
                          <a:effectLst/>
                        </a:rPr>
                        <a:t>Отсутствуют. </a:t>
                      </a:r>
                    </a:p>
                    <a:p>
                      <a:pPr algn="just">
                        <a:spcAft>
                          <a:spcPts val="0"/>
                        </a:spcAft>
                      </a:pPr>
                      <a:r>
                        <a:rPr lang="ru-RU" sz="1400" dirty="0">
                          <a:effectLst/>
                        </a:rPr>
                        <a:t>Актуально для </a:t>
                      </a:r>
                      <a:r>
                        <a:rPr lang="ru-RU" sz="1400" dirty="0" err="1">
                          <a:effectLst/>
                        </a:rPr>
                        <a:t>предпроектной</a:t>
                      </a:r>
                      <a:r>
                        <a:rPr lang="ru-RU" sz="1400" dirty="0">
                          <a:effectLst/>
                        </a:rPr>
                        <a:t> стадии (обоснование инвестиций).</a:t>
                      </a:r>
                      <a:endParaRPr lang="ru-RU" sz="1400" dirty="0">
                        <a:effectLst/>
                        <a:latin typeface="Times New Roman"/>
                        <a:ea typeface="Times New Roman"/>
                      </a:endParaRPr>
                    </a:p>
                  </a:txBody>
                  <a:tcPr marL="53923" marR="53923" marT="0" marB="0"/>
                </a:tc>
                <a:tc>
                  <a:txBody>
                    <a:bodyPr/>
                    <a:lstStyle/>
                    <a:p>
                      <a:pPr algn="ctr">
                        <a:spcAft>
                          <a:spcPts val="0"/>
                        </a:spcAft>
                      </a:pPr>
                      <a:r>
                        <a:rPr lang="ru-RU" sz="1400" dirty="0">
                          <a:effectLst/>
                        </a:rPr>
                        <a:t>До 1</a:t>
                      </a:r>
                      <a:endParaRPr lang="ru-RU" sz="1400" dirty="0">
                        <a:effectLst/>
                        <a:latin typeface="Times New Roman"/>
                        <a:ea typeface="Times New Roman"/>
                      </a:endParaRPr>
                    </a:p>
                  </a:txBody>
                  <a:tcPr marL="53923" marR="53923" marT="0" marB="0"/>
                </a:tc>
              </a:tr>
              <a:tr h="2628658">
                <a:tc>
                  <a:txBody>
                    <a:bodyPr/>
                    <a:lstStyle/>
                    <a:p>
                      <a:pPr algn="just">
                        <a:spcAft>
                          <a:spcPts val="0"/>
                        </a:spcAft>
                      </a:pPr>
                      <a:r>
                        <a:rPr lang="ru-RU" sz="1400">
                          <a:effectLst/>
                        </a:rPr>
                        <a:t>5. Описание возможных видов воздействия на окружающую среду намечаемой хозяйственной и иной деятельности по альтернативным вариантам</a:t>
                      </a:r>
                      <a:endParaRPr lang="ru-RU" sz="1400">
                        <a:effectLst/>
                        <a:latin typeface="Times New Roman"/>
                        <a:ea typeface="Times New Roman"/>
                      </a:endParaRPr>
                    </a:p>
                  </a:txBody>
                  <a:tcPr marL="53923" marR="53923" marT="0" marB="0"/>
                </a:tc>
                <a:tc>
                  <a:txBody>
                    <a:bodyPr/>
                    <a:lstStyle/>
                    <a:p>
                      <a:pPr algn="just">
                        <a:spcAft>
                          <a:spcPts val="0"/>
                        </a:spcAft>
                      </a:pPr>
                      <a:r>
                        <a:rPr lang="ru-RU" sz="1400" dirty="0">
                          <a:effectLst/>
                        </a:rPr>
                        <a:t>Раздел 1 «Пояснительная записка» (сведения о земельных участках, изымаемых во временное и постоянное пользование, о комплексном использовании сырья, вторичных энергоресурсов, отходов производства), подраздел раздела 5 «Технологические решения» (результаты расчетов о количестве и составе вредных выбросов в атмосферу и сбросов в водные источники).</a:t>
                      </a:r>
                      <a:endParaRPr lang="ru-RU" sz="1400" dirty="0">
                        <a:effectLst/>
                        <a:latin typeface="Times New Roman"/>
                        <a:ea typeface="Times New Roman"/>
                      </a:endParaRPr>
                    </a:p>
                  </a:txBody>
                  <a:tcPr marL="53923" marR="53923" marT="0" marB="0"/>
                </a:tc>
                <a:tc>
                  <a:txBody>
                    <a:bodyPr/>
                    <a:lstStyle/>
                    <a:p>
                      <a:pPr algn="ctr">
                        <a:spcAft>
                          <a:spcPts val="0"/>
                        </a:spcAft>
                      </a:pPr>
                      <a:r>
                        <a:rPr lang="ru-RU" sz="1400" dirty="0">
                          <a:effectLst/>
                        </a:rPr>
                        <a:t>1-5</a:t>
                      </a:r>
                      <a:endParaRPr lang="ru-RU" sz="1400" dirty="0">
                        <a:effectLst/>
                        <a:latin typeface="Times New Roman"/>
                        <a:ea typeface="Times New Roman"/>
                      </a:endParaRPr>
                    </a:p>
                  </a:txBody>
                  <a:tcPr marL="53923" marR="53923" marT="0" marB="0"/>
                </a:tc>
              </a:tr>
            </a:tbl>
          </a:graphicData>
        </a:graphic>
      </p:graphicFrame>
    </p:spTree>
    <p:extLst>
      <p:ext uri="{BB962C8B-B14F-4D97-AF65-F5344CB8AC3E}">
        <p14:creationId xmlns:p14="http://schemas.microsoft.com/office/powerpoint/2010/main" val="60470672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74441146"/>
              </p:ext>
            </p:extLst>
          </p:nvPr>
        </p:nvGraphicFramePr>
        <p:xfrm>
          <a:off x="467544" y="640555"/>
          <a:ext cx="8424935" cy="5668764"/>
        </p:xfrm>
        <a:graphic>
          <a:graphicData uri="http://schemas.openxmlformats.org/drawingml/2006/table">
            <a:tbl>
              <a:tblPr firstRow="1" firstCol="1" bandRow="1">
                <a:tableStyleId>{5C22544A-7EE6-4342-B048-85BDC9FD1C3A}</a:tableStyleId>
              </a:tblPr>
              <a:tblGrid>
                <a:gridCol w="3507836"/>
                <a:gridCol w="3507836"/>
                <a:gridCol w="1409263"/>
              </a:tblGrid>
              <a:tr h="1374246">
                <a:tc>
                  <a:txBody>
                    <a:bodyPr/>
                    <a:lstStyle/>
                    <a:p>
                      <a:pPr algn="just">
                        <a:spcAft>
                          <a:spcPts val="0"/>
                        </a:spcAft>
                      </a:pPr>
                      <a:r>
                        <a:rPr lang="ru-RU" sz="1400" dirty="0">
                          <a:effectLst/>
                        </a:rPr>
                        <a:t>6. Описание окружающей среды, которая может быть затронута намечаемой хозяйственной и иной деятельностью в результате ее реализации (по альтернативным вариантам)</a:t>
                      </a:r>
                      <a:endParaRPr lang="ru-RU" sz="1400" dirty="0">
                        <a:effectLst/>
                        <a:latin typeface="Times New Roman"/>
                        <a:ea typeface="Times New Roman"/>
                      </a:endParaRPr>
                    </a:p>
                  </a:txBody>
                  <a:tcPr marL="53923" marR="53923" marT="0" marB="0"/>
                </a:tc>
                <a:tc>
                  <a:txBody>
                    <a:bodyPr/>
                    <a:lstStyle/>
                    <a:p>
                      <a:pPr algn="just">
                        <a:spcAft>
                          <a:spcPts val="0"/>
                        </a:spcAft>
                      </a:pPr>
                      <a:r>
                        <a:rPr lang="ru-RU" sz="1400">
                          <a:effectLst/>
                        </a:rPr>
                        <a:t>Отчеты об инженерно-экологических, инженерно-гидрометеорологических и инженерно-геологических изысканиях</a:t>
                      </a:r>
                      <a:endParaRPr lang="ru-RU" sz="1400">
                        <a:effectLst/>
                        <a:latin typeface="Times New Roman"/>
                        <a:ea typeface="Times New Roman"/>
                      </a:endParaRPr>
                    </a:p>
                  </a:txBody>
                  <a:tcPr marL="53923" marR="53923" marT="0" marB="0"/>
                </a:tc>
                <a:tc>
                  <a:txBody>
                    <a:bodyPr/>
                    <a:lstStyle/>
                    <a:p>
                      <a:pPr algn="ctr">
                        <a:spcAft>
                          <a:spcPts val="0"/>
                        </a:spcAft>
                      </a:pPr>
                      <a:r>
                        <a:rPr lang="ru-RU" sz="1400" dirty="0">
                          <a:effectLst/>
                        </a:rPr>
                        <a:t>20-30</a:t>
                      </a:r>
                      <a:endParaRPr lang="ru-RU" sz="1400" dirty="0">
                        <a:effectLst/>
                        <a:latin typeface="Times New Roman"/>
                        <a:ea typeface="Times New Roman"/>
                      </a:endParaRPr>
                    </a:p>
                  </a:txBody>
                  <a:tcPr marL="53923" marR="53923" marT="0" marB="0"/>
                </a:tc>
              </a:tr>
              <a:tr h="1889588">
                <a:tc>
                  <a:txBody>
                    <a:bodyPr/>
                    <a:lstStyle/>
                    <a:p>
                      <a:pPr algn="just">
                        <a:spcAft>
                          <a:spcPts val="0"/>
                        </a:spcAft>
                      </a:pPr>
                      <a:r>
                        <a:rPr lang="ru-RU" sz="1400" dirty="0">
                          <a:effectLst/>
                        </a:rPr>
                        <a:t>7. Оценка воздействия на окружающую среду намечаемой хозяйственной и иной деятельности по альтернативным вариантам, в том числе оценка достоверности прогнозируемых последствий намечаемой инвестиционной деятельности</a:t>
                      </a:r>
                      <a:endParaRPr lang="ru-RU" sz="1400" dirty="0">
                        <a:effectLst/>
                        <a:latin typeface="Times New Roman"/>
                        <a:ea typeface="Times New Roman"/>
                      </a:endParaRPr>
                    </a:p>
                  </a:txBody>
                  <a:tcPr marL="53923" marR="53923" marT="0" marB="0"/>
                </a:tc>
                <a:tc>
                  <a:txBody>
                    <a:bodyPr/>
                    <a:lstStyle/>
                    <a:p>
                      <a:pPr algn="just">
                        <a:spcAft>
                          <a:spcPts val="0"/>
                        </a:spcAft>
                      </a:pPr>
                      <a:r>
                        <a:rPr lang="ru-RU" sz="1400" dirty="0">
                          <a:effectLst/>
                        </a:rPr>
                        <a:t>Раздел 8 «Перечень мероприятий по охране окружающей среды», подраздел 1 «Результаты оценки воздействия объекта капитального строительства на окружающую среду».</a:t>
                      </a:r>
                      <a:endParaRPr lang="ru-RU" sz="1400" dirty="0">
                        <a:effectLst/>
                        <a:latin typeface="Times New Roman"/>
                        <a:ea typeface="Times New Roman"/>
                      </a:endParaRPr>
                    </a:p>
                  </a:txBody>
                  <a:tcPr marL="53923" marR="53923" marT="0" marB="0"/>
                </a:tc>
                <a:tc>
                  <a:txBody>
                    <a:bodyPr/>
                    <a:lstStyle/>
                    <a:p>
                      <a:pPr algn="ctr">
                        <a:spcAft>
                          <a:spcPts val="0"/>
                        </a:spcAft>
                      </a:pPr>
                      <a:r>
                        <a:rPr lang="ru-RU" sz="1400" dirty="0">
                          <a:effectLst/>
                        </a:rPr>
                        <a:t>20-30</a:t>
                      </a:r>
                      <a:endParaRPr lang="ru-RU" sz="1400" dirty="0">
                        <a:effectLst/>
                        <a:latin typeface="Times New Roman"/>
                        <a:ea typeface="Times New Roman"/>
                      </a:endParaRPr>
                    </a:p>
                  </a:txBody>
                  <a:tcPr marL="53923" marR="53923" marT="0" marB="0"/>
                </a:tc>
              </a:tr>
              <a:tr h="2404930">
                <a:tc>
                  <a:txBody>
                    <a:bodyPr/>
                    <a:lstStyle/>
                    <a:p>
                      <a:pPr algn="just">
                        <a:spcAft>
                          <a:spcPts val="0"/>
                        </a:spcAft>
                      </a:pPr>
                      <a:r>
                        <a:rPr lang="ru-RU" sz="1400" dirty="0">
                          <a:effectLst/>
                        </a:rPr>
                        <a:t>8. Меры по предотвращению и/или снижению возможного негативного воздействия намечаемой хозяйственной и иной деятельности</a:t>
                      </a:r>
                      <a:endParaRPr lang="ru-RU" sz="1400" dirty="0">
                        <a:effectLst/>
                        <a:latin typeface="Times New Roman"/>
                        <a:ea typeface="Times New Roman"/>
                      </a:endParaRPr>
                    </a:p>
                  </a:txBody>
                  <a:tcPr marL="53923" marR="53923" marT="0" marB="0"/>
                </a:tc>
                <a:tc>
                  <a:txBody>
                    <a:bodyPr/>
                    <a:lstStyle/>
                    <a:p>
                      <a:pPr algn="just">
                        <a:spcAft>
                          <a:spcPts val="0"/>
                        </a:spcAft>
                      </a:pPr>
                      <a:r>
                        <a:rPr lang="ru-RU" sz="1400" dirty="0">
                          <a:effectLst/>
                        </a:rPr>
                        <a:t>Раздел 8 «Перечень мероприятий по охране окружающей среды», подраздел 2 «Перечень мероприятий по предотвращению и (или) снижению возможного негативного воздействия намечаемой хозяйственной деятельности на окружающую среду и рациональному использованию природных ресурсов…».</a:t>
                      </a:r>
                      <a:endParaRPr lang="ru-RU" sz="1400" dirty="0">
                        <a:effectLst/>
                        <a:latin typeface="Times New Roman"/>
                        <a:ea typeface="Times New Roman"/>
                      </a:endParaRPr>
                    </a:p>
                  </a:txBody>
                  <a:tcPr marL="53923" marR="53923" marT="0" marB="0"/>
                </a:tc>
                <a:tc>
                  <a:txBody>
                    <a:bodyPr/>
                    <a:lstStyle/>
                    <a:p>
                      <a:pPr algn="ctr">
                        <a:spcAft>
                          <a:spcPts val="0"/>
                        </a:spcAft>
                      </a:pPr>
                      <a:r>
                        <a:rPr lang="ru-RU" sz="1400" dirty="0">
                          <a:effectLst/>
                        </a:rPr>
                        <a:t>20-30</a:t>
                      </a:r>
                      <a:endParaRPr lang="ru-RU" sz="1400" dirty="0">
                        <a:effectLst/>
                        <a:latin typeface="Times New Roman"/>
                        <a:ea typeface="Times New Roman"/>
                      </a:endParaRPr>
                    </a:p>
                  </a:txBody>
                  <a:tcPr marL="53923" marR="53923" marT="0" marB="0"/>
                </a:tc>
              </a:tr>
            </a:tbl>
          </a:graphicData>
        </a:graphic>
      </p:graphicFrame>
    </p:spTree>
    <p:extLst>
      <p:ext uri="{BB962C8B-B14F-4D97-AF65-F5344CB8AC3E}">
        <p14:creationId xmlns:p14="http://schemas.microsoft.com/office/powerpoint/2010/main" val="98257877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910426506"/>
              </p:ext>
            </p:extLst>
          </p:nvPr>
        </p:nvGraphicFramePr>
        <p:xfrm>
          <a:off x="539552" y="731838"/>
          <a:ext cx="8136903" cy="5433466"/>
        </p:xfrm>
        <a:graphic>
          <a:graphicData uri="http://schemas.openxmlformats.org/drawingml/2006/table">
            <a:tbl>
              <a:tblPr firstRow="1" firstCol="1" bandRow="1">
                <a:tableStyleId>{5C22544A-7EE6-4342-B048-85BDC9FD1C3A}</a:tableStyleId>
              </a:tblPr>
              <a:tblGrid>
                <a:gridCol w="2520280"/>
                <a:gridCol w="4680520"/>
                <a:gridCol w="936103"/>
              </a:tblGrid>
              <a:tr h="5433466">
                <a:tc>
                  <a:txBody>
                    <a:bodyPr/>
                    <a:lstStyle/>
                    <a:p>
                      <a:pPr algn="just">
                        <a:spcAft>
                          <a:spcPts val="0"/>
                        </a:spcAft>
                      </a:pPr>
                      <a:r>
                        <a:rPr lang="ru-RU" sz="1400" dirty="0">
                          <a:effectLst/>
                        </a:rPr>
                        <a:t>9. Выявленные при проведении оценки неопределенности в определении воздействий намечаемой хозяйственной и иной деятельности на окружающую среду</a:t>
                      </a:r>
                      <a:endParaRPr lang="ru-RU" sz="1400" dirty="0">
                        <a:effectLst/>
                        <a:latin typeface="Times New Roman"/>
                        <a:ea typeface="Times New Roman"/>
                      </a:endParaRPr>
                    </a:p>
                  </a:txBody>
                  <a:tcPr marL="36367" marR="36367" marT="0" marB="0"/>
                </a:tc>
                <a:tc>
                  <a:txBody>
                    <a:bodyPr/>
                    <a:lstStyle/>
                    <a:p>
                      <a:pPr algn="just">
                        <a:spcAft>
                          <a:spcPts val="0"/>
                        </a:spcAft>
                      </a:pPr>
                      <a:r>
                        <a:rPr lang="ru-RU" sz="1400" dirty="0">
                          <a:effectLst/>
                        </a:rPr>
                        <a:t>Не должно быть. </a:t>
                      </a:r>
                    </a:p>
                    <a:p>
                      <a:pPr algn="just">
                        <a:spcAft>
                          <a:spcPts val="0"/>
                        </a:spcAft>
                      </a:pPr>
                      <a:r>
                        <a:rPr lang="ru-RU" sz="1400" dirty="0">
                          <a:effectLst/>
                        </a:rPr>
                        <a:t>Согласно п. 4.18. СП 4713330.2012 В случае выявления в процессе инженерных изысканий непредвиденных сложных или опасных природных и техногенных условий, которые могут оказать неблагоприятное влияние на строительство и эксплуатацию сооружений и среду обитания, исполнитель инженерных изысканий должен поставить застройщика или технического заказчика в известность о необходимости дополнительного изучения и внесения изменений и дополнений в программу инженерных изысканий и в договор в части изменения объемов, видов и методов работ, увеличения продолжительности и (или) стоимости инженерных изысканий.</a:t>
                      </a:r>
                    </a:p>
                    <a:p>
                      <a:pPr algn="just">
                        <a:spcAft>
                          <a:spcPts val="0"/>
                        </a:spcAft>
                      </a:pPr>
                      <a:r>
                        <a:rPr lang="ru-RU" sz="1400" dirty="0">
                          <a:effectLst/>
                        </a:rPr>
                        <a:t>Согласно п. 8.1.1. СП 4713330.2012 при выполнении инженерно-экологических изысканий для подготовки проектной документации необходимо обеспечить достоверность и достаточность полученных материалов для оценки воздействия проектируемого объекта на окружающую среду и разработки решений относительно территории предполагаемого строительства, принятия проектных решений и расчетов… </a:t>
                      </a:r>
                      <a:endParaRPr lang="ru-RU" sz="1400" dirty="0">
                        <a:effectLst/>
                        <a:latin typeface="Times New Roman"/>
                        <a:ea typeface="Times New Roman"/>
                      </a:endParaRPr>
                    </a:p>
                  </a:txBody>
                  <a:tcPr marL="36367" marR="36367" marT="0" marB="0"/>
                </a:tc>
                <a:tc>
                  <a:txBody>
                    <a:bodyPr/>
                    <a:lstStyle/>
                    <a:p>
                      <a:pPr algn="ctr">
                        <a:spcAft>
                          <a:spcPts val="0"/>
                        </a:spcAft>
                      </a:pPr>
                      <a:r>
                        <a:rPr lang="ru-RU" sz="1400" dirty="0">
                          <a:effectLst/>
                        </a:rPr>
                        <a:t>До 1</a:t>
                      </a:r>
                      <a:endParaRPr lang="ru-RU" sz="1400" dirty="0">
                        <a:effectLst/>
                        <a:latin typeface="Times New Roman"/>
                        <a:ea typeface="Times New Roman"/>
                      </a:endParaRPr>
                    </a:p>
                  </a:txBody>
                  <a:tcPr marL="36367" marR="36367" marT="0" marB="0"/>
                </a:tc>
              </a:tr>
            </a:tbl>
          </a:graphicData>
        </a:graphic>
      </p:graphicFrame>
    </p:spTree>
    <p:extLst>
      <p:ext uri="{BB962C8B-B14F-4D97-AF65-F5344CB8AC3E}">
        <p14:creationId xmlns:p14="http://schemas.microsoft.com/office/powerpoint/2010/main" val="9778690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38974275"/>
              </p:ext>
            </p:extLst>
          </p:nvPr>
        </p:nvGraphicFramePr>
        <p:xfrm>
          <a:off x="539554" y="731838"/>
          <a:ext cx="8208910" cy="5591277"/>
        </p:xfrm>
        <a:graphic>
          <a:graphicData uri="http://schemas.openxmlformats.org/drawingml/2006/table">
            <a:tbl>
              <a:tblPr firstRow="1" firstCol="1" bandRow="1">
                <a:tableStyleId>{5C22544A-7EE6-4342-B048-85BDC9FD1C3A}</a:tableStyleId>
              </a:tblPr>
              <a:tblGrid>
                <a:gridCol w="4968550"/>
                <a:gridCol w="2592288"/>
                <a:gridCol w="648072"/>
              </a:tblGrid>
              <a:tr h="187840">
                <a:tc>
                  <a:txBody>
                    <a:bodyPr/>
                    <a:lstStyle/>
                    <a:p>
                      <a:pPr algn="just">
                        <a:spcAft>
                          <a:spcPts val="0"/>
                        </a:spcAft>
                      </a:pPr>
                      <a:r>
                        <a:rPr lang="ru-RU" sz="1400" dirty="0">
                          <a:effectLst/>
                        </a:rPr>
                        <a:t>10. Краткое содержание программ мониторинга и </a:t>
                      </a:r>
                      <a:r>
                        <a:rPr lang="ru-RU" sz="1400" dirty="0" err="1">
                          <a:effectLst/>
                        </a:rPr>
                        <a:t>послепроектного</a:t>
                      </a:r>
                      <a:r>
                        <a:rPr lang="ru-RU" sz="1400" dirty="0">
                          <a:effectLst/>
                        </a:rPr>
                        <a:t> анализа</a:t>
                      </a:r>
                      <a:endParaRPr lang="ru-RU" sz="1400" dirty="0">
                        <a:effectLst/>
                        <a:latin typeface="Times New Roman"/>
                        <a:ea typeface="Times New Roman"/>
                      </a:endParaRPr>
                    </a:p>
                  </a:txBody>
                  <a:tcPr marL="21132" marR="21132" marT="0" marB="0"/>
                </a:tc>
                <a:tc>
                  <a:txBody>
                    <a:bodyPr/>
                    <a:lstStyle/>
                    <a:p>
                      <a:pPr algn="just">
                        <a:spcAft>
                          <a:spcPts val="0"/>
                        </a:spcAft>
                      </a:pPr>
                      <a:r>
                        <a:rPr lang="ru-RU" sz="1400">
                          <a:effectLst/>
                        </a:rPr>
                        <a:t>Отчет об инженерно-экологических изысканиях, п. «Предложения к программе экологического мониторинга».</a:t>
                      </a:r>
                      <a:endParaRPr lang="ru-RU" sz="1400">
                        <a:effectLst/>
                        <a:latin typeface="Times New Roman"/>
                        <a:ea typeface="Times New Roman"/>
                      </a:endParaRPr>
                    </a:p>
                  </a:txBody>
                  <a:tcPr marL="21132" marR="21132" marT="0" marB="0"/>
                </a:tc>
                <a:tc>
                  <a:txBody>
                    <a:bodyPr/>
                    <a:lstStyle/>
                    <a:p>
                      <a:pPr algn="ctr">
                        <a:spcAft>
                          <a:spcPts val="0"/>
                        </a:spcAft>
                      </a:pPr>
                      <a:r>
                        <a:rPr lang="ru-RU" sz="1400" dirty="0">
                          <a:effectLst/>
                        </a:rPr>
                        <a:t>До 5</a:t>
                      </a:r>
                      <a:endParaRPr lang="ru-RU" sz="1400" dirty="0">
                        <a:effectLst/>
                        <a:latin typeface="Times New Roman"/>
                        <a:ea typeface="Times New Roman"/>
                      </a:endParaRPr>
                    </a:p>
                  </a:txBody>
                  <a:tcPr marL="21132" marR="21132" marT="0" marB="0"/>
                </a:tc>
              </a:tr>
              <a:tr h="281760">
                <a:tc>
                  <a:txBody>
                    <a:bodyPr/>
                    <a:lstStyle/>
                    <a:p>
                      <a:pPr algn="just">
                        <a:spcAft>
                          <a:spcPts val="0"/>
                        </a:spcAft>
                      </a:pPr>
                      <a:r>
                        <a:rPr lang="ru-RU" sz="1400" dirty="0">
                          <a:effectLst/>
                        </a:rPr>
                        <a:t>11. Обоснование выбора варианта намечаемой хозяйственной и иной деятельности из всех рассмотренных альтернативных вариантов</a:t>
                      </a:r>
                      <a:endParaRPr lang="ru-RU" sz="1400" dirty="0">
                        <a:effectLst/>
                        <a:latin typeface="Times New Roman"/>
                        <a:ea typeface="Times New Roman"/>
                      </a:endParaRPr>
                    </a:p>
                  </a:txBody>
                  <a:tcPr marL="21132" marR="21132" marT="0" marB="0"/>
                </a:tc>
                <a:tc>
                  <a:txBody>
                    <a:bodyPr/>
                    <a:lstStyle/>
                    <a:p>
                      <a:pPr algn="just">
                        <a:spcAft>
                          <a:spcPts val="0"/>
                        </a:spcAft>
                      </a:pPr>
                      <a:r>
                        <a:rPr lang="ru-RU" sz="1400">
                          <a:effectLst/>
                        </a:rPr>
                        <a:t>Отсутствуют. </a:t>
                      </a:r>
                    </a:p>
                    <a:p>
                      <a:pPr algn="just">
                        <a:spcAft>
                          <a:spcPts val="0"/>
                        </a:spcAft>
                      </a:pPr>
                      <a:r>
                        <a:rPr lang="ru-RU" sz="1400">
                          <a:effectLst/>
                        </a:rPr>
                        <a:t>Актуально для предпроектной стадии (обоснование инвестиций).</a:t>
                      </a:r>
                      <a:endParaRPr lang="ru-RU" sz="1400">
                        <a:effectLst/>
                        <a:latin typeface="Times New Roman"/>
                        <a:ea typeface="Times New Roman"/>
                      </a:endParaRPr>
                    </a:p>
                  </a:txBody>
                  <a:tcPr marL="21132" marR="21132" marT="0" marB="0"/>
                </a:tc>
                <a:tc>
                  <a:txBody>
                    <a:bodyPr/>
                    <a:lstStyle/>
                    <a:p>
                      <a:pPr algn="ctr">
                        <a:spcAft>
                          <a:spcPts val="0"/>
                        </a:spcAft>
                      </a:pPr>
                      <a:r>
                        <a:rPr lang="ru-RU" sz="1400" dirty="0">
                          <a:effectLst/>
                        </a:rPr>
                        <a:t>1-2</a:t>
                      </a:r>
                      <a:endParaRPr lang="ru-RU" sz="1400" dirty="0">
                        <a:effectLst/>
                        <a:latin typeface="Times New Roman"/>
                        <a:ea typeface="Times New Roman"/>
                      </a:endParaRPr>
                    </a:p>
                  </a:txBody>
                  <a:tcPr marL="21132" marR="21132" marT="0" marB="0"/>
                </a:tc>
              </a:tr>
              <a:tr h="2817597">
                <a:tc>
                  <a:txBody>
                    <a:bodyPr/>
                    <a:lstStyle/>
                    <a:p>
                      <a:pPr algn="just">
                        <a:spcAft>
                          <a:spcPts val="0"/>
                        </a:spcAft>
                      </a:pPr>
                      <a:r>
                        <a:rPr lang="ru-RU" sz="1400" dirty="0">
                          <a:effectLst/>
                        </a:rPr>
                        <a:t>12. Материалы общественных обсуждений, проводимых при проведении исследований и подготовке материалов по оценке воздействия на окружающую среду намечаемой хозяйственной и иной деятельности, в которых указывается</a:t>
                      </a:r>
                      <a:r>
                        <a:rPr lang="ru-RU" sz="1400" dirty="0" smtClean="0">
                          <a:effectLst/>
                        </a:rPr>
                        <a:t>:</a:t>
                      </a:r>
                      <a:endParaRPr lang="ru-RU" sz="1400" dirty="0">
                        <a:effectLst/>
                      </a:endParaRPr>
                    </a:p>
                  </a:txBody>
                  <a:tcPr marL="21132" marR="21132" marT="0" marB="0"/>
                </a:tc>
                <a:tc>
                  <a:txBody>
                    <a:bodyPr/>
                    <a:lstStyle/>
                    <a:p>
                      <a:pPr algn="just">
                        <a:spcAft>
                          <a:spcPts val="0"/>
                        </a:spcAft>
                      </a:pPr>
                      <a:r>
                        <a:rPr lang="ru-RU" sz="1400" dirty="0">
                          <a:effectLst/>
                        </a:rPr>
                        <a:t>Отсутствуют.</a:t>
                      </a:r>
                      <a:endParaRPr lang="ru-RU" sz="1400" dirty="0">
                        <a:effectLst/>
                        <a:latin typeface="Times New Roman"/>
                        <a:ea typeface="Times New Roman"/>
                      </a:endParaRPr>
                    </a:p>
                  </a:txBody>
                  <a:tcPr marL="21132" marR="21132" marT="0" marB="0"/>
                </a:tc>
                <a:tc>
                  <a:txBody>
                    <a:bodyPr/>
                    <a:lstStyle/>
                    <a:p>
                      <a:pPr algn="ctr">
                        <a:spcAft>
                          <a:spcPts val="0"/>
                        </a:spcAft>
                      </a:pPr>
                      <a:r>
                        <a:rPr lang="ru-RU" sz="1400" dirty="0">
                          <a:effectLst/>
                        </a:rPr>
                        <a:t>До 20</a:t>
                      </a:r>
                      <a:endParaRPr lang="ru-RU" sz="1400" dirty="0">
                        <a:effectLst/>
                        <a:latin typeface="Times New Roman"/>
                        <a:ea typeface="Times New Roman"/>
                      </a:endParaRPr>
                    </a:p>
                  </a:txBody>
                  <a:tcPr marL="21132" marR="21132" marT="0" marB="0"/>
                </a:tc>
              </a:tr>
              <a:tr h="187840">
                <a:tc>
                  <a:txBody>
                    <a:bodyPr/>
                    <a:lstStyle/>
                    <a:p>
                      <a:pPr algn="just">
                        <a:spcAft>
                          <a:spcPts val="0"/>
                        </a:spcAft>
                      </a:pPr>
                      <a:r>
                        <a:rPr lang="ru-RU" sz="1400" dirty="0">
                          <a:effectLst/>
                        </a:rPr>
                        <a:t>13. Резюме нетехнического характера</a:t>
                      </a:r>
                      <a:endParaRPr lang="ru-RU" sz="1400" dirty="0">
                        <a:effectLst/>
                        <a:latin typeface="Times New Roman"/>
                        <a:ea typeface="Times New Roman"/>
                      </a:endParaRPr>
                    </a:p>
                  </a:txBody>
                  <a:tcPr marL="21132" marR="21132" marT="0" marB="0"/>
                </a:tc>
                <a:tc>
                  <a:txBody>
                    <a:bodyPr/>
                    <a:lstStyle/>
                    <a:p>
                      <a:pPr algn="just">
                        <a:spcAft>
                          <a:spcPts val="0"/>
                        </a:spcAft>
                      </a:pPr>
                      <a:r>
                        <a:rPr lang="ru-RU" sz="1400">
                          <a:effectLst/>
                        </a:rPr>
                        <a:t>Раздел 8 «Перечень мероприятий по охране окружающей среды», заключение</a:t>
                      </a:r>
                      <a:endParaRPr lang="ru-RU" sz="1400">
                        <a:effectLst/>
                        <a:latin typeface="Times New Roman"/>
                        <a:ea typeface="Times New Roman"/>
                      </a:endParaRPr>
                    </a:p>
                  </a:txBody>
                  <a:tcPr marL="21132" marR="21132" marT="0" marB="0"/>
                </a:tc>
                <a:tc>
                  <a:txBody>
                    <a:bodyPr/>
                    <a:lstStyle/>
                    <a:p>
                      <a:pPr algn="ctr">
                        <a:spcAft>
                          <a:spcPts val="0"/>
                        </a:spcAft>
                      </a:pPr>
                      <a:r>
                        <a:rPr lang="ru-RU" sz="1400" dirty="0">
                          <a:effectLst/>
                        </a:rPr>
                        <a:t>1-2</a:t>
                      </a:r>
                      <a:endParaRPr lang="ru-RU" sz="1400" dirty="0">
                        <a:effectLst/>
                        <a:latin typeface="Times New Roman"/>
                        <a:ea typeface="Times New Roman"/>
                      </a:endParaRPr>
                    </a:p>
                  </a:txBody>
                  <a:tcPr marL="21132" marR="21132" marT="0" marB="0"/>
                </a:tc>
              </a:tr>
            </a:tbl>
          </a:graphicData>
        </a:graphic>
      </p:graphicFrame>
    </p:spTree>
    <p:extLst>
      <p:ext uri="{BB962C8B-B14F-4D97-AF65-F5344CB8AC3E}">
        <p14:creationId xmlns:p14="http://schemas.microsoft.com/office/powerpoint/2010/main" val="90560491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23528" y="332656"/>
            <a:ext cx="8280920" cy="6048672"/>
          </a:xfrm>
        </p:spPr>
        <p:txBody>
          <a:bodyPr>
            <a:normAutofit/>
          </a:bodyPr>
          <a:lstStyle/>
          <a:p>
            <a:pPr algn="just"/>
            <a:r>
              <a:rPr lang="ru-RU" sz="1600" b="1" dirty="0">
                <a:solidFill>
                  <a:schemeClr val="tx1"/>
                </a:solidFill>
              </a:rPr>
              <a:t>Выполнение ОВОС на </a:t>
            </a:r>
            <a:r>
              <a:rPr lang="ru-RU" sz="1600" b="1" dirty="0" err="1">
                <a:solidFill>
                  <a:schemeClr val="tx1"/>
                </a:solidFill>
              </a:rPr>
              <a:t>допроектной</a:t>
            </a:r>
            <a:r>
              <a:rPr lang="ru-RU" sz="1600" b="1" dirty="0">
                <a:solidFill>
                  <a:schemeClr val="tx1"/>
                </a:solidFill>
              </a:rPr>
              <a:t> стадии</a:t>
            </a:r>
            <a:r>
              <a:rPr lang="ru-RU" sz="1600" dirty="0">
                <a:solidFill>
                  <a:schemeClr val="tx1"/>
                </a:solidFill>
              </a:rPr>
              <a:t>. </a:t>
            </a:r>
            <a:endParaRPr lang="ru-RU" sz="1600" dirty="0" smtClean="0">
              <a:solidFill>
                <a:schemeClr val="tx1"/>
              </a:solidFill>
            </a:endParaRPr>
          </a:p>
          <a:p>
            <a:pPr algn="just"/>
            <a:r>
              <a:rPr lang="ru-RU" sz="1600" dirty="0" smtClean="0">
                <a:solidFill>
                  <a:schemeClr val="tx1"/>
                </a:solidFill>
              </a:rPr>
              <a:t>В Положении </a:t>
            </a:r>
            <a:r>
              <a:rPr lang="ru-RU" sz="1600" dirty="0">
                <a:solidFill>
                  <a:schemeClr val="tx1"/>
                </a:solidFill>
              </a:rPr>
              <a:t>оценка воздействия на окружающую среду рассматривается как охватывающий все стадии инвестиционного замысла процесс согласования намечаемой деятельности с предъявляемыми к ней экологическими требованиями и общественным мнением. При этом, в отличие от Руководства… 1992 г</a:t>
            </a:r>
            <a:r>
              <a:rPr lang="ru-RU" sz="1600" dirty="0" smtClean="0">
                <a:solidFill>
                  <a:schemeClr val="tx1"/>
                </a:solidFill>
              </a:rPr>
              <a:t>. </a:t>
            </a:r>
            <a:r>
              <a:rPr lang="ru-RU" sz="1600" dirty="0">
                <a:solidFill>
                  <a:schemeClr val="tx1"/>
                </a:solidFill>
              </a:rPr>
              <a:t>в документе 2000 г</a:t>
            </a:r>
            <a:r>
              <a:rPr lang="ru-RU" sz="1600" dirty="0" smtClean="0">
                <a:solidFill>
                  <a:schemeClr val="tx1"/>
                </a:solidFill>
              </a:rPr>
              <a:t>. </a:t>
            </a:r>
            <a:r>
              <a:rPr lang="ru-RU" sz="1600" dirty="0">
                <a:solidFill>
                  <a:schemeClr val="tx1"/>
                </a:solidFill>
              </a:rPr>
              <a:t>не предусматривается дифференциация содержания ОВОС в зависимости от характера деятельности и стадии её реализации. </a:t>
            </a:r>
          </a:p>
          <a:p>
            <a:pPr algn="just"/>
            <a:r>
              <a:rPr lang="ru-RU" sz="1600" dirty="0">
                <a:solidFill>
                  <a:schemeClr val="tx1"/>
                </a:solidFill>
              </a:rPr>
              <a:t>Не дублируемые другими материалами разделы ОВОС, связанные с рассмотрением альтернативных вариантов размещения площадок и трасс, наиболее актуальны для </a:t>
            </a:r>
            <a:r>
              <a:rPr lang="ru-RU" sz="1600" dirty="0" err="1">
                <a:solidFill>
                  <a:schemeClr val="tx1"/>
                </a:solidFill>
              </a:rPr>
              <a:t>допроектной</a:t>
            </a:r>
            <a:r>
              <a:rPr lang="ru-RU" sz="1600" dirty="0">
                <a:solidFill>
                  <a:schemeClr val="tx1"/>
                </a:solidFill>
              </a:rPr>
              <a:t> стадии (при обосновании инвестиций), когда основные технические решения еще не приняты, инженерно-экологические изыскания не выполнялись, либо выполнялись в минимальном объеме (для оценки и принятия решений относительно площадки нового строительства или выбора варианта трассы), и вследствие этого полноценная количественная оценка воздействия на компоненты окружающей среды на основе расчетных методик невозможна. В</a:t>
            </a:r>
            <a:r>
              <a:rPr lang="ru-RU" sz="1600" dirty="0" smtClean="0">
                <a:solidFill>
                  <a:schemeClr val="tx1"/>
                </a:solidFill>
              </a:rPr>
              <a:t> </a:t>
            </a:r>
            <a:r>
              <a:rPr lang="ru-RU" sz="1600" dirty="0">
                <a:solidFill>
                  <a:schemeClr val="tx1"/>
                </a:solidFill>
              </a:rPr>
              <a:t>документах ОВОС, разрабатываемых на </a:t>
            </a:r>
            <a:r>
              <a:rPr lang="ru-RU" sz="1600" dirty="0" err="1">
                <a:solidFill>
                  <a:schemeClr val="tx1"/>
                </a:solidFill>
              </a:rPr>
              <a:t>допроектной</a:t>
            </a:r>
            <a:r>
              <a:rPr lang="ru-RU" sz="1600" dirty="0">
                <a:solidFill>
                  <a:schemeClr val="tx1"/>
                </a:solidFill>
              </a:rPr>
              <a:t> стадии, </a:t>
            </a:r>
            <a:r>
              <a:rPr lang="ru-RU" sz="1600" dirty="0" smtClean="0">
                <a:solidFill>
                  <a:schemeClr val="tx1"/>
                </a:solidFill>
              </a:rPr>
              <a:t>основное </a:t>
            </a:r>
            <a:r>
              <a:rPr lang="ru-RU" sz="1600" dirty="0">
                <a:solidFill>
                  <a:schemeClr val="tx1"/>
                </a:solidFill>
              </a:rPr>
              <a:t>внимание уделяется инвентаризации возможных воздействий на окружающую среду и выделению среди них значимых воздействий. Воздействия дифференцируются по стадиям жизненного цикла проектируемого объекта (строительство, эксплуатация, возможные аварийные ситуации, консервация и вывод из работы) и компонентам окружающей среды. Удобной формой представления предварительных, качественных оценок воздействий является матрица Леопольда и ее модификации. </a:t>
            </a:r>
          </a:p>
        </p:txBody>
      </p:sp>
    </p:spTree>
    <p:extLst>
      <p:ext uri="{BB962C8B-B14F-4D97-AF65-F5344CB8AC3E}">
        <p14:creationId xmlns:p14="http://schemas.microsoft.com/office/powerpoint/2010/main" val="41056623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2422470426"/>
              </p:ext>
            </p:extLst>
          </p:nvPr>
        </p:nvGraphicFramePr>
        <p:xfrm>
          <a:off x="107504" y="0"/>
          <a:ext cx="8784976" cy="6826691"/>
        </p:xfrm>
        <a:graphic>
          <a:graphicData uri="http://schemas.openxmlformats.org/drawingml/2006/table">
            <a:tbl>
              <a:tblPr>
                <a:tableStyleId>{5C22544A-7EE6-4342-B048-85BDC9FD1C3A}</a:tableStyleId>
              </a:tblPr>
              <a:tblGrid>
                <a:gridCol w="1008111"/>
                <a:gridCol w="1867414"/>
                <a:gridCol w="1280245"/>
                <a:gridCol w="1109225"/>
                <a:gridCol w="1431748"/>
                <a:gridCol w="2088233"/>
              </a:tblGrid>
              <a:tr h="152274">
                <a:tc rowSpan="2">
                  <a:txBody>
                    <a:bodyPr/>
                    <a:lstStyle/>
                    <a:p>
                      <a:pPr>
                        <a:spcBef>
                          <a:spcPts val="1000"/>
                        </a:spcBef>
                        <a:spcAft>
                          <a:spcPts val="0"/>
                        </a:spcAft>
                      </a:pPr>
                      <a:r>
                        <a:rPr lang="ru-RU" sz="1100" dirty="0">
                          <a:effectLst/>
                        </a:rPr>
                        <a:t>Компонент </a:t>
                      </a:r>
                      <a:r>
                        <a:rPr lang="ru-RU" sz="1100" dirty="0" smtClean="0">
                          <a:effectLst/>
                        </a:rPr>
                        <a:t>среды</a:t>
                      </a:r>
                      <a:endParaRPr lang="ru-RU" sz="1100" b="1" dirty="0">
                        <a:solidFill>
                          <a:srgbClr val="4F81BD"/>
                        </a:solidFill>
                        <a:effectLst/>
                        <a:latin typeface="Calibri"/>
                        <a:ea typeface="Times New Roman"/>
                      </a:endParaRPr>
                    </a:p>
                  </a:txBody>
                  <a:tcPr marL="10388" marR="10388" marT="0" marB="0"/>
                </a:tc>
                <a:tc rowSpan="2">
                  <a:txBody>
                    <a:bodyPr/>
                    <a:lstStyle/>
                    <a:p>
                      <a:pPr algn="just">
                        <a:spcAft>
                          <a:spcPts val="0"/>
                        </a:spcAft>
                      </a:pPr>
                      <a:r>
                        <a:rPr lang="ru-RU" sz="1100" spc="-15">
                          <a:effectLst/>
                        </a:rPr>
                        <a:t>Особенности сов</a:t>
                      </a:r>
                      <a:r>
                        <a:rPr lang="ru-RU" sz="1100" spc="-30">
                          <a:effectLst/>
                        </a:rPr>
                        <a:t>ременного состояния</a:t>
                      </a:r>
                      <a:endParaRPr lang="ru-RU" sz="1100">
                        <a:effectLst/>
                        <a:latin typeface="Times New Roman"/>
                        <a:ea typeface="Times New Roman"/>
                      </a:endParaRPr>
                    </a:p>
                  </a:txBody>
                  <a:tcPr marL="10388" marR="10388" marT="0" marB="0"/>
                </a:tc>
                <a:tc gridSpan="4">
                  <a:txBody>
                    <a:bodyPr/>
                    <a:lstStyle/>
                    <a:p>
                      <a:pPr algn="ctr">
                        <a:spcAft>
                          <a:spcPts val="0"/>
                        </a:spcAft>
                      </a:pPr>
                      <a:r>
                        <a:rPr lang="ru-RU" sz="1100" dirty="0">
                          <a:effectLst/>
                        </a:rPr>
                        <a:t>Характер воздействия</a:t>
                      </a:r>
                      <a:endParaRPr lang="ru-RU" sz="1100" dirty="0">
                        <a:effectLst/>
                        <a:latin typeface="Times New Roman"/>
                        <a:ea typeface="Times New Roman"/>
                      </a:endParaRPr>
                    </a:p>
                  </a:txBody>
                  <a:tcPr marL="10388" marR="10388" marT="0" marB="0"/>
                </a:tc>
                <a:tc hMerge="1">
                  <a:txBody>
                    <a:bodyPr/>
                    <a:lstStyle/>
                    <a:p>
                      <a:endParaRPr lang="ru-RU"/>
                    </a:p>
                  </a:txBody>
                  <a:tcPr/>
                </a:tc>
                <a:tc hMerge="1">
                  <a:txBody>
                    <a:bodyPr/>
                    <a:lstStyle/>
                    <a:p>
                      <a:endParaRPr lang="ru-RU"/>
                    </a:p>
                  </a:txBody>
                  <a:tcPr/>
                </a:tc>
                <a:tc hMerge="1">
                  <a:txBody>
                    <a:bodyPr/>
                    <a:lstStyle/>
                    <a:p>
                      <a:endParaRPr lang="ru-RU"/>
                    </a:p>
                  </a:txBody>
                  <a:tcPr/>
                </a:tc>
              </a:tr>
              <a:tr h="304548">
                <a:tc vMerge="1">
                  <a:txBody>
                    <a:bodyPr/>
                    <a:lstStyle/>
                    <a:p>
                      <a:endParaRPr lang="ru-RU"/>
                    </a:p>
                  </a:txBody>
                  <a:tcPr/>
                </a:tc>
                <a:tc vMerge="1">
                  <a:txBody>
                    <a:bodyPr/>
                    <a:lstStyle/>
                    <a:p>
                      <a:endParaRPr lang="ru-RU"/>
                    </a:p>
                  </a:txBody>
                  <a:tcPr/>
                </a:tc>
                <a:tc>
                  <a:txBody>
                    <a:bodyPr/>
                    <a:lstStyle/>
                    <a:p>
                      <a:pPr algn="just">
                        <a:spcAft>
                          <a:spcPts val="0"/>
                        </a:spcAft>
                      </a:pPr>
                      <a:r>
                        <a:rPr lang="ru-RU" sz="1100" spc="-10">
                          <a:effectLst/>
                        </a:rPr>
                        <a:t>В период строительства</a:t>
                      </a:r>
                      <a:endParaRPr lang="ru-RU" sz="1100">
                        <a:effectLst/>
                        <a:latin typeface="Times New Roman"/>
                        <a:ea typeface="Times New Roman"/>
                      </a:endParaRPr>
                    </a:p>
                  </a:txBody>
                  <a:tcPr marL="10388" marR="10388" marT="0" marB="0"/>
                </a:tc>
                <a:tc>
                  <a:txBody>
                    <a:bodyPr/>
                    <a:lstStyle/>
                    <a:p>
                      <a:pPr algn="just">
                        <a:spcAft>
                          <a:spcPts val="0"/>
                        </a:spcAft>
                      </a:pPr>
                      <a:r>
                        <a:rPr lang="ru-RU" sz="1100" spc="-5">
                          <a:effectLst/>
                        </a:rPr>
                        <a:t>В период </a:t>
                      </a:r>
                      <a:r>
                        <a:rPr lang="ru-RU" sz="1100" spc="-15">
                          <a:effectLst/>
                        </a:rPr>
                        <a:t>эксплуатации</a:t>
                      </a:r>
                      <a:endParaRPr lang="ru-RU" sz="1100">
                        <a:effectLst/>
                        <a:latin typeface="Times New Roman"/>
                        <a:ea typeface="Times New Roman"/>
                      </a:endParaRPr>
                    </a:p>
                  </a:txBody>
                  <a:tcPr marL="10388" marR="10388" marT="0" marB="0"/>
                </a:tc>
                <a:tc>
                  <a:txBody>
                    <a:bodyPr/>
                    <a:lstStyle/>
                    <a:p>
                      <a:pPr algn="just">
                        <a:spcAft>
                          <a:spcPts val="0"/>
                        </a:spcAft>
                      </a:pPr>
                      <a:r>
                        <a:rPr lang="ru-RU" sz="1100" spc="-15">
                          <a:effectLst/>
                        </a:rPr>
                        <a:t>В случае аварий</a:t>
                      </a:r>
                      <a:endParaRPr lang="ru-RU" sz="1100">
                        <a:effectLst/>
                        <a:latin typeface="Times New Roman"/>
                        <a:ea typeface="Times New Roman"/>
                      </a:endParaRPr>
                    </a:p>
                  </a:txBody>
                  <a:tcPr marL="10388" marR="10388" marT="0" marB="0"/>
                </a:tc>
                <a:tc>
                  <a:txBody>
                    <a:bodyPr/>
                    <a:lstStyle/>
                    <a:p>
                      <a:pPr algn="just">
                        <a:spcAft>
                          <a:spcPts val="0"/>
                        </a:spcAft>
                      </a:pPr>
                      <a:r>
                        <a:rPr lang="ru-RU" sz="1100" dirty="0">
                          <a:effectLst/>
                        </a:rPr>
                        <a:t>При выводе из работы</a:t>
                      </a:r>
                      <a:endParaRPr lang="ru-RU" sz="1100" dirty="0">
                        <a:effectLst/>
                        <a:latin typeface="Times New Roman"/>
                        <a:ea typeface="Times New Roman"/>
                      </a:endParaRPr>
                    </a:p>
                  </a:txBody>
                  <a:tcPr marL="10388" marR="10388" marT="0" marB="0"/>
                </a:tc>
              </a:tr>
              <a:tr h="505192">
                <a:tc>
                  <a:txBody>
                    <a:bodyPr/>
                    <a:lstStyle/>
                    <a:p>
                      <a:pPr indent="-6350">
                        <a:spcAft>
                          <a:spcPts val="0"/>
                        </a:spcAft>
                      </a:pPr>
                      <a:r>
                        <a:rPr lang="ru-RU" sz="1100" spc="-20" dirty="0">
                          <a:effectLst/>
                        </a:rPr>
                        <a:t>Атмосферный </a:t>
                      </a:r>
                      <a:r>
                        <a:rPr lang="ru-RU" sz="1100" spc="-15" dirty="0">
                          <a:effectLst/>
                        </a:rPr>
                        <a:t>воздух</a:t>
                      </a:r>
                      <a:endParaRPr lang="ru-RU" sz="1100" dirty="0">
                        <a:effectLst/>
                        <a:latin typeface="Times New Roman"/>
                        <a:ea typeface="Times New Roman"/>
                      </a:endParaRPr>
                    </a:p>
                  </a:txBody>
                  <a:tcPr marL="10388" marR="10388" marT="0" marB="0"/>
                </a:tc>
                <a:tc>
                  <a:txBody>
                    <a:bodyPr/>
                    <a:lstStyle/>
                    <a:p>
                      <a:pPr algn="just">
                        <a:spcAft>
                          <a:spcPts val="0"/>
                        </a:spcAft>
                      </a:pPr>
                      <a:r>
                        <a:rPr lang="ru-RU" sz="1100" spc="-10" dirty="0">
                          <a:effectLst/>
                        </a:rPr>
                        <a:t>Удаленность от других источников </a:t>
                      </a:r>
                      <a:r>
                        <a:rPr lang="ru-RU" sz="1100" spc="-5" dirty="0">
                          <a:effectLst/>
                        </a:rPr>
                        <a:t>загрязнения</a:t>
                      </a:r>
                      <a:endParaRPr lang="ru-RU" sz="1100" dirty="0">
                        <a:effectLst/>
                        <a:latin typeface="Times New Roman"/>
                        <a:ea typeface="Times New Roman"/>
                      </a:endParaRPr>
                    </a:p>
                  </a:txBody>
                  <a:tcPr marL="10388" marR="10388" marT="0" marB="0"/>
                </a:tc>
                <a:tc>
                  <a:txBody>
                    <a:bodyPr/>
                    <a:lstStyle/>
                    <a:p>
                      <a:pPr algn="just">
                        <a:spcAft>
                          <a:spcPts val="0"/>
                        </a:spcAft>
                      </a:pPr>
                      <a:r>
                        <a:rPr lang="ru-RU" sz="1100" spc="-5" dirty="0" smtClean="0">
                          <a:effectLst/>
                        </a:rPr>
                        <a:t>Выбросы </a:t>
                      </a:r>
                      <a:r>
                        <a:rPr lang="ru-RU" sz="1100" spc="0" dirty="0" smtClean="0">
                          <a:effectLst/>
                        </a:rPr>
                        <a:t>от</a:t>
                      </a:r>
                      <a:r>
                        <a:rPr lang="ru-RU" sz="1100" spc="0" baseline="0" dirty="0" smtClean="0">
                          <a:effectLst/>
                        </a:rPr>
                        <a:t> </a:t>
                      </a:r>
                      <a:r>
                        <a:rPr lang="ru-RU" sz="1100" dirty="0" err="1" smtClean="0">
                          <a:effectLst/>
                        </a:rPr>
                        <a:t>стро-ительной</a:t>
                      </a:r>
                      <a:r>
                        <a:rPr lang="ru-RU" sz="1100" dirty="0" smtClean="0">
                          <a:effectLst/>
                        </a:rPr>
                        <a:t> техники</a:t>
                      </a:r>
                      <a:endParaRPr lang="ru-RU" sz="1100" dirty="0">
                        <a:effectLst/>
                        <a:latin typeface="Times New Roman"/>
                        <a:ea typeface="Times New Roman"/>
                      </a:endParaRPr>
                    </a:p>
                  </a:txBody>
                  <a:tcPr marL="10388" marR="10388" marT="0" marB="0"/>
                </a:tc>
                <a:tc>
                  <a:txBody>
                    <a:bodyPr/>
                    <a:lstStyle/>
                    <a:p>
                      <a:pPr algn="just">
                        <a:spcAft>
                          <a:spcPts val="0"/>
                        </a:spcAft>
                      </a:pPr>
                      <a:r>
                        <a:rPr lang="ru-RU" sz="1100" spc="-10" dirty="0">
                          <a:effectLst/>
                        </a:rPr>
                        <a:t>Выбросы от </a:t>
                      </a:r>
                      <a:r>
                        <a:rPr lang="ru-RU" sz="1100" spc="-15" dirty="0" smtClean="0">
                          <a:effectLst/>
                        </a:rPr>
                        <a:t>тех-</a:t>
                      </a:r>
                      <a:r>
                        <a:rPr lang="ru-RU" sz="1100" spc="-15" dirty="0" err="1" smtClean="0">
                          <a:effectLst/>
                        </a:rPr>
                        <a:t>нологического</a:t>
                      </a:r>
                      <a:r>
                        <a:rPr lang="ru-RU" sz="1100" spc="-15" dirty="0" smtClean="0">
                          <a:effectLst/>
                        </a:rPr>
                        <a:t> </a:t>
                      </a:r>
                      <a:r>
                        <a:rPr lang="ru-RU" sz="1100" spc="-5" dirty="0">
                          <a:effectLst/>
                        </a:rPr>
                        <a:t>оборудования </a:t>
                      </a:r>
                      <a:endParaRPr lang="ru-RU" sz="1100" dirty="0">
                        <a:effectLst/>
                        <a:latin typeface="Times New Roman"/>
                        <a:ea typeface="Times New Roman"/>
                      </a:endParaRPr>
                    </a:p>
                  </a:txBody>
                  <a:tcPr marL="10388" marR="10388" marT="0" marB="0"/>
                </a:tc>
                <a:tc>
                  <a:txBody>
                    <a:bodyPr/>
                    <a:lstStyle/>
                    <a:p>
                      <a:pPr algn="just">
                        <a:spcAft>
                          <a:spcPts val="0"/>
                        </a:spcAft>
                      </a:pPr>
                      <a:r>
                        <a:rPr lang="ru-RU" sz="1100" spc="-5" dirty="0">
                          <a:effectLst/>
                        </a:rPr>
                        <a:t>Испарение ЗВ с </a:t>
                      </a:r>
                      <a:r>
                        <a:rPr lang="ru-RU" sz="1100" spc="-5" dirty="0" err="1" smtClean="0">
                          <a:effectLst/>
                        </a:rPr>
                        <a:t>по-верхности</a:t>
                      </a:r>
                      <a:r>
                        <a:rPr lang="ru-RU" sz="1100" spc="-5" dirty="0" smtClean="0">
                          <a:effectLst/>
                        </a:rPr>
                        <a:t> </a:t>
                      </a:r>
                      <a:r>
                        <a:rPr lang="ru-RU" sz="1100" dirty="0" smtClean="0">
                          <a:effectLst/>
                        </a:rPr>
                        <a:t>разлива</a:t>
                      </a:r>
                      <a:endParaRPr lang="ru-RU" sz="1100" dirty="0">
                        <a:effectLst/>
                        <a:latin typeface="Times New Roman"/>
                        <a:ea typeface="Times New Roman"/>
                      </a:endParaRPr>
                    </a:p>
                  </a:txBody>
                  <a:tcPr marL="10388" marR="10388" marT="0" marB="0"/>
                </a:tc>
                <a:tc>
                  <a:txBody>
                    <a:bodyPr/>
                    <a:lstStyle/>
                    <a:p>
                      <a:pPr algn="just">
                        <a:spcAft>
                          <a:spcPts val="0"/>
                        </a:spcAft>
                      </a:pPr>
                      <a:r>
                        <a:rPr lang="ru-RU" sz="1100" dirty="0">
                          <a:effectLst/>
                        </a:rPr>
                        <a:t>Прекращение выбросов</a:t>
                      </a:r>
                      <a:endParaRPr lang="ru-RU" sz="1100" dirty="0">
                        <a:effectLst/>
                        <a:latin typeface="Times New Roman"/>
                        <a:ea typeface="Times New Roman"/>
                      </a:endParaRPr>
                    </a:p>
                  </a:txBody>
                  <a:tcPr marL="10388" marR="10388" marT="0" marB="0"/>
                </a:tc>
              </a:tr>
              <a:tr h="1064384">
                <a:tc>
                  <a:txBody>
                    <a:bodyPr/>
                    <a:lstStyle/>
                    <a:p>
                      <a:pPr indent="-6350">
                        <a:spcAft>
                          <a:spcPts val="0"/>
                        </a:spcAft>
                      </a:pPr>
                      <a:r>
                        <a:rPr lang="ru-RU" sz="1100" spc="-20" dirty="0">
                          <a:effectLst/>
                        </a:rPr>
                        <a:t>Геологическая </a:t>
                      </a:r>
                      <a:r>
                        <a:rPr lang="ru-RU" sz="1100" spc="-15" dirty="0">
                          <a:effectLst/>
                        </a:rPr>
                        <a:t>среда, </a:t>
                      </a:r>
                      <a:r>
                        <a:rPr lang="ru-RU" sz="1100" spc="-10" dirty="0">
                          <a:effectLst/>
                        </a:rPr>
                        <a:t>подземные </a:t>
                      </a:r>
                      <a:r>
                        <a:rPr lang="ru-RU" sz="1100" spc="-20" dirty="0">
                          <a:effectLst/>
                        </a:rPr>
                        <a:t>воды</a:t>
                      </a:r>
                      <a:endParaRPr lang="ru-RU" sz="1100" dirty="0">
                        <a:effectLst/>
                        <a:latin typeface="Times New Roman"/>
                        <a:ea typeface="Times New Roman"/>
                      </a:endParaRPr>
                    </a:p>
                  </a:txBody>
                  <a:tcPr marL="10388" marR="10388" marT="0" marB="0"/>
                </a:tc>
                <a:tc>
                  <a:txBody>
                    <a:bodyPr/>
                    <a:lstStyle/>
                    <a:p>
                      <a:pPr algn="just">
                        <a:spcAft>
                          <a:spcPts val="0"/>
                        </a:spcAft>
                      </a:pPr>
                      <a:r>
                        <a:rPr lang="ru-RU" sz="1100" dirty="0">
                          <a:effectLst/>
                        </a:rPr>
                        <a:t>Категория </a:t>
                      </a:r>
                      <a:r>
                        <a:rPr lang="ru-RU" sz="1100" dirty="0" smtClean="0">
                          <a:effectLst/>
                        </a:rPr>
                        <a:t>защищенности </a:t>
                      </a:r>
                      <a:r>
                        <a:rPr lang="ru-RU" sz="1100" dirty="0">
                          <a:effectLst/>
                        </a:rPr>
                        <a:t>грунтовых вод </a:t>
                      </a:r>
                      <a:r>
                        <a:rPr lang="en-US" sz="1100" dirty="0">
                          <a:effectLst/>
                        </a:rPr>
                        <a:t>I</a:t>
                      </a:r>
                      <a:r>
                        <a:rPr lang="ru-RU" sz="1100" dirty="0">
                          <a:effectLst/>
                        </a:rPr>
                        <a:t>, категория защищенности 1-го от поверхности горизонта напорных вод II (условно защищенные).</a:t>
                      </a:r>
                      <a:endParaRPr lang="ru-RU" sz="1100" dirty="0">
                        <a:effectLst/>
                        <a:latin typeface="Times New Roman"/>
                        <a:ea typeface="Times New Roman"/>
                      </a:endParaRPr>
                    </a:p>
                  </a:txBody>
                  <a:tcPr marL="10388" marR="10388" marT="0" marB="0"/>
                </a:tc>
                <a:tc gridSpan="3">
                  <a:txBody>
                    <a:bodyPr/>
                    <a:lstStyle/>
                    <a:p>
                      <a:pPr algn="just">
                        <a:spcAft>
                          <a:spcPts val="0"/>
                        </a:spcAft>
                      </a:pPr>
                      <a:r>
                        <a:rPr lang="ru-RU" sz="1100" dirty="0">
                          <a:effectLst/>
                        </a:rPr>
                        <a:t>Возможное поступление загрязнения в </a:t>
                      </a:r>
                      <a:r>
                        <a:rPr lang="ru-RU" sz="1100" spc="-5" dirty="0">
                          <a:effectLst/>
                        </a:rPr>
                        <a:t>верхние, недостаточно защищенные водоносные </a:t>
                      </a:r>
                      <a:r>
                        <a:rPr lang="ru-RU" sz="1100" spc="-10" dirty="0">
                          <a:effectLst/>
                        </a:rPr>
                        <a:t>горизонты при инфильтрации загрязнений с </a:t>
                      </a:r>
                      <a:r>
                        <a:rPr lang="ru-RU" sz="1100" spc="-5" dirty="0">
                          <a:effectLst/>
                        </a:rPr>
                        <a:t>поверхности земли</a:t>
                      </a:r>
                      <a:endParaRPr lang="ru-RU" sz="1100" dirty="0">
                        <a:effectLst/>
                        <a:latin typeface="Times New Roman"/>
                        <a:ea typeface="Times New Roman"/>
                      </a:endParaRPr>
                    </a:p>
                  </a:txBody>
                  <a:tcPr marL="10388" marR="10388" marT="0" marB="0"/>
                </a:tc>
                <a:tc hMerge="1">
                  <a:txBody>
                    <a:bodyPr/>
                    <a:lstStyle/>
                    <a:p>
                      <a:endParaRPr lang="ru-RU"/>
                    </a:p>
                  </a:txBody>
                  <a:tcPr/>
                </a:tc>
                <a:tc hMerge="1">
                  <a:txBody>
                    <a:bodyPr/>
                    <a:lstStyle/>
                    <a:p>
                      <a:endParaRPr lang="ru-RU"/>
                    </a:p>
                  </a:txBody>
                  <a:tcPr/>
                </a:tc>
                <a:tc>
                  <a:txBody>
                    <a:bodyPr/>
                    <a:lstStyle/>
                    <a:p>
                      <a:pPr algn="just">
                        <a:spcAft>
                          <a:spcPts val="0"/>
                        </a:spcAft>
                      </a:pPr>
                      <a:r>
                        <a:rPr lang="ru-RU" sz="1100" dirty="0">
                          <a:effectLst/>
                        </a:rPr>
                        <a:t>При отсутствии </a:t>
                      </a:r>
                      <a:r>
                        <a:rPr lang="ru-RU" sz="1100" dirty="0" smtClean="0">
                          <a:effectLst/>
                        </a:rPr>
                        <a:t>мероприятий </a:t>
                      </a:r>
                      <a:r>
                        <a:rPr lang="ru-RU" sz="1100" dirty="0">
                          <a:effectLst/>
                        </a:rPr>
                        <a:t>по консервации и </a:t>
                      </a:r>
                      <a:r>
                        <a:rPr lang="ru-RU" sz="1100" dirty="0" smtClean="0">
                          <a:effectLst/>
                        </a:rPr>
                        <a:t>ликвидации </a:t>
                      </a:r>
                      <a:r>
                        <a:rPr lang="ru-RU" sz="1100" dirty="0">
                          <a:effectLst/>
                        </a:rPr>
                        <a:t>– </a:t>
                      </a:r>
                      <a:r>
                        <a:rPr lang="ru-RU" sz="1100" dirty="0" smtClean="0">
                          <a:effectLst/>
                        </a:rPr>
                        <a:t>неконтролируемые процессы </a:t>
                      </a:r>
                      <a:r>
                        <a:rPr lang="ru-RU" sz="1100" dirty="0">
                          <a:effectLst/>
                        </a:rPr>
                        <a:t>в недрах. При </a:t>
                      </a:r>
                      <a:r>
                        <a:rPr lang="ru-RU" sz="1100" dirty="0" smtClean="0">
                          <a:effectLst/>
                        </a:rPr>
                        <a:t>выполнении кон-</a:t>
                      </a:r>
                      <a:r>
                        <a:rPr lang="ru-RU" sz="1100" dirty="0" err="1" smtClean="0">
                          <a:effectLst/>
                        </a:rPr>
                        <a:t>сервации</a:t>
                      </a:r>
                      <a:r>
                        <a:rPr lang="ru-RU" sz="1100" dirty="0" smtClean="0">
                          <a:effectLst/>
                        </a:rPr>
                        <a:t> </a:t>
                      </a:r>
                      <a:r>
                        <a:rPr lang="ru-RU" sz="1100" dirty="0">
                          <a:effectLst/>
                        </a:rPr>
                        <a:t>и ликвидации </a:t>
                      </a:r>
                      <a:r>
                        <a:rPr lang="ru-RU" sz="1100" dirty="0" err="1" smtClean="0">
                          <a:effectLst/>
                        </a:rPr>
                        <a:t>сква-жин</a:t>
                      </a:r>
                      <a:r>
                        <a:rPr lang="ru-RU" sz="1100" dirty="0" smtClean="0">
                          <a:effectLst/>
                        </a:rPr>
                        <a:t> </a:t>
                      </a:r>
                      <a:r>
                        <a:rPr lang="ru-RU" sz="1100" dirty="0">
                          <a:effectLst/>
                        </a:rPr>
                        <a:t>– отсутствие воздействия</a:t>
                      </a:r>
                      <a:endParaRPr lang="ru-RU" sz="1100" dirty="0">
                        <a:effectLst/>
                        <a:latin typeface="Times New Roman"/>
                        <a:ea typeface="Times New Roman"/>
                      </a:endParaRPr>
                    </a:p>
                  </a:txBody>
                  <a:tcPr marL="10388" marR="10388" marT="0" marB="0"/>
                </a:tc>
              </a:tr>
              <a:tr h="1065919">
                <a:tc>
                  <a:txBody>
                    <a:bodyPr/>
                    <a:lstStyle/>
                    <a:p>
                      <a:pPr>
                        <a:spcAft>
                          <a:spcPts val="0"/>
                        </a:spcAft>
                      </a:pPr>
                      <a:r>
                        <a:rPr lang="ru-RU" sz="1100" spc="-20" dirty="0">
                          <a:effectLst/>
                        </a:rPr>
                        <a:t>Рельеф, экзогенные геологические процессы</a:t>
                      </a:r>
                      <a:endParaRPr lang="ru-RU" sz="1100" dirty="0">
                        <a:effectLst/>
                        <a:latin typeface="Times New Roman"/>
                        <a:ea typeface="Times New Roman"/>
                      </a:endParaRPr>
                    </a:p>
                  </a:txBody>
                  <a:tcPr marL="10388" marR="10388" marT="0" marB="0"/>
                </a:tc>
                <a:tc>
                  <a:txBody>
                    <a:bodyPr/>
                    <a:lstStyle/>
                    <a:p>
                      <a:pPr algn="just">
                        <a:spcAft>
                          <a:spcPts val="0"/>
                        </a:spcAft>
                      </a:pPr>
                      <a:r>
                        <a:rPr lang="ru-RU" sz="1100" dirty="0">
                          <a:effectLst/>
                        </a:rPr>
                        <a:t>Водораздельное </a:t>
                      </a:r>
                      <a:r>
                        <a:rPr lang="ru-RU" sz="1100" dirty="0" err="1" smtClean="0">
                          <a:effectLst/>
                        </a:rPr>
                        <a:t>располо-жение</a:t>
                      </a:r>
                      <a:r>
                        <a:rPr lang="ru-RU" sz="1100" dirty="0" smtClean="0">
                          <a:effectLst/>
                        </a:rPr>
                        <a:t> проектируемых об-</a:t>
                      </a:r>
                      <a:r>
                        <a:rPr lang="ru-RU" sz="1100" dirty="0" err="1" smtClean="0">
                          <a:effectLst/>
                        </a:rPr>
                        <a:t>ъектов</a:t>
                      </a:r>
                      <a:r>
                        <a:rPr lang="ru-RU" sz="1100" dirty="0">
                          <a:effectLst/>
                        </a:rPr>
                        <a:t>, </a:t>
                      </a:r>
                      <a:r>
                        <a:rPr lang="ru-RU" sz="1100" dirty="0" smtClean="0">
                          <a:effectLst/>
                        </a:rPr>
                        <a:t>незначительное расчленение</a:t>
                      </a:r>
                      <a:r>
                        <a:rPr lang="ru-RU" sz="1100" dirty="0">
                          <a:effectLst/>
                        </a:rPr>
                        <a:t>, </a:t>
                      </a:r>
                      <a:r>
                        <a:rPr lang="ru-RU" sz="1100" dirty="0" smtClean="0">
                          <a:effectLst/>
                        </a:rPr>
                        <a:t>отсутствие проявлений опасных экзогенных </a:t>
                      </a:r>
                      <a:r>
                        <a:rPr lang="ru-RU" sz="1100" dirty="0">
                          <a:effectLst/>
                        </a:rPr>
                        <a:t>процессов</a:t>
                      </a:r>
                      <a:endParaRPr lang="ru-RU" sz="1100" dirty="0">
                        <a:effectLst/>
                        <a:latin typeface="Times New Roman"/>
                        <a:ea typeface="Times New Roman"/>
                      </a:endParaRPr>
                    </a:p>
                  </a:txBody>
                  <a:tcPr marL="10388" marR="10388" marT="0" marB="0"/>
                </a:tc>
                <a:tc>
                  <a:txBody>
                    <a:bodyPr/>
                    <a:lstStyle/>
                    <a:p>
                      <a:pPr algn="just">
                        <a:spcAft>
                          <a:spcPts val="0"/>
                        </a:spcAft>
                      </a:pPr>
                      <a:r>
                        <a:rPr lang="ru-RU" sz="1100" dirty="0" smtClean="0">
                          <a:effectLst/>
                        </a:rPr>
                        <a:t>Кратковременная активизация </a:t>
                      </a:r>
                      <a:r>
                        <a:rPr lang="ru-RU" sz="1100" dirty="0">
                          <a:effectLst/>
                        </a:rPr>
                        <a:t>экзо-генных процессов на незащищенных растительностью грунтах</a:t>
                      </a:r>
                      <a:endParaRPr lang="ru-RU" sz="1100" dirty="0">
                        <a:effectLst/>
                        <a:latin typeface="Times New Roman"/>
                        <a:ea typeface="Times New Roman"/>
                      </a:endParaRPr>
                    </a:p>
                  </a:txBody>
                  <a:tcPr marL="10388" marR="10388" marT="0" marB="0"/>
                </a:tc>
                <a:tc>
                  <a:txBody>
                    <a:bodyPr/>
                    <a:lstStyle/>
                    <a:p>
                      <a:pPr algn="just">
                        <a:spcAft>
                          <a:spcPts val="0"/>
                        </a:spcAft>
                      </a:pPr>
                      <a:r>
                        <a:rPr lang="ru-RU" sz="1100" dirty="0">
                          <a:effectLst/>
                        </a:rPr>
                        <a:t>Медленные движения грунтовых масс на склонах (крип)</a:t>
                      </a:r>
                      <a:endParaRPr lang="ru-RU" sz="1100" dirty="0">
                        <a:effectLst/>
                        <a:latin typeface="Times New Roman"/>
                        <a:ea typeface="Times New Roman"/>
                      </a:endParaRPr>
                    </a:p>
                  </a:txBody>
                  <a:tcPr marL="10388" marR="10388" marT="0" marB="0"/>
                </a:tc>
                <a:tc>
                  <a:txBody>
                    <a:bodyPr/>
                    <a:lstStyle/>
                    <a:p>
                      <a:pPr algn="just">
                        <a:spcAft>
                          <a:spcPts val="0"/>
                        </a:spcAft>
                      </a:pPr>
                      <a:r>
                        <a:rPr lang="ru-RU" sz="1100" spc="-15">
                          <a:effectLst/>
                        </a:rPr>
                        <a:t>Практически </a:t>
                      </a:r>
                      <a:r>
                        <a:rPr lang="ru-RU" sz="1100" spc="-10">
                          <a:effectLst/>
                        </a:rPr>
                        <a:t>отсутствует</a:t>
                      </a:r>
                      <a:endParaRPr lang="ru-RU" sz="1100">
                        <a:effectLst/>
                        <a:latin typeface="Times New Roman"/>
                        <a:ea typeface="Times New Roman"/>
                      </a:endParaRPr>
                    </a:p>
                  </a:txBody>
                  <a:tcPr marL="10388" marR="10388" marT="0" marB="0"/>
                </a:tc>
                <a:tc>
                  <a:txBody>
                    <a:bodyPr/>
                    <a:lstStyle/>
                    <a:p>
                      <a:pPr algn="just">
                        <a:spcAft>
                          <a:spcPts val="0"/>
                        </a:spcAft>
                      </a:pPr>
                      <a:r>
                        <a:rPr lang="ru-RU" sz="1100" dirty="0">
                          <a:effectLst/>
                        </a:rPr>
                        <a:t>Зарастание нарушенных земель, стабилизация поверхности</a:t>
                      </a:r>
                      <a:endParaRPr lang="ru-RU" sz="1100" dirty="0">
                        <a:effectLst/>
                        <a:latin typeface="Times New Roman"/>
                        <a:ea typeface="Times New Roman"/>
                      </a:endParaRPr>
                    </a:p>
                  </a:txBody>
                  <a:tcPr marL="10388" marR="10388" marT="0" marB="0"/>
                </a:tc>
              </a:tr>
              <a:tr h="501357">
                <a:tc>
                  <a:txBody>
                    <a:bodyPr/>
                    <a:lstStyle/>
                    <a:p>
                      <a:pPr>
                        <a:spcAft>
                          <a:spcPts val="0"/>
                        </a:spcAft>
                      </a:pPr>
                      <a:r>
                        <a:rPr lang="ru-RU" sz="1100" spc="-15" dirty="0">
                          <a:effectLst/>
                        </a:rPr>
                        <a:t>Поверхностные </a:t>
                      </a:r>
                      <a:r>
                        <a:rPr lang="ru-RU" sz="1100" spc="-20" dirty="0">
                          <a:effectLst/>
                        </a:rPr>
                        <a:t>воды</a:t>
                      </a:r>
                      <a:endParaRPr lang="ru-RU" sz="1100" dirty="0">
                        <a:effectLst/>
                        <a:latin typeface="Times New Roman"/>
                        <a:ea typeface="Times New Roman"/>
                      </a:endParaRPr>
                    </a:p>
                  </a:txBody>
                  <a:tcPr marL="10388" marR="10388" marT="0" marB="0"/>
                </a:tc>
                <a:tc>
                  <a:txBody>
                    <a:bodyPr/>
                    <a:lstStyle/>
                    <a:p>
                      <a:pPr algn="just">
                        <a:spcAft>
                          <a:spcPts val="0"/>
                        </a:spcAft>
                      </a:pPr>
                      <a:r>
                        <a:rPr lang="ru-RU" sz="1100" dirty="0">
                          <a:effectLst/>
                        </a:rPr>
                        <a:t>Удаленность </a:t>
                      </a:r>
                      <a:r>
                        <a:rPr lang="ru-RU" sz="1100" dirty="0" err="1" smtClean="0">
                          <a:effectLst/>
                        </a:rPr>
                        <a:t>проектируе-мых</a:t>
                      </a:r>
                      <a:r>
                        <a:rPr lang="ru-RU" sz="1100" dirty="0" smtClean="0">
                          <a:effectLst/>
                        </a:rPr>
                        <a:t> </a:t>
                      </a:r>
                      <a:r>
                        <a:rPr lang="ru-RU" sz="1100" dirty="0">
                          <a:effectLst/>
                        </a:rPr>
                        <a:t>сооружений от </a:t>
                      </a:r>
                      <a:r>
                        <a:rPr lang="ru-RU" sz="1100" dirty="0" smtClean="0">
                          <a:effectLst/>
                        </a:rPr>
                        <a:t>поверх-</a:t>
                      </a:r>
                      <a:r>
                        <a:rPr lang="ru-RU" sz="1100" dirty="0" err="1" smtClean="0">
                          <a:effectLst/>
                        </a:rPr>
                        <a:t>ностных</a:t>
                      </a:r>
                      <a:r>
                        <a:rPr lang="ru-RU" sz="1100" dirty="0" smtClean="0">
                          <a:effectLst/>
                        </a:rPr>
                        <a:t> </a:t>
                      </a:r>
                      <a:r>
                        <a:rPr lang="ru-RU" sz="1100" dirty="0">
                          <a:effectLst/>
                        </a:rPr>
                        <a:t>водных объектов</a:t>
                      </a:r>
                      <a:endParaRPr lang="ru-RU" sz="1100" dirty="0">
                        <a:effectLst/>
                        <a:latin typeface="Times New Roman"/>
                        <a:ea typeface="Times New Roman"/>
                      </a:endParaRPr>
                    </a:p>
                  </a:txBody>
                  <a:tcPr marL="10388" marR="10388" marT="0" marB="0"/>
                </a:tc>
                <a:tc gridSpan="4">
                  <a:txBody>
                    <a:bodyPr/>
                    <a:lstStyle/>
                    <a:p>
                      <a:pPr algn="ctr">
                        <a:spcAft>
                          <a:spcPts val="0"/>
                        </a:spcAft>
                      </a:pPr>
                      <a:r>
                        <a:rPr lang="ru-RU" sz="1100" dirty="0">
                          <a:effectLst/>
                        </a:rPr>
                        <a:t>Воздействие отсутствует</a:t>
                      </a:r>
                      <a:endParaRPr lang="ru-RU" sz="1100" dirty="0">
                        <a:effectLst/>
                        <a:latin typeface="Times New Roman"/>
                        <a:ea typeface="Times New Roman"/>
                      </a:endParaRPr>
                    </a:p>
                  </a:txBody>
                  <a:tcPr marL="10388" marR="10388" marT="0" marB="0"/>
                </a:tc>
                <a:tc hMerge="1">
                  <a:txBody>
                    <a:bodyPr/>
                    <a:lstStyle/>
                    <a:p>
                      <a:endParaRPr lang="ru-RU"/>
                    </a:p>
                  </a:txBody>
                  <a:tcPr/>
                </a:tc>
                <a:tc hMerge="1">
                  <a:txBody>
                    <a:bodyPr/>
                    <a:lstStyle/>
                    <a:p>
                      <a:endParaRPr lang="ru-RU"/>
                    </a:p>
                  </a:txBody>
                  <a:tcPr/>
                </a:tc>
                <a:tc hMerge="1">
                  <a:txBody>
                    <a:bodyPr/>
                    <a:lstStyle/>
                    <a:p>
                      <a:endParaRPr lang="ru-RU"/>
                    </a:p>
                  </a:txBody>
                  <a:tcPr/>
                </a:tc>
              </a:tr>
              <a:tr h="913644">
                <a:tc>
                  <a:txBody>
                    <a:bodyPr/>
                    <a:lstStyle/>
                    <a:p>
                      <a:pPr indent="-3175" algn="just">
                        <a:spcAft>
                          <a:spcPts val="0"/>
                        </a:spcAft>
                      </a:pPr>
                      <a:r>
                        <a:rPr lang="ru-RU" sz="1100" spc="-10" dirty="0">
                          <a:effectLst/>
                        </a:rPr>
                        <a:t>Земельные </a:t>
                      </a:r>
                      <a:r>
                        <a:rPr lang="ru-RU" sz="1100" spc="-15" dirty="0">
                          <a:effectLst/>
                        </a:rPr>
                        <a:t>ресурсы (</a:t>
                      </a:r>
                      <a:r>
                        <a:rPr lang="ru-RU" sz="1100" spc="-15" dirty="0" err="1" smtClean="0">
                          <a:effectLst/>
                        </a:rPr>
                        <a:t>функциональ-ное</a:t>
                      </a:r>
                      <a:r>
                        <a:rPr lang="ru-RU" sz="1100" spc="-15" dirty="0" smtClean="0">
                          <a:effectLst/>
                        </a:rPr>
                        <a:t> </a:t>
                      </a:r>
                      <a:r>
                        <a:rPr lang="ru-RU" sz="1100" spc="-20" dirty="0">
                          <a:effectLst/>
                        </a:rPr>
                        <a:t>использование)</a:t>
                      </a:r>
                      <a:endParaRPr lang="ru-RU" sz="1100" dirty="0">
                        <a:effectLst/>
                        <a:latin typeface="Times New Roman"/>
                        <a:ea typeface="Times New Roman"/>
                      </a:endParaRPr>
                    </a:p>
                  </a:txBody>
                  <a:tcPr marL="10388" marR="10388" marT="0" marB="0"/>
                </a:tc>
                <a:tc>
                  <a:txBody>
                    <a:bodyPr/>
                    <a:lstStyle/>
                    <a:p>
                      <a:pPr algn="just">
                        <a:spcAft>
                          <a:spcPts val="0"/>
                        </a:spcAft>
                      </a:pPr>
                      <a:r>
                        <a:rPr lang="ru-RU" sz="1100" spc="-15">
                          <a:effectLst/>
                        </a:rPr>
                        <a:t>Сельскохозяйственное </a:t>
                      </a:r>
                      <a:r>
                        <a:rPr lang="ru-RU" sz="1100" spc="-5">
                          <a:effectLst/>
                        </a:rPr>
                        <a:t>использование территории (фактически – отсутствие использования)</a:t>
                      </a:r>
                      <a:endParaRPr lang="ru-RU" sz="1100">
                        <a:effectLst/>
                        <a:latin typeface="Times New Roman"/>
                        <a:ea typeface="Times New Roman"/>
                      </a:endParaRPr>
                    </a:p>
                  </a:txBody>
                  <a:tcPr marL="10388" marR="10388" marT="0" marB="0"/>
                </a:tc>
                <a:tc>
                  <a:txBody>
                    <a:bodyPr/>
                    <a:lstStyle/>
                    <a:p>
                      <a:pPr algn="just">
                        <a:spcAft>
                          <a:spcPts val="0"/>
                        </a:spcAft>
                      </a:pPr>
                      <a:r>
                        <a:rPr lang="ru-RU" sz="1100">
                          <a:effectLst/>
                        </a:rPr>
                        <a:t>Краткосрочная аренда </a:t>
                      </a:r>
                      <a:endParaRPr lang="ru-RU" sz="1100">
                        <a:effectLst/>
                        <a:latin typeface="Times New Roman"/>
                        <a:ea typeface="Times New Roman"/>
                      </a:endParaRPr>
                    </a:p>
                  </a:txBody>
                  <a:tcPr marL="10388" marR="10388" marT="0" marB="0"/>
                </a:tc>
                <a:tc gridSpan="2">
                  <a:txBody>
                    <a:bodyPr/>
                    <a:lstStyle/>
                    <a:p>
                      <a:pPr algn="just">
                        <a:spcAft>
                          <a:spcPts val="0"/>
                        </a:spcAft>
                      </a:pPr>
                      <a:r>
                        <a:rPr lang="ru-RU" sz="1100" dirty="0">
                          <a:effectLst/>
                        </a:rPr>
                        <a:t>Использование земель, находящихся в долгосрочной аренде, переведенных в категорию земель промышленности и иного специального назначения</a:t>
                      </a:r>
                      <a:endParaRPr lang="ru-RU" sz="1100" dirty="0">
                        <a:effectLst/>
                        <a:latin typeface="Times New Roman"/>
                        <a:ea typeface="Times New Roman"/>
                      </a:endParaRPr>
                    </a:p>
                  </a:txBody>
                  <a:tcPr marL="10388" marR="10388" marT="0" marB="0"/>
                </a:tc>
                <a:tc hMerge="1">
                  <a:txBody>
                    <a:bodyPr/>
                    <a:lstStyle/>
                    <a:p>
                      <a:endParaRPr lang="ru-RU"/>
                    </a:p>
                  </a:txBody>
                  <a:tcPr/>
                </a:tc>
                <a:tc rowSpan="3">
                  <a:txBody>
                    <a:bodyPr/>
                    <a:lstStyle/>
                    <a:p>
                      <a:pPr algn="just">
                        <a:spcAft>
                          <a:spcPts val="0"/>
                        </a:spcAft>
                      </a:pPr>
                      <a:r>
                        <a:rPr lang="ru-RU" sz="1100" dirty="0">
                          <a:effectLst/>
                        </a:rPr>
                        <a:t>При отсутствии </a:t>
                      </a:r>
                      <a:r>
                        <a:rPr lang="ru-RU" sz="1100" dirty="0" smtClean="0">
                          <a:effectLst/>
                        </a:rPr>
                        <a:t>мероприятий </a:t>
                      </a:r>
                      <a:r>
                        <a:rPr lang="ru-RU" sz="1100" dirty="0">
                          <a:effectLst/>
                        </a:rPr>
                        <a:t>по </a:t>
                      </a:r>
                      <a:r>
                        <a:rPr lang="ru-RU" sz="1100" dirty="0" smtClean="0">
                          <a:effectLst/>
                        </a:rPr>
                        <a:t>демонтажу </a:t>
                      </a:r>
                      <a:r>
                        <a:rPr lang="ru-RU" sz="1100" dirty="0">
                          <a:effectLst/>
                        </a:rPr>
                        <a:t>сооружений и рекультивации </a:t>
                      </a:r>
                      <a:r>
                        <a:rPr lang="ru-RU" sz="1100" dirty="0" smtClean="0">
                          <a:effectLst/>
                        </a:rPr>
                        <a:t>земель </a:t>
                      </a:r>
                      <a:r>
                        <a:rPr lang="ru-RU" sz="1100" dirty="0">
                          <a:effectLst/>
                        </a:rPr>
                        <a:t>– появление </a:t>
                      </a:r>
                      <a:r>
                        <a:rPr lang="ru-RU" sz="1100" dirty="0" smtClean="0">
                          <a:effectLst/>
                        </a:rPr>
                        <a:t>заброшенной </a:t>
                      </a:r>
                      <a:r>
                        <a:rPr lang="ru-RU" sz="1100" dirty="0" err="1">
                          <a:effectLst/>
                        </a:rPr>
                        <a:t>промзоны</a:t>
                      </a:r>
                      <a:r>
                        <a:rPr lang="ru-RU" sz="1100" dirty="0">
                          <a:effectLst/>
                        </a:rPr>
                        <a:t> с рудеральной </a:t>
                      </a:r>
                      <a:r>
                        <a:rPr lang="ru-RU" sz="1100" dirty="0" smtClean="0">
                          <a:effectLst/>
                        </a:rPr>
                        <a:t>растительностью</a:t>
                      </a:r>
                      <a:r>
                        <a:rPr lang="ru-RU" sz="1100" dirty="0">
                          <a:effectLst/>
                        </a:rPr>
                        <a:t>. При </a:t>
                      </a:r>
                      <a:r>
                        <a:rPr lang="ru-RU" sz="1100" dirty="0" smtClean="0">
                          <a:effectLst/>
                        </a:rPr>
                        <a:t>реализации необходимых мероприятий </a:t>
                      </a:r>
                      <a:r>
                        <a:rPr lang="ru-RU" sz="1100" dirty="0">
                          <a:effectLst/>
                        </a:rPr>
                        <a:t>– </a:t>
                      </a:r>
                      <a:r>
                        <a:rPr lang="ru-RU" sz="1100" dirty="0" smtClean="0">
                          <a:effectLst/>
                        </a:rPr>
                        <a:t>возвращение </a:t>
                      </a:r>
                      <a:r>
                        <a:rPr lang="ru-RU" sz="1100" dirty="0">
                          <a:effectLst/>
                        </a:rPr>
                        <a:t>к исходному состоянию.</a:t>
                      </a:r>
                      <a:endParaRPr lang="ru-RU" sz="1100" dirty="0">
                        <a:effectLst/>
                        <a:latin typeface="Times New Roman"/>
                        <a:ea typeface="Times New Roman"/>
                      </a:endParaRPr>
                    </a:p>
                  </a:txBody>
                  <a:tcPr marL="10388" marR="10388" marT="0" marB="0"/>
                </a:tc>
              </a:tr>
              <a:tr h="456822">
                <a:tc>
                  <a:txBody>
                    <a:bodyPr/>
                    <a:lstStyle/>
                    <a:p>
                      <a:pPr algn="just">
                        <a:spcAft>
                          <a:spcPts val="0"/>
                        </a:spcAft>
                      </a:pPr>
                      <a:r>
                        <a:rPr lang="ru-RU" sz="1100" spc="-5" dirty="0">
                          <a:effectLst/>
                        </a:rPr>
                        <a:t>Почвенный </a:t>
                      </a:r>
                      <a:r>
                        <a:rPr lang="ru-RU" sz="1100" spc="-15" dirty="0">
                          <a:effectLst/>
                        </a:rPr>
                        <a:t>покров</a:t>
                      </a:r>
                      <a:endParaRPr lang="ru-RU" sz="1100" dirty="0">
                        <a:effectLst/>
                        <a:latin typeface="Times New Roman"/>
                        <a:ea typeface="Times New Roman"/>
                      </a:endParaRPr>
                    </a:p>
                  </a:txBody>
                  <a:tcPr marL="10388" marR="10388" marT="0" marB="0"/>
                </a:tc>
                <a:tc>
                  <a:txBody>
                    <a:bodyPr/>
                    <a:lstStyle/>
                    <a:p>
                      <a:pPr algn="just">
                        <a:spcAft>
                          <a:spcPts val="0"/>
                        </a:spcAft>
                      </a:pPr>
                      <a:r>
                        <a:rPr lang="ru-RU" sz="1100" spc="-15">
                          <a:effectLst/>
                        </a:rPr>
                        <a:t>Преобладание зональных дерново-подзолистых </a:t>
                      </a:r>
                      <a:r>
                        <a:rPr lang="ru-RU" sz="1100" spc="-10">
                          <a:effectLst/>
                        </a:rPr>
                        <a:t>почв</a:t>
                      </a:r>
                      <a:endParaRPr lang="ru-RU" sz="1100">
                        <a:effectLst/>
                        <a:latin typeface="Times New Roman"/>
                        <a:ea typeface="Times New Roman"/>
                      </a:endParaRPr>
                    </a:p>
                  </a:txBody>
                  <a:tcPr marL="10388" marR="10388" marT="0" marB="0"/>
                </a:tc>
                <a:tc>
                  <a:txBody>
                    <a:bodyPr/>
                    <a:lstStyle/>
                    <a:p>
                      <a:pPr algn="just">
                        <a:spcAft>
                          <a:spcPts val="0"/>
                        </a:spcAft>
                      </a:pPr>
                      <a:r>
                        <a:rPr lang="ru-RU" sz="1100">
                          <a:effectLst/>
                        </a:rPr>
                        <a:t>Снятие плодородного слоя почвы</a:t>
                      </a:r>
                      <a:endParaRPr lang="ru-RU" sz="1100">
                        <a:effectLst/>
                        <a:latin typeface="Times New Roman"/>
                        <a:ea typeface="Times New Roman"/>
                      </a:endParaRPr>
                    </a:p>
                  </a:txBody>
                  <a:tcPr marL="10388" marR="10388" marT="0" marB="0"/>
                </a:tc>
                <a:tc>
                  <a:txBody>
                    <a:bodyPr/>
                    <a:lstStyle/>
                    <a:p>
                      <a:pPr algn="just">
                        <a:spcAft>
                          <a:spcPts val="0"/>
                        </a:spcAft>
                      </a:pPr>
                      <a:r>
                        <a:rPr lang="ru-RU" sz="1100" dirty="0">
                          <a:effectLst/>
                        </a:rPr>
                        <a:t>Хранение </a:t>
                      </a:r>
                      <a:r>
                        <a:rPr lang="ru-RU" sz="1100" dirty="0" err="1" smtClean="0">
                          <a:effectLst/>
                        </a:rPr>
                        <a:t>пло</a:t>
                      </a:r>
                      <a:r>
                        <a:rPr lang="ru-RU" sz="1100" dirty="0" smtClean="0">
                          <a:effectLst/>
                        </a:rPr>
                        <a:t>-дородного </a:t>
                      </a:r>
                      <a:r>
                        <a:rPr lang="ru-RU" sz="1100" dirty="0">
                          <a:effectLst/>
                        </a:rPr>
                        <a:t>слоя почвы в буртах</a:t>
                      </a:r>
                      <a:endParaRPr lang="ru-RU" sz="1100" dirty="0">
                        <a:effectLst/>
                        <a:latin typeface="Times New Roman"/>
                        <a:ea typeface="Times New Roman"/>
                      </a:endParaRPr>
                    </a:p>
                  </a:txBody>
                  <a:tcPr marL="10388" marR="10388" marT="0" marB="0"/>
                </a:tc>
                <a:tc>
                  <a:txBody>
                    <a:bodyPr/>
                    <a:lstStyle/>
                    <a:p>
                      <a:pPr algn="just">
                        <a:spcAft>
                          <a:spcPts val="0"/>
                        </a:spcAft>
                      </a:pPr>
                      <a:r>
                        <a:rPr lang="ru-RU" sz="1100" spc="-5" dirty="0">
                          <a:effectLst/>
                        </a:rPr>
                        <a:t>Загрязнение </a:t>
                      </a:r>
                      <a:r>
                        <a:rPr lang="ru-RU" sz="1100" spc="-15" dirty="0" smtClean="0">
                          <a:effectLst/>
                        </a:rPr>
                        <a:t>нефтесодержащей </a:t>
                      </a:r>
                      <a:r>
                        <a:rPr lang="ru-RU" sz="1100" spc="-15" dirty="0">
                          <a:effectLst/>
                        </a:rPr>
                        <a:t>жидкостью</a:t>
                      </a:r>
                      <a:endParaRPr lang="ru-RU" sz="1100" dirty="0">
                        <a:effectLst/>
                        <a:latin typeface="Times New Roman"/>
                        <a:ea typeface="Times New Roman"/>
                      </a:endParaRPr>
                    </a:p>
                  </a:txBody>
                  <a:tcPr marL="10388" marR="10388" marT="0" marB="0"/>
                </a:tc>
                <a:tc vMerge="1">
                  <a:txBody>
                    <a:bodyPr/>
                    <a:lstStyle/>
                    <a:p>
                      <a:endParaRPr lang="ru-RU"/>
                    </a:p>
                  </a:txBody>
                  <a:tcPr/>
                </a:tc>
              </a:tr>
              <a:tr h="855148">
                <a:tc>
                  <a:txBody>
                    <a:bodyPr/>
                    <a:lstStyle/>
                    <a:p>
                      <a:pPr algn="just">
                        <a:spcAft>
                          <a:spcPts val="0"/>
                        </a:spcAft>
                      </a:pPr>
                      <a:r>
                        <a:rPr lang="ru-RU" sz="1100" spc="-5" dirty="0">
                          <a:effectLst/>
                        </a:rPr>
                        <a:t>Растительный </a:t>
                      </a:r>
                      <a:r>
                        <a:rPr lang="ru-RU" sz="1100" spc="-10" dirty="0">
                          <a:effectLst/>
                        </a:rPr>
                        <a:t>покров, </a:t>
                      </a:r>
                      <a:r>
                        <a:rPr lang="ru-RU" sz="1100" spc="-15" dirty="0">
                          <a:effectLst/>
                        </a:rPr>
                        <a:t>животный мир</a:t>
                      </a:r>
                      <a:endParaRPr lang="ru-RU" sz="1100" dirty="0">
                        <a:effectLst/>
                        <a:latin typeface="Times New Roman"/>
                        <a:ea typeface="Times New Roman"/>
                      </a:endParaRPr>
                    </a:p>
                  </a:txBody>
                  <a:tcPr marL="10388" marR="10388" marT="0" marB="0"/>
                </a:tc>
                <a:tc>
                  <a:txBody>
                    <a:bodyPr/>
                    <a:lstStyle/>
                    <a:p>
                      <a:pPr algn="just">
                        <a:spcAft>
                          <a:spcPts val="0"/>
                        </a:spcAft>
                      </a:pPr>
                      <a:r>
                        <a:rPr lang="ru-RU" sz="1100" spc="-5" dirty="0">
                          <a:effectLst/>
                        </a:rPr>
                        <a:t>Растительность и </a:t>
                      </a:r>
                      <a:r>
                        <a:rPr lang="ru-RU" sz="1100" spc="-5" dirty="0" smtClean="0">
                          <a:effectLst/>
                        </a:rPr>
                        <a:t>живот-</a:t>
                      </a:r>
                      <a:r>
                        <a:rPr lang="ru-RU" sz="1100" spc="-5" dirty="0" err="1" smtClean="0">
                          <a:effectLst/>
                        </a:rPr>
                        <a:t>ный</a:t>
                      </a:r>
                      <a:r>
                        <a:rPr lang="ru-RU" sz="1100" spc="-5" dirty="0" smtClean="0">
                          <a:effectLst/>
                        </a:rPr>
                        <a:t> </a:t>
                      </a:r>
                      <a:r>
                        <a:rPr lang="ru-RU" sz="1100" spc="-5" dirty="0">
                          <a:effectLst/>
                        </a:rPr>
                        <a:t>мир, характерные для неиспользуемых (</a:t>
                      </a:r>
                      <a:r>
                        <a:rPr lang="ru-RU" sz="1100" spc="-5" dirty="0" err="1" smtClean="0">
                          <a:effectLst/>
                        </a:rPr>
                        <a:t>зараста-ющих</a:t>
                      </a:r>
                      <a:r>
                        <a:rPr lang="ru-RU" sz="1100" spc="-5" dirty="0">
                          <a:effectLst/>
                        </a:rPr>
                        <a:t>) </a:t>
                      </a:r>
                      <a:r>
                        <a:rPr lang="ru-RU" sz="1100" spc="-15" dirty="0" err="1" smtClean="0">
                          <a:effectLst/>
                        </a:rPr>
                        <a:t>сельскохозяйст</a:t>
                      </a:r>
                      <a:r>
                        <a:rPr lang="ru-RU" sz="1100" spc="-15" dirty="0" smtClean="0">
                          <a:effectLst/>
                        </a:rPr>
                        <a:t>-венных </a:t>
                      </a:r>
                      <a:r>
                        <a:rPr lang="ru-RU" sz="1100" spc="-10" dirty="0">
                          <a:effectLst/>
                        </a:rPr>
                        <a:t>угодий</a:t>
                      </a:r>
                      <a:endParaRPr lang="ru-RU" sz="1100" dirty="0">
                        <a:effectLst/>
                        <a:latin typeface="Times New Roman"/>
                        <a:ea typeface="Times New Roman"/>
                      </a:endParaRPr>
                    </a:p>
                  </a:txBody>
                  <a:tcPr marL="10388" marR="10388" marT="0" marB="0"/>
                </a:tc>
                <a:tc>
                  <a:txBody>
                    <a:bodyPr/>
                    <a:lstStyle/>
                    <a:p>
                      <a:pPr algn="just">
                        <a:spcAft>
                          <a:spcPts val="0"/>
                        </a:spcAft>
                      </a:pPr>
                      <a:r>
                        <a:rPr lang="ru-RU" sz="1100" spc="-10" dirty="0">
                          <a:effectLst/>
                        </a:rPr>
                        <a:t>Уничтожение в местах </a:t>
                      </a:r>
                      <a:r>
                        <a:rPr lang="ru-RU" sz="1100" spc="-5" dirty="0">
                          <a:effectLst/>
                        </a:rPr>
                        <a:t>проведения строительных работ.</a:t>
                      </a:r>
                      <a:endParaRPr lang="ru-RU" sz="1100" dirty="0">
                        <a:effectLst/>
                        <a:latin typeface="Times New Roman"/>
                        <a:ea typeface="Times New Roman"/>
                      </a:endParaRPr>
                    </a:p>
                  </a:txBody>
                  <a:tcPr marL="10388" marR="10388" marT="0" marB="0"/>
                </a:tc>
                <a:tc>
                  <a:txBody>
                    <a:bodyPr/>
                    <a:lstStyle/>
                    <a:p>
                      <a:pPr algn="just">
                        <a:spcAft>
                          <a:spcPts val="0"/>
                        </a:spcAft>
                      </a:pPr>
                      <a:r>
                        <a:rPr lang="ru-RU" sz="1100" spc="-15" dirty="0">
                          <a:effectLst/>
                        </a:rPr>
                        <a:t>Практически </a:t>
                      </a:r>
                      <a:r>
                        <a:rPr lang="ru-RU" sz="1100" spc="-10" dirty="0">
                          <a:effectLst/>
                        </a:rPr>
                        <a:t>отсутствует</a:t>
                      </a:r>
                      <a:endParaRPr lang="ru-RU" sz="1100" dirty="0">
                        <a:effectLst/>
                        <a:latin typeface="Times New Roman"/>
                        <a:ea typeface="Times New Roman"/>
                      </a:endParaRPr>
                    </a:p>
                  </a:txBody>
                  <a:tcPr marL="10388" marR="10388" marT="0" marB="0"/>
                </a:tc>
                <a:tc>
                  <a:txBody>
                    <a:bodyPr/>
                    <a:lstStyle/>
                    <a:p>
                      <a:pPr algn="just">
                        <a:spcAft>
                          <a:spcPts val="0"/>
                        </a:spcAft>
                      </a:pPr>
                      <a:r>
                        <a:rPr lang="ru-RU" sz="1100" spc="-15" dirty="0">
                          <a:effectLst/>
                        </a:rPr>
                        <a:t>Уничтожение в </a:t>
                      </a:r>
                      <a:r>
                        <a:rPr lang="ru-RU" sz="1100" spc="-10" dirty="0" err="1" smtClean="0">
                          <a:effectLst/>
                        </a:rPr>
                        <a:t>мес-тах</a:t>
                      </a:r>
                      <a:r>
                        <a:rPr lang="ru-RU" sz="1100" spc="-10" dirty="0" smtClean="0">
                          <a:effectLst/>
                        </a:rPr>
                        <a:t> </a:t>
                      </a:r>
                      <a:r>
                        <a:rPr lang="ru-RU" sz="1100" spc="-10" dirty="0">
                          <a:effectLst/>
                        </a:rPr>
                        <a:t>разлива </a:t>
                      </a:r>
                      <a:r>
                        <a:rPr lang="ru-RU" sz="1100" spc="-5" dirty="0">
                          <a:effectLst/>
                        </a:rPr>
                        <a:t>нефти и при </a:t>
                      </a:r>
                      <a:r>
                        <a:rPr lang="ru-RU" sz="1100" spc="-10" dirty="0" smtClean="0">
                          <a:effectLst/>
                        </a:rPr>
                        <a:t>ликвидации последствий </a:t>
                      </a:r>
                      <a:r>
                        <a:rPr lang="ru-RU" sz="1100" spc="-15" dirty="0">
                          <a:effectLst/>
                        </a:rPr>
                        <a:t>аварий</a:t>
                      </a:r>
                      <a:endParaRPr lang="ru-RU" sz="1100" dirty="0">
                        <a:effectLst/>
                        <a:latin typeface="Times New Roman"/>
                        <a:ea typeface="Times New Roman"/>
                      </a:endParaRPr>
                    </a:p>
                  </a:txBody>
                  <a:tcPr marL="10388" marR="10388" marT="0" marB="0"/>
                </a:tc>
                <a:tc vMerge="1">
                  <a:txBody>
                    <a:bodyPr/>
                    <a:lstStyle/>
                    <a:p>
                      <a:endParaRPr lang="ru-RU"/>
                    </a:p>
                  </a:txBody>
                  <a:tcPr/>
                </a:tc>
              </a:tr>
              <a:tr h="913644">
                <a:tc>
                  <a:txBody>
                    <a:bodyPr/>
                    <a:lstStyle/>
                    <a:p>
                      <a:pPr indent="6350" algn="just">
                        <a:spcAft>
                          <a:spcPts val="0"/>
                        </a:spcAft>
                      </a:pPr>
                      <a:r>
                        <a:rPr lang="ru-RU" sz="1100" spc="-15" dirty="0">
                          <a:effectLst/>
                        </a:rPr>
                        <a:t>Физические факторы </a:t>
                      </a:r>
                      <a:r>
                        <a:rPr lang="ru-RU" sz="1100" spc="-20" dirty="0">
                          <a:effectLst/>
                        </a:rPr>
                        <a:t>воздействия</a:t>
                      </a:r>
                      <a:endParaRPr lang="ru-RU" sz="1100" dirty="0">
                        <a:effectLst/>
                        <a:latin typeface="Times New Roman"/>
                        <a:ea typeface="Times New Roman"/>
                      </a:endParaRPr>
                    </a:p>
                  </a:txBody>
                  <a:tcPr marL="10388" marR="10388" marT="0" marB="0"/>
                </a:tc>
                <a:tc>
                  <a:txBody>
                    <a:bodyPr/>
                    <a:lstStyle/>
                    <a:p>
                      <a:pPr algn="just">
                        <a:spcAft>
                          <a:spcPts val="0"/>
                        </a:spcAft>
                      </a:pPr>
                      <a:r>
                        <a:rPr lang="ru-RU" sz="1100" spc="-15" dirty="0">
                          <a:effectLst/>
                        </a:rPr>
                        <a:t>Фоновый шумовой, </a:t>
                      </a:r>
                      <a:r>
                        <a:rPr lang="ru-RU" sz="1100" spc="-15" dirty="0" smtClean="0">
                          <a:effectLst/>
                        </a:rPr>
                        <a:t>электро-магнитный </a:t>
                      </a:r>
                      <a:r>
                        <a:rPr lang="ru-RU" sz="1100" spc="-15" dirty="0">
                          <a:effectLst/>
                        </a:rPr>
                        <a:t>и </a:t>
                      </a:r>
                      <a:r>
                        <a:rPr lang="ru-RU" sz="1100" spc="-10" dirty="0">
                          <a:effectLst/>
                        </a:rPr>
                        <a:t>радиационный </a:t>
                      </a:r>
                      <a:r>
                        <a:rPr lang="ru-RU" sz="1100" spc="-10" dirty="0" smtClean="0">
                          <a:effectLst/>
                        </a:rPr>
                        <a:t>режимы</a:t>
                      </a:r>
                      <a:r>
                        <a:rPr lang="ru-RU" sz="1100" spc="-10" dirty="0">
                          <a:effectLst/>
                        </a:rPr>
                        <a:t>, формирующиеся </a:t>
                      </a:r>
                      <a:r>
                        <a:rPr lang="ru-RU" sz="1100" spc="-5" dirty="0">
                          <a:effectLst/>
                        </a:rPr>
                        <a:t>под воздействием </a:t>
                      </a:r>
                      <a:r>
                        <a:rPr lang="ru-RU" sz="1100" spc="-5" dirty="0" smtClean="0">
                          <a:effectLst/>
                        </a:rPr>
                        <a:t>природных </a:t>
                      </a:r>
                      <a:r>
                        <a:rPr lang="ru-RU" sz="1100" spc="-5" dirty="0">
                          <a:effectLst/>
                        </a:rPr>
                        <a:t>факторов</a:t>
                      </a:r>
                      <a:endParaRPr lang="ru-RU" sz="1100" dirty="0">
                        <a:effectLst/>
                        <a:latin typeface="Times New Roman"/>
                        <a:ea typeface="Times New Roman"/>
                      </a:endParaRPr>
                    </a:p>
                  </a:txBody>
                  <a:tcPr marL="10388" marR="10388" marT="0" marB="0"/>
                </a:tc>
                <a:tc gridSpan="2">
                  <a:txBody>
                    <a:bodyPr/>
                    <a:lstStyle/>
                    <a:p>
                      <a:pPr algn="just">
                        <a:spcAft>
                          <a:spcPts val="0"/>
                        </a:spcAft>
                      </a:pPr>
                      <a:r>
                        <a:rPr lang="ru-RU" sz="1100" dirty="0">
                          <a:effectLst/>
                        </a:rPr>
                        <a:t>Шумовое загрязнение от работы </a:t>
                      </a:r>
                      <a:r>
                        <a:rPr lang="ru-RU" sz="1100" spc="-5" dirty="0">
                          <a:effectLst/>
                        </a:rPr>
                        <a:t>спецтехники и оборудования. </a:t>
                      </a:r>
                      <a:r>
                        <a:rPr lang="ru-RU" sz="1100" spc="-10" dirty="0" smtClean="0">
                          <a:effectLst/>
                        </a:rPr>
                        <a:t>Необходимость </a:t>
                      </a:r>
                      <a:r>
                        <a:rPr lang="ru-RU" sz="1100" spc="-10" dirty="0">
                          <a:effectLst/>
                        </a:rPr>
                        <a:t>обеспечения требований </a:t>
                      </a:r>
                      <a:r>
                        <a:rPr lang="ru-RU" sz="1100" spc="-5" dirty="0">
                          <a:effectLst/>
                        </a:rPr>
                        <a:t>радиационной безопасности</a:t>
                      </a:r>
                      <a:endParaRPr lang="ru-RU" sz="1100" dirty="0">
                        <a:effectLst/>
                        <a:latin typeface="Times New Roman"/>
                        <a:ea typeface="Times New Roman"/>
                      </a:endParaRPr>
                    </a:p>
                  </a:txBody>
                  <a:tcPr marL="10388" marR="10388" marT="0" marB="0"/>
                </a:tc>
                <a:tc hMerge="1">
                  <a:txBody>
                    <a:bodyPr/>
                    <a:lstStyle/>
                    <a:p>
                      <a:endParaRPr lang="ru-RU"/>
                    </a:p>
                  </a:txBody>
                  <a:tcPr/>
                </a:tc>
                <a:tc gridSpan="2">
                  <a:txBody>
                    <a:bodyPr/>
                    <a:lstStyle/>
                    <a:p>
                      <a:pPr algn="ctr">
                        <a:spcAft>
                          <a:spcPts val="0"/>
                        </a:spcAft>
                      </a:pPr>
                      <a:r>
                        <a:rPr lang="ru-RU" sz="1100" dirty="0">
                          <a:effectLst/>
                        </a:rPr>
                        <a:t>Воздействие отсутствует</a:t>
                      </a:r>
                      <a:endParaRPr lang="ru-RU" sz="1100" dirty="0">
                        <a:effectLst/>
                        <a:latin typeface="Times New Roman"/>
                        <a:ea typeface="Times New Roman"/>
                      </a:endParaRPr>
                    </a:p>
                  </a:txBody>
                  <a:tcPr marL="10388" marR="10388" marT="0" marB="0"/>
                </a:tc>
                <a:tc hMerge="1">
                  <a:txBody>
                    <a:bodyPr/>
                    <a:lstStyle/>
                    <a:p>
                      <a:endParaRPr lang="ru-RU"/>
                    </a:p>
                  </a:txBody>
                  <a:tcPr/>
                </a:tc>
              </a:tr>
            </a:tbl>
          </a:graphicData>
        </a:graphic>
      </p:graphicFrame>
    </p:spTree>
    <p:extLst>
      <p:ext uri="{BB962C8B-B14F-4D97-AF65-F5344CB8AC3E}">
        <p14:creationId xmlns:p14="http://schemas.microsoft.com/office/powerpoint/2010/main" val="126376311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17581" y="1772816"/>
            <a:ext cx="7175351" cy="4464496"/>
          </a:xfrm>
        </p:spPr>
        <p:txBody>
          <a:bodyPr>
            <a:noAutofit/>
          </a:bodyPr>
          <a:lstStyle/>
          <a:p>
            <a:r>
              <a:rPr lang="ru-RU" sz="4000" dirty="0" smtClean="0">
                <a:solidFill>
                  <a:schemeClr val="tx1"/>
                </a:solidFill>
                <a:effectLst/>
              </a:rPr>
              <a:t>12. ЭКСПЕРТИЗА </a:t>
            </a:r>
            <a:r>
              <a:rPr lang="ru-RU" sz="4000" dirty="0">
                <a:solidFill>
                  <a:schemeClr val="tx1"/>
                </a:solidFill>
                <a:effectLst/>
              </a:rPr>
              <a:t>ПРОЕКТОВ ДЕЯТЕЛЬНОСТИ, СВЯЗАННОЙ С ВОЗДЕЙСТВИЕМ НА ОКРУЖАЮЩУЮ СРЕДУ</a:t>
            </a:r>
            <a:r>
              <a:rPr lang="ru-RU" sz="4000" dirty="0">
                <a:solidFill>
                  <a:schemeClr val="tx1"/>
                </a:solidFill>
              </a:rPr>
              <a:t/>
            </a:r>
            <a:br>
              <a:rPr lang="ru-RU" sz="4000" dirty="0">
                <a:solidFill>
                  <a:schemeClr val="tx1"/>
                </a:solidFill>
              </a:rPr>
            </a:br>
            <a:endParaRPr lang="ru-RU" sz="1600" dirty="0">
              <a:solidFill>
                <a:schemeClr val="tx1"/>
              </a:solidFill>
            </a:endParaRPr>
          </a:p>
        </p:txBody>
      </p:sp>
    </p:spTree>
    <p:extLst>
      <p:ext uri="{BB962C8B-B14F-4D97-AF65-F5344CB8AC3E}">
        <p14:creationId xmlns:p14="http://schemas.microsoft.com/office/powerpoint/2010/main" val="7919988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31640" y="188640"/>
            <a:ext cx="6308439" cy="3096344"/>
          </a:xfrm>
        </p:spPr>
      </p:pic>
      <p:sp>
        <p:nvSpPr>
          <p:cNvPr id="4" name="Текст 3"/>
          <p:cNvSpPr>
            <a:spLocks noGrp="1"/>
          </p:cNvSpPr>
          <p:nvPr>
            <p:ph type="body" sz="half" idx="2"/>
          </p:nvPr>
        </p:nvSpPr>
        <p:spPr>
          <a:xfrm>
            <a:off x="683568" y="3429000"/>
            <a:ext cx="8064896" cy="3312368"/>
          </a:xfrm>
        </p:spPr>
        <p:txBody>
          <a:bodyPr>
            <a:normAutofit fontScale="92500" lnSpcReduction="20000"/>
          </a:bodyPr>
          <a:lstStyle/>
          <a:p>
            <a:pPr algn="just"/>
            <a:r>
              <a:rPr lang="ru-RU" sz="1500" b="1" dirty="0">
                <a:solidFill>
                  <a:schemeClr val="tx1"/>
                </a:solidFill>
              </a:rPr>
              <a:t>Законодательные основы и объекты экспертизы</a:t>
            </a:r>
            <a:endParaRPr lang="ru-RU" sz="1500" dirty="0">
              <a:solidFill>
                <a:schemeClr val="tx1"/>
              </a:solidFill>
            </a:endParaRPr>
          </a:p>
          <a:p>
            <a:pPr algn="just"/>
            <a:r>
              <a:rPr lang="ru-RU" sz="1500" dirty="0">
                <a:solidFill>
                  <a:schemeClr val="tx1"/>
                </a:solidFill>
              </a:rPr>
              <a:t> </a:t>
            </a:r>
          </a:p>
          <a:p>
            <a:pPr algn="just"/>
            <a:r>
              <a:rPr lang="ru-RU" dirty="0">
                <a:solidFill>
                  <a:schemeClr val="tx1"/>
                </a:solidFill>
              </a:rPr>
              <a:t>В настоящее время в России согласно действующим законам и подзаконным актом установлено три вида экспертизы проектов деятельности, связанной с воздействием на окружающую среду:</a:t>
            </a:r>
          </a:p>
          <a:p>
            <a:pPr algn="just"/>
            <a:r>
              <a:rPr lang="ru-RU" dirty="0">
                <a:solidFill>
                  <a:schemeClr val="tx1"/>
                </a:solidFill>
              </a:rPr>
              <a:t>- экологическая экспертиза (государственная, в </a:t>
            </a:r>
            <a:r>
              <a:rPr lang="ru-RU" dirty="0" err="1">
                <a:solidFill>
                  <a:schemeClr val="tx1"/>
                </a:solidFill>
              </a:rPr>
              <a:t>т.ч</a:t>
            </a:r>
            <a:r>
              <a:rPr lang="ru-RU" dirty="0">
                <a:solidFill>
                  <a:schemeClr val="tx1"/>
                </a:solidFill>
              </a:rPr>
              <a:t>. федерального и регионального уровней, и общественная);</a:t>
            </a:r>
          </a:p>
          <a:p>
            <a:pPr algn="just"/>
            <a:r>
              <a:rPr lang="ru-RU" dirty="0">
                <a:solidFill>
                  <a:schemeClr val="tx1"/>
                </a:solidFill>
              </a:rPr>
              <a:t>- государственная экспертиза проектной документации и результатов инженерных изысканий (федерального уровня и уровня субъектов федерации);</a:t>
            </a:r>
          </a:p>
          <a:p>
            <a:pPr algn="just"/>
            <a:r>
              <a:rPr lang="ru-RU" dirty="0">
                <a:solidFill>
                  <a:schemeClr val="tx1"/>
                </a:solidFill>
              </a:rPr>
              <a:t>- негосударственная экспертиза проектной документации и результатов инженерных изысканий.</a:t>
            </a:r>
          </a:p>
          <a:p>
            <a:pPr algn="just"/>
            <a:r>
              <a:rPr lang="ru-RU" dirty="0" smtClean="0">
                <a:solidFill>
                  <a:schemeClr val="tx1"/>
                </a:solidFill>
              </a:rPr>
              <a:t>Несмотря </a:t>
            </a:r>
            <a:r>
              <a:rPr lang="ru-RU" dirty="0">
                <a:solidFill>
                  <a:schemeClr val="tx1"/>
                </a:solidFill>
              </a:rPr>
              <a:t>на разный законодательный и организационно-правовой статус, все три вида экспертизы направлены на достижение практически идентичных целей (обеспечение соответствия разрабатываемых проектов законодательным и нормативным требованиям, действующим в природоохранной сфере), применительно к объектам различного характера</a:t>
            </a:r>
            <a:r>
              <a:rPr lang="ru-RU" dirty="0" smtClean="0">
                <a:solidFill>
                  <a:schemeClr val="tx1"/>
                </a:solidFill>
              </a:rPr>
              <a:t>.</a:t>
            </a:r>
          </a:p>
          <a:p>
            <a:pPr algn="just"/>
            <a:r>
              <a:rPr lang="ru-RU" dirty="0">
                <a:solidFill>
                  <a:schemeClr val="tx1"/>
                </a:solidFill>
              </a:rPr>
              <a:t>Все три вида экспертиз проводятся на основе одной и той же нормативной базы. Некоторые различия между ними могут быть отчасти связаны с разными способами подбора экспертов и их мотивацией.</a:t>
            </a:r>
          </a:p>
        </p:txBody>
      </p:sp>
    </p:spTree>
    <p:extLst>
      <p:ext uri="{BB962C8B-B14F-4D97-AF65-F5344CB8AC3E}">
        <p14:creationId xmlns:p14="http://schemas.microsoft.com/office/powerpoint/2010/main" val="4108698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7664" y="476672"/>
            <a:ext cx="5966666" cy="432048"/>
          </a:xfrm>
        </p:spPr>
        <p:txBody>
          <a:bodyPr/>
          <a:lstStyle/>
          <a:p>
            <a:pPr algn="just"/>
            <a:r>
              <a:rPr lang="ru-RU" sz="2000" dirty="0" smtClean="0">
                <a:solidFill>
                  <a:schemeClr val="tx1"/>
                </a:solidFill>
              </a:rPr>
              <a:t>Введение саморегулирования</a:t>
            </a:r>
            <a:endParaRPr lang="ru-RU" sz="2000" dirty="0">
              <a:solidFill>
                <a:schemeClr val="tx1"/>
              </a:solidFill>
            </a:endParaRPr>
          </a:p>
        </p:txBody>
      </p:sp>
      <p:sp>
        <p:nvSpPr>
          <p:cNvPr id="3" name="Текст 2"/>
          <p:cNvSpPr>
            <a:spLocks noGrp="1"/>
          </p:cNvSpPr>
          <p:nvPr>
            <p:ph type="body" idx="1"/>
          </p:nvPr>
        </p:nvSpPr>
        <p:spPr>
          <a:xfrm>
            <a:off x="899592" y="1052736"/>
            <a:ext cx="7560840" cy="5472608"/>
          </a:xfrm>
        </p:spPr>
        <p:txBody>
          <a:bodyPr>
            <a:normAutofit lnSpcReduction="10000"/>
          </a:bodyPr>
          <a:lstStyle/>
          <a:p>
            <a:pPr algn="just"/>
            <a:r>
              <a:rPr lang="ru-RU" sz="1600" dirty="0">
                <a:solidFill>
                  <a:schemeClr val="tx1"/>
                </a:solidFill>
              </a:rPr>
              <a:t>В 2009 г. в соответствие с Градостроительным кодексом система государственного лицензирования строительных и в </a:t>
            </a:r>
            <a:r>
              <a:rPr lang="ru-RU" sz="1600" dirty="0" err="1">
                <a:solidFill>
                  <a:schemeClr val="tx1"/>
                </a:solidFill>
              </a:rPr>
              <a:t>т.ч</a:t>
            </a:r>
            <a:r>
              <a:rPr lang="ru-RU" sz="1600" dirty="0">
                <a:solidFill>
                  <a:schemeClr val="tx1"/>
                </a:solidFill>
              </a:rPr>
              <a:t>. проектно-изыскательских работ была заменена на саморегулирование – систему обязательного членства предприятий и организаций в саморегулирующихся организациях (СРО), подлежащих государственной регистрации и выдающих по определенным правилам свидетельства о допуске к отдельным видам работ, влияющих на безопасность объектов капитального строительства. Предполагалось, что эта мера позволит создать эффективный контроль за качеством работ в строительной отрасли, в </a:t>
            </a:r>
            <a:r>
              <a:rPr lang="ru-RU" sz="1600" dirty="0" err="1">
                <a:solidFill>
                  <a:schemeClr val="tx1"/>
                </a:solidFill>
              </a:rPr>
              <a:t>т.ч</a:t>
            </a:r>
            <a:r>
              <a:rPr lang="ru-RU" sz="1600" dirty="0">
                <a:solidFill>
                  <a:schemeClr val="tx1"/>
                </a:solidFill>
              </a:rPr>
              <a:t>. проектно-изыскательских, и вместе с тем будет способствовать </a:t>
            </a:r>
            <a:r>
              <a:rPr lang="ru-RU" sz="1600" dirty="0" err="1">
                <a:solidFill>
                  <a:schemeClr val="tx1"/>
                </a:solidFill>
              </a:rPr>
              <a:t>дебюрократизации</a:t>
            </a:r>
            <a:r>
              <a:rPr lang="ru-RU" sz="1600" dirty="0">
                <a:solidFill>
                  <a:schemeClr val="tx1"/>
                </a:solidFill>
              </a:rPr>
              <a:t> экономики, уменьшению административного давления на бизнес и повышению эффективности регулирования профессиональной и предпринимательской деятельности. Фактически же (по мнению автора законопроекта о СРО</a:t>
            </a:r>
            <a:r>
              <a:rPr lang="ru-RU" sz="1600" dirty="0" smtClean="0">
                <a:solidFill>
                  <a:schemeClr val="tx1"/>
                </a:solidFill>
              </a:rPr>
              <a:t>, тогдашнего </a:t>
            </a:r>
            <a:r>
              <a:rPr lang="ru-RU" sz="1600" dirty="0">
                <a:solidFill>
                  <a:schemeClr val="tx1"/>
                </a:solidFill>
              </a:rPr>
              <a:t>председателя Комитета Государственной Думы РФ по собственности </a:t>
            </a:r>
            <a:r>
              <a:rPr lang="ru-RU" sz="1600" dirty="0" err="1" smtClean="0">
                <a:solidFill>
                  <a:schemeClr val="tx1"/>
                </a:solidFill>
              </a:rPr>
              <a:t>Плескачевского</a:t>
            </a:r>
            <a:r>
              <a:rPr lang="ru-RU" sz="1600" dirty="0" smtClean="0">
                <a:solidFill>
                  <a:schemeClr val="tx1"/>
                </a:solidFill>
              </a:rPr>
              <a:t> </a:t>
            </a:r>
            <a:r>
              <a:rPr lang="ru-RU" sz="1600" dirty="0">
                <a:solidFill>
                  <a:schemeClr val="tx1"/>
                </a:solidFill>
              </a:rPr>
              <a:t>В.С</a:t>
            </a:r>
            <a:r>
              <a:rPr lang="ru-RU" sz="1600" dirty="0" smtClean="0">
                <a:solidFill>
                  <a:schemeClr val="tx1"/>
                </a:solidFill>
              </a:rPr>
              <a:t>.) </a:t>
            </a:r>
            <a:r>
              <a:rPr lang="ru-RU" sz="1600" dirty="0">
                <a:solidFill>
                  <a:schemeClr val="tx1"/>
                </a:solidFill>
              </a:rPr>
              <a:t>уйти от чиновничьего беспредела, а также бесконтрольности за строительством не удалось. В действующем механизме регулирования строительной деятельности оказалось воспроизведено все худшее, что было в существовавшей ранее практике лицензирования строительных организаций: коррупция, бесконтрольность работ, влияющих на безопасность строительства, избыточная регламентация частных вопросов. Одновременно многократно выросли затраты проектировщиков и изыскателей на содержание СРО и экспертизу проектов</a:t>
            </a:r>
            <a:r>
              <a:rPr lang="ru-RU" sz="1600" dirty="0" smtClean="0">
                <a:solidFill>
                  <a:schemeClr val="tx1"/>
                </a:solidFill>
              </a:rPr>
              <a:t>.</a:t>
            </a:r>
          </a:p>
          <a:p>
            <a:pPr algn="just"/>
            <a:endParaRPr lang="ru-RU" sz="1200" dirty="0"/>
          </a:p>
        </p:txBody>
      </p:sp>
    </p:spTree>
    <p:extLst>
      <p:ext uri="{BB962C8B-B14F-4D97-AF65-F5344CB8AC3E}">
        <p14:creationId xmlns:p14="http://schemas.microsoft.com/office/powerpoint/2010/main" val="30615559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5"/>
            <a:ext cx="3636085" cy="1080120"/>
          </a:xfrm>
        </p:spPr>
        <p:txBody>
          <a:bodyPr/>
          <a:lstStyle/>
          <a:p>
            <a:r>
              <a:rPr lang="ru-RU" sz="1600" dirty="0" smtClean="0">
                <a:solidFill>
                  <a:schemeClr val="tx1"/>
                </a:solidFill>
              </a:rPr>
              <a:t>Экологическая </a:t>
            </a:r>
            <a:r>
              <a:rPr lang="ru-RU" sz="1600" dirty="0">
                <a:solidFill>
                  <a:schemeClr val="tx1"/>
                </a:solidFill>
              </a:rPr>
              <a:t>экспертиза (государственная, в </a:t>
            </a:r>
            <a:r>
              <a:rPr lang="ru-RU" sz="1600" dirty="0" err="1">
                <a:solidFill>
                  <a:schemeClr val="tx1"/>
                </a:solidFill>
              </a:rPr>
              <a:t>т.ч</a:t>
            </a:r>
            <a:r>
              <a:rPr lang="ru-RU" sz="1600" dirty="0">
                <a:solidFill>
                  <a:schemeClr val="tx1"/>
                </a:solidFill>
              </a:rPr>
              <a:t>. федерального и регионального уровней, и общественная)</a:t>
            </a:r>
            <a:endParaRPr lang="ru-RU" sz="1600" dirty="0"/>
          </a:p>
        </p:txBody>
      </p:sp>
      <p:sp>
        <p:nvSpPr>
          <p:cNvPr id="3" name="Объект 2"/>
          <p:cNvSpPr>
            <a:spLocks noGrp="1"/>
          </p:cNvSpPr>
          <p:nvPr>
            <p:ph idx="1"/>
          </p:nvPr>
        </p:nvSpPr>
        <p:spPr>
          <a:xfrm>
            <a:off x="4593515" y="260648"/>
            <a:ext cx="4370973" cy="6336704"/>
          </a:xfrm>
        </p:spPr>
        <p:txBody>
          <a:bodyPr>
            <a:normAutofit fontScale="70000" lnSpcReduction="20000"/>
          </a:bodyPr>
          <a:lstStyle/>
          <a:p>
            <a:pPr marL="45720" indent="0" algn="just">
              <a:buNone/>
            </a:pPr>
            <a:r>
              <a:rPr lang="ru-RU" dirty="0">
                <a:solidFill>
                  <a:schemeClr val="tx1"/>
                </a:solidFill>
              </a:rPr>
              <a:t>Экологическая экспертиза базируется на Федеральном законе «Об экологической экспертизе» от 23 ноября 1995 г. № 174-ФЗ</a:t>
            </a:r>
            <a:r>
              <a:rPr lang="ru-RU" dirty="0" smtClean="0">
                <a:solidFill>
                  <a:schemeClr val="tx1"/>
                </a:solidFill>
              </a:rPr>
              <a:t>, в действующей </a:t>
            </a:r>
            <a:r>
              <a:rPr lang="ru-RU" dirty="0">
                <a:solidFill>
                  <a:schemeClr val="tx1"/>
                </a:solidFill>
              </a:rPr>
              <a:t>в настоящее </a:t>
            </a:r>
            <a:r>
              <a:rPr lang="ru-RU" dirty="0" smtClean="0">
                <a:solidFill>
                  <a:schemeClr val="tx1"/>
                </a:solidFill>
              </a:rPr>
              <a:t>время редакции.</a:t>
            </a:r>
          </a:p>
          <a:p>
            <a:pPr marL="45720" indent="0" algn="just">
              <a:buNone/>
            </a:pPr>
            <a:r>
              <a:rPr lang="ru-RU" dirty="0">
                <a:solidFill>
                  <a:schemeClr val="tx1"/>
                </a:solidFill>
              </a:rPr>
              <a:t>В организационном отношении государственная экологическая экспертиза является в настоящее время прерогативой </a:t>
            </a:r>
            <a:r>
              <a:rPr lang="ru-RU" dirty="0" err="1">
                <a:solidFill>
                  <a:schemeClr val="tx1"/>
                </a:solidFill>
              </a:rPr>
              <a:t>Росприроднадзора</a:t>
            </a:r>
            <a:r>
              <a:rPr lang="ru-RU" dirty="0">
                <a:solidFill>
                  <a:schemeClr val="tx1"/>
                </a:solidFill>
              </a:rPr>
              <a:t> и его территориальных подразделений. </a:t>
            </a:r>
            <a:endParaRPr lang="ru-RU" dirty="0" smtClean="0">
              <a:solidFill>
                <a:schemeClr val="tx1"/>
              </a:solidFill>
            </a:endParaRPr>
          </a:p>
          <a:p>
            <a:pPr marL="45720" indent="0" algn="just">
              <a:buNone/>
            </a:pPr>
            <a:r>
              <a:rPr lang="ru-RU" dirty="0">
                <a:solidFill>
                  <a:schemeClr val="tx1"/>
                </a:solidFill>
              </a:rPr>
              <a:t>В государственной экологической экспертизе ведущую роль, как и ранее, играют внештатные эксперты - специалисты, обладающие научными и (или) практическими познаниями по рассматриваемому вопросу и привлекаемые к участию в экспертизе эпизодически. К государственной экологической экспертизе привлекаются люди в той или иной степени известные, обладающие (и дорожащие) репутацией, для которых экспертиза – не столько заработок, сколько поддержание статуса, престижная общественная работа.</a:t>
            </a:r>
            <a:endParaRPr lang="ru-RU" dirty="0" smtClean="0">
              <a:solidFill>
                <a:schemeClr val="tx1"/>
              </a:solidFill>
            </a:endParaRPr>
          </a:p>
          <a:p>
            <a:pPr marL="45720" indent="0" algn="just">
              <a:buNone/>
            </a:pPr>
            <a:r>
              <a:rPr lang="ru-RU" dirty="0">
                <a:solidFill>
                  <a:schemeClr val="tx1"/>
                </a:solidFill>
              </a:rPr>
              <a:t>О</a:t>
            </a:r>
            <a:r>
              <a:rPr lang="ru-RU" dirty="0" smtClean="0">
                <a:solidFill>
                  <a:schemeClr val="tx1"/>
                </a:solidFill>
              </a:rPr>
              <a:t>бщественная </a:t>
            </a:r>
            <a:r>
              <a:rPr lang="ru-RU" dirty="0">
                <a:solidFill>
                  <a:schemeClr val="tx1"/>
                </a:solidFill>
              </a:rPr>
              <a:t>экологическая экспертиза выполняется нечасто. Проводят ее коллективы ученых и авторитетных специалистов, по инициативе общественных организаций, по крупным проектам, вызывающим отрицательную или, как минимум, неоднозначную реакцию населения. </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492896"/>
            <a:ext cx="4355976" cy="2903984"/>
          </a:xfrm>
          <a:prstGeom prst="rect">
            <a:avLst/>
          </a:prstGeom>
        </p:spPr>
      </p:pic>
    </p:spTree>
    <p:extLst>
      <p:ext uri="{BB962C8B-B14F-4D97-AF65-F5344CB8AC3E}">
        <p14:creationId xmlns:p14="http://schemas.microsoft.com/office/powerpoint/2010/main" val="2285503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76672"/>
            <a:ext cx="4032448" cy="1258493"/>
          </a:xfrm>
        </p:spPr>
        <p:txBody>
          <a:bodyPr/>
          <a:lstStyle/>
          <a:p>
            <a:r>
              <a:rPr lang="ru-RU" sz="1600" dirty="0" smtClean="0">
                <a:solidFill>
                  <a:schemeClr val="tx1"/>
                </a:solidFill>
              </a:rPr>
              <a:t>Государственная </a:t>
            </a:r>
            <a:r>
              <a:rPr lang="ru-RU" sz="1600" dirty="0">
                <a:solidFill>
                  <a:schemeClr val="tx1"/>
                </a:solidFill>
              </a:rPr>
              <a:t>экспертиза проектной документации и результатов инженерных изысканий (федерального уровня и уровня субъектов федерации)</a:t>
            </a:r>
            <a:endParaRPr lang="ru-RU" sz="1600" dirty="0"/>
          </a:p>
        </p:txBody>
      </p:sp>
      <p:sp>
        <p:nvSpPr>
          <p:cNvPr id="3" name="Объект 2"/>
          <p:cNvSpPr>
            <a:spLocks noGrp="1"/>
          </p:cNvSpPr>
          <p:nvPr>
            <p:ph idx="1"/>
          </p:nvPr>
        </p:nvSpPr>
        <p:spPr>
          <a:xfrm>
            <a:off x="4860032" y="260648"/>
            <a:ext cx="4032448" cy="6336704"/>
          </a:xfrm>
        </p:spPr>
        <p:txBody>
          <a:bodyPr>
            <a:normAutofit fontScale="70000" lnSpcReduction="20000"/>
          </a:bodyPr>
          <a:lstStyle/>
          <a:p>
            <a:pPr marL="45720" indent="0" algn="just">
              <a:buNone/>
            </a:pPr>
            <a:r>
              <a:rPr lang="ru-RU" b="1" dirty="0" smtClean="0">
                <a:solidFill>
                  <a:schemeClr val="tx1"/>
                </a:solidFill>
              </a:rPr>
              <a:t>Государственная </a:t>
            </a:r>
            <a:r>
              <a:rPr lang="ru-RU" b="1" dirty="0">
                <a:solidFill>
                  <a:schemeClr val="tx1"/>
                </a:solidFill>
              </a:rPr>
              <a:t>экспертиза проектной документации и результатов инженерных изысканий </a:t>
            </a:r>
            <a:r>
              <a:rPr lang="ru-RU" dirty="0">
                <a:solidFill>
                  <a:schemeClr val="tx1"/>
                </a:solidFill>
              </a:rPr>
              <a:t>была введена Постановлением правительства РФ №145 от 5 марта 2007 г. «О порядке организации и проведения государственной экспертизы проектной документации и результатов инженерных изысканий</a:t>
            </a:r>
            <a:r>
              <a:rPr lang="ru-RU" dirty="0" smtClean="0">
                <a:solidFill>
                  <a:schemeClr val="tx1"/>
                </a:solidFill>
              </a:rPr>
              <a:t>» </a:t>
            </a:r>
            <a:r>
              <a:rPr lang="ru-RU" dirty="0">
                <a:solidFill>
                  <a:schemeClr val="tx1"/>
                </a:solidFill>
              </a:rPr>
              <a:t>и в настоящее время базируется на статье 49 Градостроительного кодекса </a:t>
            </a:r>
            <a:r>
              <a:rPr lang="ru-RU" dirty="0" smtClean="0">
                <a:solidFill>
                  <a:schemeClr val="tx1"/>
                </a:solidFill>
              </a:rPr>
              <a:t>РФ. </a:t>
            </a:r>
            <a:r>
              <a:rPr lang="ru-RU" dirty="0">
                <a:solidFill>
                  <a:schemeClr val="tx1"/>
                </a:solidFill>
              </a:rPr>
              <a:t>Предметом государственной экспертизы проектной документации является оценка ее соответствия требованиям технических регламентов, в том числе санитарно-эпидемиологическим, </a:t>
            </a:r>
            <a:r>
              <a:rPr lang="ru-RU" i="1" dirty="0">
                <a:solidFill>
                  <a:schemeClr val="tx1"/>
                </a:solidFill>
              </a:rPr>
              <a:t>экологическим требованиям</a:t>
            </a:r>
            <a:r>
              <a:rPr lang="ru-RU" dirty="0">
                <a:solidFill>
                  <a:schemeClr val="tx1"/>
                </a:solidFill>
              </a:rPr>
              <a:t>, требованиям государственной охраны объектов культурного наследия, требованиям пожарной, промышленной, ядерной, радиационной и иной безопасности, а также результатам инженерных изысканий. </a:t>
            </a:r>
            <a:endParaRPr lang="ru-RU" dirty="0" smtClean="0">
              <a:solidFill>
                <a:schemeClr val="tx1"/>
              </a:solidFill>
            </a:endParaRPr>
          </a:p>
          <a:p>
            <a:pPr marL="45720" indent="0" algn="just">
              <a:buNone/>
            </a:pPr>
            <a:r>
              <a:rPr lang="ru-RU" dirty="0">
                <a:solidFill>
                  <a:schemeClr val="tx1"/>
                </a:solidFill>
              </a:rPr>
              <a:t>В государственной </a:t>
            </a:r>
            <a:r>
              <a:rPr lang="ru-RU" dirty="0" smtClean="0">
                <a:solidFill>
                  <a:schemeClr val="tx1"/>
                </a:solidFill>
              </a:rPr>
              <a:t>экспертизе </a:t>
            </a:r>
            <a:r>
              <a:rPr lang="ru-RU" dirty="0">
                <a:solidFill>
                  <a:schemeClr val="tx1"/>
                </a:solidFill>
              </a:rPr>
              <a:t>проектной документации и результатов инженерных изысканий экспертные комиссии комплектуются из штатных работников экспертных организаций, прошедших подготовку и получивших аттестаты Госстроя РФ на право подготовки заключений экспертизы</a:t>
            </a:r>
            <a:r>
              <a:rPr lang="ru-RU" dirty="0" smtClean="0">
                <a:solidFill>
                  <a:schemeClr val="tx1"/>
                </a:solidFill>
              </a:rPr>
              <a:t>.</a:t>
            </a:r>
          </a:p>
          <a:p>
            <a:pPr marL="45720" indent="0" algn="just">
              <a:buNone/>
            </a:pPr>
            <a:r>
              <a:rPr lang="ru-RU" dirty="0" smtClean="0">
                <a:solidFill>
                  <a:schemeClr val="tx1"/>
                </a:solidFill>
              </a:rPr>
              <a:t> </a:t>
            </a:r>
            <a:endParaRPr lang="ru-RU" dirty="0">
              <a:solidFill>
                <a:schemeClr val="tx1"/>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963327"/>
            <a:ext cx="4536504" cy="3022693"/>
          </a:xfrm>
          <a:prstGeom prst="rect">
            <a:avLst/>
          </a:prstGeom>
        </p:spPr>
      </p:pic>
    </p:spTree>
    <p:extLst>
      <p:ext uri="{BB962C8B-B14F-4D97-AF65-F5344CB8AC3E}">
        <p14:creationId xmlns:p14="http://schemas.microsoft.com/office/powerpoint/2010/main" val="110891936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3636085" cy="1258493"/>
          </a:xfrm>
        </p:spPr>
        <p:txBody>
          <a:bodyPr/>
          <a:lstStyle/>
          <a:p>
            <a:r>
              <a:rPr lang="ru-RU" sz="1600" dirty="0" smtClean="0">
                <a:solidFill>
                  <a:schemeClr val="tx1"/>
                </a:solidFill>
              </a:rPr>
              <a:t>Негосударственная </a:t>
            </a:r>
            <a:r>
              <a:rPr lang="ru-RU" sz="1600" dirty="0">
                <a:solidFill>
                  <a:schemeClr val="tx1"/>
                </a:solidFill>
              </a:rPr>
              <a:t>экспертиза проектной документации и результатов инженерных изысканий</a:t>
            </a:r>
            <a:endParaRPr lang="ru-RU" sz="1600" dirty="0"/>
          </a:p>
        </p:txBody>
      </p:sp>
      <p:sp>
        <p:nvSpPr>
          <p:cNvPr id="3" name="Объект 2"/>
          <p:cNvSpPr>
            <a:spLocks noGrp="1"/>
          </p:cNvSpPr>
          <p:nvPr>
            <p:ph idx="1"/>
          </p:nvPr>
        </p:nvSpPr>
        <p:spPr>
          <a:xfrm>
            <a:off x="4788024" y="260648"/>
            <a:ext cx="4032448" cy="6264696"/>
          </a:xfrm>
        </p:spPr>
        <p:txBody>
          <a:bodyPr>
            <a:normAutofit fontScale="77500" lnSpcReduction="20000"/>
          </a:bodyPr>
          <a:lstStyle/>
          <a:p>
            <a:pPr marL="45720" indent="0" algn="just">
              <a:buNone/>
            </a:pPr>
            <a:r>
              <a:rPr lang="ru-RU" dirty="0">
                <a:solidFill>
                  <a:schemeClr val="tx1"/>
                </a:solidFill>
              </a:rPr>
              <a:t>Негосударственная экспертиза проектной документации и результатов инженерных изысканий была введена Постановлением Правительства РФ от 29 декабря 2008 г. № 1070 «О негосударственной экспертизе проектной документации и результатов инженерных изысканий</a:t>
            </a:r>
            <a:r>
              <a:rPr lang="ru-RU" dirty="0" smtClean="0">
                <a:solidFill>
                  <a:schemeClr val="tx1"/>
                </a:solidFill>
              </a:rPr>
              <a:t>», </a:t>
            </a:r>
            <a:r>
              <a:rPr lang="ru-RU" dirty="0">
                <a:solidFill>
                  <a:schemeClr val="tx1"/>
                </a:solidFill>
              </a:rPr>
              <a:t>а в настоящее время базируется на статье 49 Градостроительного кодекса </a:t>
            </a:r>
            <a:r>
              <a:rPr lang="ru-RU" dirty="0" smtClean="0">
                <a:solidFill>
                  <a:schemeClr val="tx1"/>
                </a:solidFill>
              </a:rPr>
              <a:t>РФ.</a:t>
            </a:r>
          </a:p>
          <a:p>
            <a:pPr marL="45720" indent="0" algn="just">
              <a:buNone/>
            </a:pPr>
            <a:r>
              <a:rPr lang="ru-RU" dirty="0">
                <a:solidFill>
                  <a:schemeClr val="tx1"/>
                </a:solidFill>
              </a:rPr>
              <a:t>Предметом негосударственной экспертизы результатов инженерных изысканий является оценка их соответствия требованиям технических регламентов и заданию на проведение инженерных изысканий. </a:t>
            </a:r>
            <a:r>
              <a:rPr lang="ru-RU" dirty="0" smtClean="0">
                <a:solidFill>
                  <a:schemeClr val="tx1"/>
                </a:solidFill>
              </a:rPr>
              <a:t>Может выполняться за счет заказчика проектной документации, для объектов, не подпадающих под государственную экспертизу, которую она не заменяет.</a:t>
            </a:r>
          </a:p>
          <a:p>
            <a:pPr marL="45720" indent="0" algn="just">
              <a:buNone/>
            </a:pPr>
            <a:r>
              <a:rPr lang="ru-RU" dirty="0" smtClean="0">
                <a:solidFill>
                  <a:schemeClr val="tx1"/>
                </a:solidFill>
              </a:rPr>
              <a:t>Право </a:t>
            </a:r>
            <a:r>
              <a:rPr lang="ru-RU" dirty="0">
                <a:solidFill>
                  <a:schemeClr val="tx1"/>
                </a:solidFill>
              </a:rPr>
              <a:t>проведения негосударственной экспертизы предоставлено организациям, аккредитованным Министерством регионального развития.</a:t>
            </a:r>
          </a:p>
        </p:txBody>
      </p:sp>
      <p:sp>
        <p:nvSpPr>
          <p:cNvPr id="4" name="Текст 3"/>
          <p:cNvSpPr>
            <a:spLocks noGrp="1"/>
          </p:cNvSpPr>
          <p:nvPr>
            <p:ph type="body" sz="half" idx="2"/>
          </p:nvPr>
        </p:nvSpPr>
        <p:spPr>
          <a:xfrm>
            <a:off x="539552" y="1844824"/>
            <a:ext cx="338866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545915"/>
            <a:ext cx="4320695" cy="3046090"/>
          </a:xfrm>
          <a:prstGeom prst="rect">
            <a:avLst/>
          </a:prstGeom>
        </p:spPr>
      </p:pic>
    </p:spTree>
    <p:extLst>
      <p:ext uri="{BB962C8B-B14F-4D97-AF65-F5344CB8AC3E}">
        <p14:creationId xmlns:p14="http://schemas.microsoft.com/office/powerpoint/2010/main" val="29128580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294310" y="260648"/>
            <a:ext cx="4925762" cy="3096344"/>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just"/>
            <a:r>
              <a:rPr lang="ru-RU" sz="1600" b="0" dirty="0">
                <a:solidFill>
                  <a:schemeClr val="tx1"/>
                </a:solidFill>
                <a:effectLst/>
                <a:latin typeface="Times New Roman" pitchFamily="18" charset="0"/>
                <a:cs typeface="Times New Roman" pitchFamily="18" charset="0"/>
              </a:rPr>
              <a:t>В области оценки воздействия на окружающую среду и экологической экспертизы проектов в настоящее время существует большой разрыв между методами, существующими в теории (учебная и научная литература), и реально применяемыми экспертами на практике. В качестве методов оценки воздействия на окружающую среду и экологической экспертизы чаще всего рассматриваются (с некоторыми вариациями названий) рекомендованные в сборнике СКОПЕ 5 «Оценка воздействия на окружающую среду: принципы и процедуры</a:t>
            </a:r>
            <a:r>
              <a:rPr lang="ru-RU" sz="1600" b="0" dirty="0" smtClean="0">
                <a:solidFill>
                  <a:schemeClr val="tx1"/>
                </a:solidFill>
                <a:effectLst/>
                <a:latin typeface="Times New Roman" pitchFamily="18" charset="0"/>
                <a:cs typeface="Times New Roman" pitchFamily="18" charset="0"/>
              </a:rPr>
              <a:t>» </a:t>
            </a:r>
            <a:r>
              <a:rPr lang="ru-RU" sz="1600" b="0" dirty="0">
                <a:solidFill>
                  <a:schemeClr val="tx1"/>
                </a:solidFill>
                <a:effectLst/>
                <a:latin typeface="Times New Roman" pitchFamily="18" charset="0"/>
                <a:cs typeface="Times New Roman" pitchFamily="18" charset="0"/>
              </a:rPr>
              <a:t>основные методы </a:t>
            </a:r>
            <a:r>
              <a:rPr lang="ru-RU" sz="1600" b="0" dirty="0" smtClean="0">
                <a:solidFill>
                  <a:schemeClr val="tx1"/>
                </a:solidFill>
                <a:effectLst/>
                <a:latin typeface="Times New Roman" pitchFamily="18" charset="0"/>
                <a:cs typeface="Times New Roman" pitchFamily="18" charset="0"/>
              </a:rPr>
              <a:t>ОВОС:</a:t>
            </a:r>
            <a:endParaRPr lang="ru-RU" sz="1600" b="0" dirty="0">
              <a:solidFill>
                <a:schemeClr val="tx1"/>
              </a:solidFill>
              <a:latin typeface="Times New Roman" pitchFamily="18" charset="0"/>
              <a:cs typeface="Times New Roman" pitchFamily="18" charset="0"/>
            </a:endParaRPr>
          </a:p>
        </p:txBody>
      </p:sp>
      <p:sp>
        <p:nvSpPr>
          <p:cNvPr id="4" name="Объект 2"/>
          <p:cNvSpPr txBox="1">
            <a:spLocks/>
          </p:cNvSpPr>
          <p:nvPr/>
        </p:nvSpPr>
        <p:spPr>
          <a:xfrm>
            <a:off x="5436096" y="260648"/>
            <a:ext cx="3585037" cy="6336704"/>
          </a:xfrm>
          <a:prstGeom prst="rect">
            <a:avLst/>
          </a:prstGeom>
        </p:spPr>
        <p:txBody>
          <a:bodyPr>
            <a:normAutofit fontScale="77500" lnSpcReduction="2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just">
              <a:buNone/>
            </a:pPr>
            <a:r>
              <a:rPr lang="ru-RU" dirty="0" smtClean="0">
                <a:solidFill>
                  <a:schemeClr val="tx1"/>
                </a:solidFill>
                <a:latin typeface="Times New Roman" pitchFamily="18" charset="0"/>
                <a:cs typeface="Times New Roman" pitchFamily="18" charset="0"/>
              </a:rPr>
              <a:t>- матрица Леопольда (100 наименований воздействий по горизонтальной оси, 88 «характеристик» и «условий» окружающей среды по вертикальной оси и, соответственно, 8800 ячеек для экспертной оценки по 10-балльной системе), </a:t>
            </a:r>
          </a:p>
          <a:p>
            <a:pPr marL="45720" indent="0" algn="just">
              <a:buNone/>
            </a:pPr>
            <a:r>
              <a:rPr lang="ru-RU" dirty="0" smtClean="0">
                <a:solidFill>
                  <a:schemeClr val="tx1"/>
                </a:solidFill>
                <a:latin typeface="Times New Roman" pitchFamily="18" charset="0"/>
                <a:cs typeface="Times New Roman" pitchFamily="18" charset="0"/>
              </a:rPr>
              <a:t>- совместный анализ карт, основанный на их наложении и балльной оценкой воздействий в пределах выделяемых контуров;</a:t>
            </a:r>
          </a:p>
          <a:p>
            <a:pPr marL="45720" indent="0" algn="just">
              <a:buNone/>
            </a:pPr>
            <a:r>
              <a:rPr lang="ru-RU" dirty="0" smtClean="0">
                <a:solidFill>
                  <a:schemeClr val="tx1"/>
                </a:solidFill>
                <a:latin typeface="Times New Roman" pitchFamily="18" charset="0"/>
                <a:cs typeface="Times New Roman" pitchFamily="18" charset="0"/>
              </a:rPr>
              <a:t>- метод </a:t>
            </a:r>
            <a:r>
              <a:rPr lang="ru-RU" dirty="0" err="1" smtClean="0">
                <a:solidFill>
                  <a:schemeClr val="tx1"/>
                </a:solidFill>
                <a:latin typeface="Times New Roman" pitchFamily="18" charset="0"/>
                <a:cs typeface="Times New Roman" pitchFamily="18" charset="0"/>
              </a:rPr>
              <a:t>Баттеле</a:t>
            </a:r>
            <a:r>
              <a:rPr lang="ru-RU" dirty="0" smtClean="0">
                <a:solidFill>
                  <a:schemeClr val="tx1"/>
                </a:solidFill>
                <a:latin typeface="Times New Roman" pitchFamily="18" charset="0"/>
                <a:cs typeface="Times New Roman" pitchFamily="18" charset="0"/>
              </a:rPr>
              <a:t>, основанный на классификации факторов окружающей среды и оценке их относительной значимости, с последующей экспертной оценкой ожидаемых воздействий по методу </a:t>
            </a:r>
            <a:r>
              <a:rPr lang="ru-RU" dirty="0" err="1" smtClean="0">
                <a:solidFill>
                  <a:schemeClr val="tx1"/>
                </a:solidFill>
                <a:latin typeface="Times New Roman" pitchFamily="18" charset="0"/>
                <a:cs typeface="Times New Roman" pitchFamily="18" charset="0"/>
              </a:rPr>
              <a:t>Дельфи</a:t>
            </a:r>
            <a:r>
              <a:rPr lang="ru-RU" dirty="0" smtClean="0">
                <a:solidFill>
                  <a:schemeClr val="tx1"/>
                </a:solidFill>
                <a:latin typeface="Times New Roman" pitchFamily="18" charset="0"/>
                <a:cs typeface="Times New Roman" pitchFamily="18" charset="0"/>
              </a:rPr>
              <a:t>;</a:t>
            </a:r>
          </a:p>
          <a:p>
            <a:pPr marL="45720" indent="0" algn="just">
              <a:buNone/>
            </a:pPr>
            <a:r>
              <a:rPr lang="ru-RU" dirty="0" smtClean="0">
                <a:solidFill>
                  <a:schemeClr val="tx1"/>
                </a:solidFill>
                <a:latin typeface="Times New Roman" pitchFamily="18" charset="0"/>
                <a:cs typeface="Times New Roman" pitchFamily="18" charset="0"/>
              </a:rPr>
              <a:t>- имитационное моделирование (математические модели, описывающие возможные будущие сценарии развития природных и природно-социальных процессов и ситуаций).</a:t>
            </a:r>
          </a:p>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8" y="3564195"/>
            <a:ext cx="4298986" cy="2880320"/>
          </a:xfrm>
          <a:prstGeom prst="rect">
            <a:avLst/>
          </a:prstGeom>
        </p:spPr>
      </p:pic>
    </p:spTree>
    <p:extLst>
      <p:ext uri="{BB962C8B-B14F-4D97-AF65-F5344CB8AC3E}">
        <p14:creationId xmlns:p14="http://schemas.microsoft.com/office/powerpoint/2010/main" val="20115929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9"/>
            <a:ext cx="3636085" cy="1008112"/>
          </a:xfrm>
        </p:spPr>
        <p:txBody>
          <a:bodyPr/>
          <a:lstStyle/>
          <a:p>
            <a:r>
              <a:rPr lang="ru-RU" sz="2000" dirty="0">
                <a:solidFill>
                  <a:schemeClr val="tx1"/>
                </a:solidFill>
                <a:latin typeface="Times New Roman" pitchFamily="18" charset="0"/>
                <a:cs typeface="Times New Roman" pitchFamily="18" charset="0"/>
              </a:rPr>
              <a:t>Методы экспертизы: реальность, проблемы, перспективы</a:t>
            </a: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3958" y="1412776"/>
            <a:ext cx="5445982" cy="3240359"/>
          </a:xfrm>
        </p:spPr>
      </p:pic>
      <p:sp>
        <p:nvSpPr>
          <p:cNvPr id="4" name="Текст 3"/>
          <p:cNvSpPr>
            <a:spLocks noGrp="1"/>
          </p:cNvSpPr>
          <p:nvPr>
            <p:ph type="body" sz="half" idx="2"/>
          </p:nvPr>
        </p:nvSpPr>
        <p:spPr>
          <a:xfrm>
            <a:off x="395536" y="1628800"/>
            <a:ext cx="2880320" cy="4680520"/>
          </a:xfrm>
        </p:spPr>
        <p:txBody>
          <a:bodyPr>
            <a:normAutofit lnSpcReduction="10000"/>
          </a:bodyPr>
          <a:lstStyle/>
          <a:p>
            <a:pPr algn="just"/>
            <a:r>
              <a:rPr lang="ru-RU" sz="1600" dirty="0">
                <a:solidFill>
                  <a:schemeClr val="tx1"/>
                </a:solidFill>
              </a:rPr>
              <a:t>На практике деятельность экспертов обычно включает следующие методические приемы:</a:t>
            </a:r>
          </a:p>
          <a:p>
            <a:pPr algn="just"/>
            <a:r>
              <a:rPr lang="ru-RU" sz="1600" dirty="0">
                <a:solidFill>
                  <a:schemeClr val="tx1"/>
                </a:solidFill>
              </a:rPr>
              <a:t>- проверка наличия материалов и документов, предусмотренных нормативными требованиями;</a:t>
            </a:r>
          </a:p>
          <a:p>
            <a:pPr algn="just"/>
            <a:r>
              <a:rPr lang="ru-RU" sz="1600" dirty="0">
                <a:solidFill>
                  <a:schemeClr val="tx1"/>
                </a:solidFill>
              </a:rPr>
              <a:t>- проверка материалов и документов, представленных на экспертизу, на внутреннюю непротиворечивость;</a:t>
            </a:r>
          </a:p>
          <a:p>
            <a:pPr algn="just"/>
            <a:r>
              <a:rPr lang="ru-RU" sz="1600" dirty="0">
                <a:solidFill>
                  <a:schemeClr val="tx1"/>
                </a:solidFill>
              </a:rPr>
              <a:t>- проверка соответствия материалов и документов, представленных на экспертизу, действительности.</a:t>
            </a:r>
          </a:p>
          <a:p>
            <a:endParaRPr lang="ru-RU" dirty="0"/>
          </a:p>
        </p:txBody>
      </p:sp>
    </p:spTree>
    <p:extLst>
      <p:ext uri="{BB962C8B-B14F-4D97-AF65-F5344CB8AC3E}">
        <p14:creationId xmlns:p14="http://schemas.microsoft.com/office/powerpoint/2010/main" val="593796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789040"/>
            <a:ext cx="8280920" cy="2727176"/>
          </a:xfrm>
        </p:spPr>
        <p:txBody>
          <a:bodyPr/>
          <a:lstStyle/>
          <a:p>
            <a:pPr marL="0" indent="0" algn="l"/>
            <a:r>
              <a:rPr lang="ru-RU" sz="1600" b="0" dirty="0">
                <a:solidFill>
                  <a:schemeClr val="tx1"/>
                </a:solidFill>
                <a:effectLst/>
              </a:rPr>
              <a:t>Переход к саморегулированию в отсутствие эффективных институтов гражданского общества, обеспечивающих каналы обратной связи, не мог привести ни к чему, кроме безудержной коррупции. </a:t>
            </a:r>
            <a:br>
              <a:rPr lang="ru-RU" sz="1600" b="0" dirty="0">
                <a:solidFill>
                  <a:schemeClr val="tx1"/>
                </a:solidFill>
                <a:effectLst/>
              </a:rPr>
            </a:br>
            <a:r>
              <a:rPr lang="ru-RU" sz="1600" b="0" dirty="0">
                <a:solidFill>
                  <a:schemeClr val="tx1"/>
                </a:solidFill>
                <a:effectLst/>
              </a:rPr>
              <a:t>Реклама СРО на </a:t>
            </a:r>
            <a:r>
              <a:rPr lang="ru-RU" sz="1600" b="0" dirty="0" err="1">
                <a:solidFill>
                  <a:schemeClr val="tx1"/>
                </a:solidFill>
                <a:effectLst/>
              </a:rPr>
              <a:t>билбордах</a:t>
            </a:r>
            <a:r>
              <a:rPr lang="ru-RU" sz="1600" b="0" dirty="0">
                <a:solidFill>
                  <a:schemeClr val="tx1"/>
                </a:solidFill>
                <a:effectLst/>
              </a:rPr>
              <a:t> лучше любых разоблачительных публикаций свидетельствует: для допуска к изысканиям (проектированию, строительству) теперь не требуется ничего, кроме денег. «Отбиваются» деньги, разумеется, на производственных издержках. </a:t>
            </a:r>
            <a:r>
              <a:rPr lang="ru-RU" sz="1600" b="0" dirty="0" smtClean="0">
                <a:solidFill>
                  <a:schemeClr val="tx1"/>
                </a:solidFill>
                <a:effectLst/>
              </a:rPr>
              <a:t/>
            </a:r>
            <a:br>
              <a:rPr lang="ru-RU" sz="1600" b="0" dirty="0" smtClean="0">
                <a:solidFill>
                  <a:schemeClr val="tx1"/>
                </a:solidFill>
                <a:effectLst/>
              </a:rPr>
            </a:br>
            <a:r>
              <a:rPr lang="ru-RU" sz="1600" b="0" dirty="0" smtClean="0">
                <a:solidFill>
                  <a:schemeClr val="tx1"/>
                </a:solidFill>
                <a:effectLst/>
              </a:rPr>
              <a:t>Инженерно-экологические </a:t>
            </a:r>
            <a:r>
              <a:rPr lang="ru-RU" sz="1600" b="0" dirty="0">
                <a:solidFill>
                  <a:schemeClr val="tx1"/>
                </a:solidFill>
                <a:effectLst/>
              </a:rPr>
              <a:t>изыскания, качественное выполнение которых в принципе не способно принести заказчику ничего, кроме проблем и дополнительных расходов, стали едва ли не первоочередной жертвой этого процесса</a:t>
            </a:r>
            <a:r>
              <a:rPr lang="ru-RU" sz="1600" b="0" dirty="0" smtClean="0">
                <a:solidFill>
                  <a:schemeClr val="tx1"/>
                </a:solidFill>
                <a:effectLst/>
              </a:rPr>
              <a:t>.</a:t>
            </a:r>
            <a:br>
              <a:rPr lang="ru-RU" sz="1600" b="0" dirty="0" smtClean="0">
                <a:solidFill>
                  <a:schemeClr val="tx1"/>
                </a:solidFill>
                <a:effectLst/>
              </a:rPr>
            </a:br>
            <a:r>
              <a:rPr lang="ru-RU" sz="1600" dirty="0">
                <a:solidFill>
                  <a:schemeClr val="tx1"/>
                </a:solidFill>
              </a:rPr>
              <a:t/>
            </a:r>
            <a:br>
              <a:rPr lang="ru-RU" sz="1600" dirty="0">
                <a:solidFill>
                  <a:schemeClr val="tx1"/>
                </a:solidFill>
              </a:rPr>
            </a:br>
            <a:endParaRPr lang="ru-RU" sz="1600" dirty="0">
              <a:solidFill>
                <a:schemeClr val="tx1"/>
              </a:solidFill>
            </a:endParaRPr>
          </a:p>
        </p:txBody>
      </p:sp>
      <p:pic>
        <p:nvPicPr>
          <p:cNvPr id="5" name="Объект 4" descr="http://durniha.ru/sites/default/files/images/gaz_ram1.JP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51520" y="332655"/>
            <a:ext cx="4320480" cy="324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D:\Users\Sturman\NAUKA\CONFEREN\Конф. ИИ 2012\100_1945.JPG"/>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a:xfrm>
            <a:off x="4644008" y="332656"/>
            <a:ext cx="4343044" cy="3257283"/>
          </a:xfrm>
          <a:noFill/>
        </p:spPr>
      </p:pic>
    </p:spTree>
    <p:extLst>
      <p:ext uri="{BB962C8B-B14F-4D97-AF65-F5344CB8AC3E}">
        <p14:creationId xmlns:p14="http://schemas.microsoft.com/office/powerpoint/2010/main" val="4141483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332656"/>
            <a:ext cx="7704856" cy="1512168"/>
          </a:xfrm>
        </p:spPr>
        <p:txBody>
          <a:bodyPr/>
          <a:lstStyle/>
          <a:p>
            <a:pPr algn="just"/>
            <a:r>
              <a:rPr lang="ru-RU" sz="1600" dirty="0" smtClean="0">
                <a:solidFill>
                  <a:schemeClr val="tx1"/>
                </a:solidFill>
                <a:effectLst/>
              </a:rPr>
              <a:t>Перечень </a:t>
            </a:r>
            <a:r>
              <a:rPr lang="ru-RU" sz="1600" dirty="0">
                <a:solidFill>
                  <a:schemeClr val="tx1"/>
                </a:solidFill>
                <a:effectLst/>
              </a:rPr>
              <a:t>национальных стандартов и сводов правил (частей таких стандартов и сводов правил), в результате применения которых на обязательной основе обеспечивается соблюдение требований Федерального закона «Технический регламент о безопасности зданий и сооружений» </a:t>
            </a:r>
            <a:r>
              <a:rPr lang="ru-RU" sz="1600" dirty="0" smtClean="0">
                <a:solidFill>
                  <a:schemeClr val="tx1"/>
                </a:solidFill>
                <a:effectLst/>
              </a:rPr>
              <a:t>(Утвержден распоряжением </a:t>
            </a:r>
            <a:r>
              <a:rPr lang="ru-RU" sz="1600" dirty="0">
                <a:solidFill>
                  <a:schemeClr val="tx1"/>
                </a:solidFill>
                <a:effectLst/>
              </a:rPr>
              <a:t>Правительства РФ от 21 июня 2010 г. № 1047-р </a:t>
            </a:r>
            <a:r>
              <a:rPr lang="ru-RU" sz="1600" dirty="0" smtClean="0">
                <a:solidFill>
                  <a:schemeClr val="tx1"/>
                </a:solidFill>
                <a:effectLst/>
              </a:rPr>
              <a:t>)</a:t>
            </a:r>
            <a:endParaRPr lang="ru-RU" sz="1600" dirty="0">
              <a:solidFill>
                <a:schemeClr val="tx1"/>
              </a:solidFill>
            </a:endParaRPr>
          </a:p>
        </p:txBody>
      </p:sp>
      <p:sp>
        <p:nvSpPr>
          <p:cNvPr id="3" name="Текст 2"/>
          <p:cNvSpPr>
            <a:spLocks noGrp="1"/>
          </p:cNvSpPr>
          <p:nvPr>
            <p:ph type="body" idx="1"/>
          </p:nvPr>
        </p:nvSpPr>
        <p:spPr>
          <a:xfrm>
            <a:off x="683568" y="1988840"/>
            <a:ext cx="7848872" cy="4536504"/>
          </a:xfrm>
        </p:spPr>
        <p:txBody>
          <a:bodyPr>
            <a:noAutofit/>
          </a:bodyPr>
          <a:lstStyle/>
          <a:p>
            <a:pPr algn="just"/>
            <a:r>
              <a:rPr lang="ru-RU" sz="1400" dirty="0" smtClean="0">
                <a:solidFill>
                  <a:schemeClr val="tx1"/>
                </a:solidFill>
              </a:rPr>
              <a:t>В п. 65 указан </a:t>
            </a:r>
            <a:r>
              <a:rPr lang="ru-RU" sz="1400" dirty="0">
                <a:solidFill>
                  <a:schemeClr val="tx1"/>
                </a:solidFill>
              </a:rPr>
              <a:t>СНиП 11-02-96</a:t>
            </a:r>
            <a:r>
              <a:rPr lang="ru-RU" sz="1400" dirty="0" smtClean="0">
                <a:solidFill>
                  <a:schemeClr val="tx1"/>
                </a:solidFill>
              </a:rPr>
              <a:t> «</a:t>
            </a:r>
            <a:r>
              <a:rPr lang="ru-RU" sz="1400" dirty="0">
                <a:solidFill>
                  <a:schemeClr val="tx1"/>
                </a:solidFill>
              </a:rPr>
              <a:t>Инженерные изыскания для строительства. Основные положения»</a:t>
            </a:r>
            <a:r>
              <a:rPr lang="ru-RU" sz="1400" dirty="0" smtClean="0">
                <a:solidFill>
                  <a:schemeClr val="tx1"/>
                </a:solidFill>
              </a:rPr>
              <a:t>  Из </a:t>
            </a:r>
            <a:r>
              <a:rPr lang="ru-RU" sz="1400" dirty="0">
                <a:solidFill>
                  <a:schemeClr val="tx1"/>
                </a:solidFill>
              </a:rPr>
              <a:t>всего содержания СНиП </a:t>
            </a:r>
            <a:r>
              <a:rPr lang="ru-RU" sz="1400" dirty="0" smtClean="0">
                <a:solidFill>
                  <a:schemeClr val="tx1"/>
                </a:solidFill>
              </a:rPr>
              <a:t>11-02-96 </a:t>
            </a:r>
            <a:r>
              <a:rPr lang="ru-RU" sz="1400" dirty="0">
                <a:solidFill>
                  <a:schemeClr val="tx1"/>
                </a:solidFill>
              </a:rPr>
              <a:t>для гл. 8 «Инженерно-экологические изыскания» в качестве обязательных указаны только </a:t>
            </a:r>
            <a:r>
              <a:rPr lang="ru-RU" sz="1400" dirty="0" err="1">
                <a:solidFill>
                  <a:schemeClr val="tx1"/>
                </a:solidFill>
              </a:rPr>
              <a:t>п.п</a:t>
            </a:r>
            <a:r>
              <a:rPr lang="ru-RU" sz="1400" dirty="0" smtClean="0">
                <a:solidFill>
                  <a:schemeClr val="tx1"/>
                </a:solidFill>
              </a:rPr>
              <a:t>. 8.6., 8.8., 8.9., 8.16-8.18, 8.28. Вне </a:t>
            </a:r>
            <a:r>
              <a:rPr lang="ru-RU" sz="1400" dirty="0">
                <a:solidFill>
                  <a:schemeClr val="tx1"/>
                </a:solidFill>
              </a:rPr>
              <a:t>пределов правового регулирования Технического регламента о безопасности зданий и сооружений остались </a:t>
            </a:r>
            <a:r>
              <a:rPr lang="ru-RU" sz="1400" dirty="0" smtClean="0">
                <a:solidFill>
                  <a:schemeClr val="tx1"/>
                </a:solidFill>
              </a:rPr>
              <a:t>положения</a:t>
            </a:r>
            <a:r>
              <a:rPr lang="ru-RU" sz="1400" dirty="0">
                <a:solidFill>
                  <a:schemeClr val="tx1"/>
                </a:solidFill>
              </a:rPr>
              <a:t>, касающиеся состава документов, которыми следует руководствоваться при выполнении изысканий (п. 8.3.), состава инженерно-экологических изысканий (п. 8.4.), специальные виды работ и исследований (социально-экономические, медико-биологические, санитарно-эпидемиологические и др., п. 8.15.), сведения об изменениях природной и техногенной среды за период эксплуатации объекта (п. 8.19.), карты и другие графические материалы (</a:t>
            </a:r>
            <a:r>
              <a:rPr lang="ru-RU" sz="1400" dirty="0" err="1">
                <a:solidFill>
                  <a:schemeClr val="tx1"/>
                </a:solidFill>
              </a:rPr>
              <a:t>пп</a:t>
            </a:r>
            <a:r>
              <a:rPr lang="ru-RU" sz="1400" dirty="0">
                <a:solidFill>
                  <a:schemeClr val="tx1"/>
                </a:solidFill>
              </a:rPr>
              <a:t>. 8.21-8.27</a:t>
            </a:r>
            <a:r>
              <a:rPr lang="ru-RU" sz="1400" dirty="0" smtClean="0">
                <a:solidFill>
                  <a:schemeClr val="tx1"/>
                </a:solidFill>
              </a:rPr>
              <a:t>.).</a:t>
            </a:r>
          </a:p>
          <a:p>
            <a:pPr algn="just"/>
            <a:r>
              <a:rPr lang="ru-RU" sz="1400" dirty="0">
                <a:solidFill>
                  <a:schemeClr val="tx1"/>
                </a:solidFill>
              </a:rPr>
              <a:t>Законом №</a:t>
            </a:r>
            <a:r>
              <a:rPr lang="ru-RU" sz="1400" dirty="0" smtClean="0">
                <a:solidFill>
                  <a:schemeClr val="tx1"/>
                </a:solidFill>
              </a:rPr>
              <a:t>184-ФЗ </a:t>
            </a:r>
            <a:r>
              <a:rPr lang="ru-RU" sz="1400" dirty="0">
                <a:solidFill>
                  <a:schemeClr val="tx1"/>
                </a:solidFill>
              </a:rPr>
              <a:t>«О техническом регулировании» от 27 декабря 2002 г</a:t>
            </a:r>
            <a:r>
              <a:rPr lang="ru-RU" sz="1400" dirty="0" smtClean="0">
                <a:solidFill>
                  <a:schemeClr val="tx1"/>
                </a:solidFill>
              </a:rPr>
              <a:t>. было установлено </a:t>
            </a:r>
            <a:r>
              <a:rPr lang="ru-RU" sz="1400" dirty="0">
                <a:solidFill>
                  <a:schemeClr val="tx1"/>
                </a:solidFill>
              </a:rPr>
              <a:t>разделение нормативно-технических документов в зависимости от их статуса на </a:t>
            </a:r>
            <a:r>
              <a:rPr lang="ru-RU" sz="1400" i="1" dirty="0">
                <a:solidFill>
                  <a:schemeClr val="tx1"/>
                </a:solidFill>
              </a:rPr>
              <a:t>обязательные</a:t>
            </a:r>
            <a:r>
              <a:rPr lang="ru-RU" sz="1400" dirty="0">
                <a:solidFill>
                  <a:schemeClr val="tx1"/>
                </a:solidFill>
              </a:rPr>
              <a:t> (технические регламенты) и </a:t>
            </a:r>
            <a:r>
              <a:rPr lang="ru-RU" sz="1400" i="1" dirty="0">
                <a:solidFill>
                  <a:schemeClr val="tx1"/>
                </a:solidFill>
              </a:rPr>
              <a:t>добровольные</a:t>
            </a:r>
            <a:r>
              <a:rPr lang="ru-RU" sz="1400" dirty="0">
                <a:solidFill>
                  <a:schemeClr val="tx1"/>
                </a:solidFill>
              </a:rPr>
              <a:t> (национальные стандарты и </a:t>
            </a:r>
            <a:r>
              <a:rPr lang="ru-RU" sz="1400" i="1" dirty="0">
                <a:solidFill>
                  <a:schemeClr val="tx1"/>
                </a:solidFill>
              </a:rPr>
              <a:t>своды правил</a:t>
            </a:r>
            <a:r>
              <a:rPr lang="ru-RU" sz="1400" dirty="0">
                <a:solidFill>
                  <a:schemeClr val="tx1"/>
                </a:solidFill>
              </a:rPr>
              <a:t> (СП</a:t>
            </a:r>
            <a:r>
              <a:rPr lang="ru-RU" sz="1400" dirty="0" smtClean="0">
                <a:solidFill>
                  <a:schemeClr val="tx1"/>
                </a:solidFill>
              </a:rPr>
              <a:t>). </a:t>
            </a:r>
          </a:p>
          <a:p>
            <a:pPr algn="just"/>
            <a:r>
              <a:rPr lang="ru-RU" sz="1400" dirty="0" smtClean="0">
                <a:solidFill>
                  <a:schemeClr val="tx1"/>
                </a:solidFill>
              </a:rPr>
              <a:t>Итого: неоднозначная </a:t>
            </a:r>
            <a:r>
              <a:rPr lang="ru-RU" sz="1400" dirty="0">
                <a:solidFill>
                  <a:schemeClr val="tx1"/>
                </a:solidFill>
              </a:rPr>
              <a:t>правовая ситуация, связанная с </a:t>
            </a:r>
            <a:r>
              <a:rPr lang="ru-RU" sz="1400" dirty="0" err="1">
                <a:solidFill>
                  <a:schemeClr val="tx1"/>
                </a:solidFill>
              </a:rPr>
              <a:t>коллизионностью</a:t>
            </a:r>
            <a:r>
              <a:rPr lang="ru-RU" sz="1400" dirty="0">
                <a:solidFill>
                  <a:schemeClr val="tx1"/>
                </a:solidFill>
              </a:rPr>
              <a:t> и </a:t>
            </a:r>
            <a:r>
              <a:rPr lang="ru-RU" sz="1400" dirty="0" err="1">
                <a:solidFill>
                  <a:schemeClr val="tx1"/>
                </a:solidFill>
              </a:rPr>
              <a:t>пробельностью</a:t>
            </a:r>
            <a:r>
              <a:rPr lang="ru-RU" sz="1400" dirty="0">
                <a:solidFill>
                  <a:schemeClr val="tx1"/>
                </a:solidFill>
              </a:rPr>
              <a:t> действующего нормативно-технического законодательства в сфере организации и проведения инженерно-экологических </a:t>
            </a:r>
            <a:r>
              <a:rPr lang="ru-RU" sz="1400" dirty="0" smtClean="0">
                <a:solidFill>
                  <a:schemeClr val="tx1"/>
                </a:solidFill>
              </a:rPr>
              <a:t>изысканий. </a:t>
            </a:r>
            <a:r>
              <a:rPr lang="ru-RU" sz="1400" dirty="0">
                <a:solidFill>
                  <a:schemeClr val="tx1"/>
                </a:solidFill>
              </a:rPr>
              <a:t>О</a:t>
            </a:r>
            <a:r>
              <a:rPr lang="ru-RU" sz="1400" dirty="0" smtClean="0">
                <a:solidFill>
                  <a:schemeClr val="tx1"/>
                </a:solidFill>
              </a:rPr>
              <a:t>бязательное </a:t>
            </a:r>
            <a:r>
              <a:rPr lang="ru-RU" sz="1400" dirty="0">
                <a:solidFill>
                  <a:schemeClr val="tx1"/>
                </a:solidFill>
              </a:rPr>
              <a:t>выполнение заинтересованными субъектами добровольных норм представляет собою юридический нонсенс, поскольку противоречит целям и задачам нормативно-технического </a:t>
            </a:r>
            <a:r>
              <a:rPr lang="ru-RU" sz="1400" dirty="0" smtClean="0">
                <a:solidFill>
                  <a:schemeClr val="tx1"/>
                </a:solidFill>
              </a:rPr>
              <a:t>регулирования.</a:t>
            </a:r>
            <a:endParaRPr lang="ru-RU" sz="1400" dirty="0">
              <a:solidFill>
                <a:schemeClr val="tx1"/>
              </a:solidFill>
            </a:endParaRPr>
          </a:p>
        </p:txBody>
      </p:sp>
    </p:spTree>
    <p:extLst>
      <p:ext uri="{BB962C8B-B14F-4D97-AF65-F5344CB8AC3E}">
        <p14:creationId xmlns:p14="http://schemas.microsoft.com/office/powerpoint/2010/main" val="2245079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2060848"/>
            <a:ext cx="7175351" cy="3033014"/>
          </a:xfrm>
        </p:spPr>
        <p:txBody>
          <a:bodyPr>
            <a:noAutofit/>
          </a:bodyPr>
          <a:lstStyle/>
          <a:p>
            <a:r>
              <a:rPr lang="ru-RU" sz="4000" dirty="0" smtClean="0">
                <a:solidFill>
                  <a:schemeClr val="tx1"/>
                </a:solidFill>
                <a:effectLst/>
              </a:rPr>
              <a:t>2. СВОЙСТВА </a:t>
            </a:r>
            <a:r>
              <a:rPr lang="ru-RU" sz="4000" dirty="0">
                <a:solidFill>
                  <a:schemeClr val="tx1"/>
                </a:solidFill>
                <a:effectLst/>
              </a:rPr>
              <a:t>ПРИРОДНОЙ СРЕДЫ КАК УСЛОВИЯ ХОЗЯЙСТВЕННОЙ </a:t>
            </a:r>
            <a:r>
              <a:rPr lang="ru-RU" sz="4000" dirty="0" smtClean="0">
                <a:solidFill>
                  <a:schemeClr val="tx1"/>
                </a:solidFill>
                <a:effectLst/>
              </a:rPr>
              <a:t>ДЕЯТЕЛЬНОСТИ. ЛИТОСФЕРА</a:t>
            </a:r>
            <a:endParaRPr lang="ru-RU" sz="4000" dirty="0">
              <a:solidFill>
                <a:schemeClr val="tx1"/>
              </a:solidFill>
            </a:endParaRPr>
          </a:p>
        </p:txBody>
      </p:sp>
    </p:spTree>
    <p:extLst>
      <p:ext uri="{BB962C8B-B14F-4D97-AF65-F5344CB8AC3E}">
        <p14:creationId xmlns:p14="http://schemas.microsoft.com/office/powerpoint/2010/main" val="1157856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620688"/>
            <a:ext cx="3636085" cy="1008112"/>
          </a:xfrm>
        </p:spPr>
        <p:txBody>
          <a:bodyPr/>
          <a:lstStyle/>
          <a:p>
            <a:r>
              <a:rPr lang="ru-RU" sz="2000" dirty="0">
                <a:solidFill>
                  <a:schemeClr val="tx1"/>
                </a:solidFill>
              </a:rPr>
              <a:t>Литосфера и ее инженерные свойства</a:t>
            </a:r>
          </a:p>
        </p:txBody>
      </p:sp>
      <p:sp>
        <p:nvSpPr>
          <p:cNvPr id="3" name="Объект 2"/>
          <p:cNvSpPr>
            <a:spLocks noGrp="1"/>
          </p:cNvSpPr>
          <p:nvPr>
            <p:ph idx="1"/>
          </p:nvPr>
        </p:nvSpPr>
        <p:spPr>
          <a:xfrm>
            <a:off x="4593515" y="731520"/>
            <a:ext cx="4017085" cy="5361776"/>
          </a:xfrm>
        </p:spPr>
        <p:txBody>
          <a:bodyPr>
            <a:normAutofit fontScale="70000" lnSpcReduction="20000"/>
          </a:bodyPr>
          <a:lstStyle/>
          <a:p>
            <a:pPr algn="just"/>
            <a:r>
              <a:rPr lang="ru-RU" b="1" i="1" dirty="0" smtClean="0">
                <a:solidFill>
                  <a:schemeClr val="tx1"/>
                </a:solidFill>
              </a:rPr>
              <a:t>Сжатие</a:t>
            </a:r>
            <a:r>
              <a:rPr lang="ru-RU" dirty="0" smtClean="0">
                <a:solidFill>
                  <a:schemeClr val="tx1"/>
                </a:solidFill>
              </a:rPr>
              <a:t> - изменение объема грунта при нагрузках, измеряемой в процентах от первоначального. </a:t>
            </a:r>
          </a:p>
          <a:p>
            <a:pPr algn="just"/>
            <a:r>
              <a:rPr lang="ru-RU" b="1" i="1" dirty="0" err="1" smtClean="0">
                <a:solidFill>
                  <a:schemeClr val="tx1"/>
                </a:solidFill>
              </a:rPr>
              <a:t>Просадочность</a:t>
            </a:r>
            <a:r>
              <a:rPr lang="ru-RU" dirty="0" smtClean="0">
                <a:solidFill>
                  <a:schemeClr val="tx1"/>
                </a:solidFill>
              </a:rPr>
              <a:t> </a:t>
            </a:r>
            <a:r>
              <a:rPr lang="ru-RU" dirty="0">
                <a:solidFill>
                  <a:schemeClr val="tx1"/>
                </a:solidFill>
              </a:rPr>
              <a:t>- свойство грунта уменьшать свой объем при намокании</a:t>
            </a:r>
            <a:r>
              <a:rPr lang="ru-RU" dirty="0" smtClean="0">
                <a:solidFill>
                  <a:schemeClr val="tx1"/>
                </a:solidFill>
              </a:rPr>
              <a:t>.</a:t>
            </a:r>
          </a:p>
          <a:p>
            <a:pPr algn="just"/>
            <a:r>
              <a:rPr lang="ru-RU" b="1" i="1" dirty="0" err="1">
                <a:solidFill>
                  <a:schemeClr val="tx1"/>
                </a:solidFill>
              </a:rPr>
              <a:t>Расстворимость</a:t>
            </a:r>
            <a:r>
              <a:rPr lang="ru-RU" dirty="0">
                <a:solidFill>
                  <a:schemeClr val="tx1"/>
                </a:solidFill>
              </a:rPr>
              <a:t> - способность содержащихся в грунтах солей (карбонатов, сульфатов, хлоридов) растворяться при взаимодействии с </a:t>
            </a:r>
            <a:r>
              <a:rPr lang="ru-RU" dirty="0" smtClean="0">
                <a:solidFill>
                  <a:schemeClr val="tx1"/>
                </a:solidFill>
              </a:rPr>
              <a:t>водой.</a:t>
            </a:r>
          </a:p>
          <a:p>
            <a:pPr algn="just"/>
            <a:r>
              <a:rPr lang="ru-RU" b="1" i="1" dirty="0" err="1">
                <a:solidFill>
                  <a:schemeClr val="tx1"/>
                </a:solidFill>
              </a:rPr>
              <a:t>Плывунность</a:t>
            </a:r>
            <a:r>
              <a:rPr lang="ru-RU" dirty="0">
                <a:solidFill>
                  <a:schemeClr val="tx1"/>
                </a:solidFill>
              </a:rPr>
              <a:t> - свойство грунта разжижаться и оплывать при </a:t>
            </a:r>
            <a:r>
              <a:rPr lang="ru-RU" dirty="0" smtClean="0">
                <a:solidFill>
                  <a:schemeClr val="tx1"/>
                </a:solidFill>
              </a:rPr>
              <a:t>водонасыщении.</a:t>
            </a:r>
          </a:p>
          <a:p>
            <a:pPr algn="just"/>
            <a:r>
              <a:rPr lang="ru-RU" b="1" i="1" dirty="0">
                <a:solidFill>
                  <a:schemeClr val="tx1"/>
                </a:solidFill>
              </a:rPr>
              <a:t>Водопроницаемость</a:t>
            </a:r>
            <a:r>
              <a:rPr lang="ru-RU" dirty="0">
                <a:solidFill>
                  <a:schemeClr val="tx1"/>
                </a:solidFill>
              </a:rPr>
              <a:t> -</a:t>
            </a:r>
            <a:r>
              <a:rPr lang="ru-RU" dirty="0" smtClean="0">
                <a:solidFill>
                  <a:schemeClr val="tx1"/>
                </a:solidFill>
              </a:rPr>
              <a:t> </a:t>
            </a:r>
            <a:r>
              <a:rPr lang="ru-RU" dirty="0">
                <a:solidFill>
                  <a:schemeClr val="tx1"/>
                </a:solidFill>
              </a:rPr>
              <a:t>способность к фильтрации, зависящая от механического состава </a:t>
            </a:r>
            <a:r>
              <a:rPr lang="ru-RU" dirty="0" smtClean="0">
                <a:solidFill>
                  <a:schemeClr val="tx1"/>
                </a:solidFill>
              </a:rPr>
              <a:t>грунтов.</a:t>
            </a:r>
          </a:p>
          <a:p>
            <a:pPr algn="just"/>
            <a:r>
              <a:rPr lang="ru-RU" b="1" i="1" dirty="0">
                <a:solidFill>
                  <a:schemeClr val="tx1"/>
                </a:solidFill>
              </a:rPr>
              <a:t>Мерзлотные свойства</a:t>
            </a:r>
            <a:r>
              <a:rPr lang="ru-RU" dirty="0">
                <a:solidFill>
                  <a:schemeClr val="tx1"/>
                </a:solidFill>
              </a:rPr>
              <a:t> проявляются при сезонном и многолетнем промерзании и </a:t>
            </a:r>
            <a:r>
              <a:rPr lang="ru-RU" dirty="0" err="1">
                <a:solidFill>
                  <a:schemeClr val="tx1"/>
                </a:solidFill>
              </a:rPr>
              <a:t>протаивании</a:t>
            </a:r>
            <a:r>
              <a:rPr lang="ru-RU" dirty="0">
                <a:solidFill>
                  <a:schemeClr val="tx1"/>
                </a:solidFill>
              </a:rPr>
              <a:t> </a:t>
            </a:r>
            <a:r>
              <a:rPr lang="ru-RU" dirty="0" smtClean="0">
                <a:solidFill>
                  <a:schemeClr val="tx1"/>
                </a:solidFill>
              </a:rPr>
              <a:t>грунтов</a:t>
            </a:r>
          </a:p>
          <a:p>
            <a:pPr algn="just"/>
            <a:r>
              <a:rPr lang="ru-RU" b="1" i="1" dirty="0" err="1">
                <a:solidFill>
                  <a:schemeClr val="tx1"/>
                </a:solidFill>
              </a:rPr>
              <a:t>Пучинистость</a:t>
            </a:r>
            <a:r>
              <a:rPr lang="ru-RU" dirty="0">
                <a:solidFill>
                  <a:schemeClr val="tx1"/>
                </a:solidFill>
              </a:rPr>
              <a:t> – способность грунтов увеличивать свой объем при замерзании и миграции влаги. </a:t>
            </a:r>
          </a:p>
        </p:txBody>
      </p:sp>
      <p:graphicFrame>
        <p:nvGraphicFramePr>
          <p:cNvPr id="6" name="Таблица 5"/>
          <p:cNvGraphicFramePr>
            <a:graphicFrameLocks noGrp="1"/>
          </p:cNvGraphicFramePr>
          <p:nvPr>
            <p:extLst>
              <p:ext uri="{D42A27DB-BD31-4B8C-83A1-F6EECF244321}">
                <p14:modId xmlns:p14="http://schemas.microsoft.com/office/powerpoint/2010/main" val="506664109"/>
              </p:ext>
            </p:extLst>
          </p:nvPr>
        </p:nvGraphicFramePr>
        <p:xfrm>
          <a:off x="323528" y="2636914"/>
          <a:ext cx="4248471" cy="2448270"/>
        </p:xfrm>
        <a:graphic>
          <a:graphicData uri="http://schemas.openxmlformats.org/drawingml/2006/table">
            <a:tbl>
              <a:tblPr>
                <a:tableStyleId>{5C22544A-7EE6-4342-B048-85BDC9FD1C3A}</a:tableStyleId>
              </a:tblPr>
              <a:tblGrid>
                <a:gridCol w="1433765"/>
                <a:gridCol w="1433765"/>
                <a:gridCol w="1380941"/>
              </a:tblGrid>
              <a:tr h="244827">
                <a:tc rowSpan="2">
                  <a:txBody>
                    <a:bodyPr/>
                    <a:lstStyle/>
                    <a:p>
                      <a:pPr algn="ctr">
                        <a:spcAft>
                          <a:spcPts val="0"/>
                        </a:spcAft>
                      </a:pPr>
                      <a:r>
                        <a:rPr lang="ru-RU" sz="1200" dirty="0">
                          <a:effectLst/>
                        </a:rPr>
                        <a:t>Размеры частиц, мм</a:t>
                      </a:r>
                      <a:endParaRPr lang="ru-RU" sz="1200" dirty="0">
                        <a:effectLst/>
                        <a:latin typeface="Times New Roman"/>
                        <a:ea typeface="Times New Roman"/>
                      </a:endParaRPr>
                    </a:p>
                  </a:txBody>
                  <a:tcPr marL="22578" marR="22578" marT="0" marB="0"/>
                </a:tc>
                <a:tc gridSpan="2">
                  <a:txBody>
                    <a:bodyPr/>
                    <a:lstStyle/>
                    <a:p>
                      <a:pPr algn="ctr">
                        <a:spcAft>
                          <a:spcPts val="0"/>
                        </a:spcAft>
                      </a:pPr>
                      <a:r>
                        <a:rPr lang="ru-RU" sz="1200">
                          <a:effectLst/>
                        </a:rPr>
                        <a:t>Названия пород</a:t>
                      </a:r>
                      <a:endParaRPr lang="ru-RU" sz="1200">
                        <a:effectLst/>
                        <a:latin typeface="Times New Roman"/>
                        <a:ea typeface="Times New Roman"/>
                      </a:endParaRPr>
                    </a:p>
                  </a:txBody>
                  <a:tcPr marL="22578" marR="22578" marT="0" marB="0"/>
                </a:tc>
                <a:tc hMerge="1">
                  <a:txBody>
                    <a:bodyPr/>
                    <a:lstStyle/>
                    <a:p>
                      <a:endParaRPr lang="ru-RU"/>
                    </a:p>
                  </a:txBody>
                  <a:tcPr/>
                </a:tc>
              </a:tr>
              <a:tr h="489654">
                <a:tc vMerge="1">
                  <a:txBody>
                    <a:bodyPr/>
                    <a:lstStyle/>
                    <a:p>
                      <a:endParaRPr lang="ru-RU"/>
                    </a:p>
                  </a:txBody>
                  <a:tcPr/>
                </a:tc>
                <a:tc>
                  <a:txBody>
                    <a:bodyPr/>
                    <a:lstStyle/>
                    <a:p>
                      <a:pPr algn="ctr">
                        <a:spcAft>
                          <a:spcPts val="0"/>
                        </a:spcAft>
                      </a:pPr>
                      <a:r>
                        <a:rPr lang="ru-RU" sz="1200" dirty="0">
                          <a:effectLst/>
                        </a:rPr>
                        <a:t>Рыхлые разности</a:t>
                      </a:r>
                      <a:endParaRPr lang="ru-RU" sz="1200" dirty="0">
                        <a:effectLst/>
                        <a:latin typeface="Times New Roman"/>
                        <a:ea typeface="Times New Roman"/>
                      </a:endParaRPr>
                    </a:p>
                  </a:txBody>
                  <a:tcPr marL="22578" marR="22578" marT="0" marB="0"/>
                </a:tc>
                <a:tc>
                  <a:txBody>
                    <a:bodyPr/>
                    <a:lstStyle/>
                    <a:p>
                      <a:pPr>
                        <a:spcAft>
                          <a:spcPts val="0"/>
                        </a:spcAft>
                      </a:pPr>
                      <a:r>
                        <a:rPr lang="ru-RU" sz="1200">
                          <a:effectLst/>
                        </a:rPr>
                        <a:t>Сцементированные разности</a:t>
                      </a:r>
                      <a:endParaRPr lang="ru-RU" sz="1200">
                        <a:effectLst/>
                        <a:latin typeface="Times New Roman"/>
                        <a:ea typeface="Times New Roman"/>
                      </a:endParaRPr>
                    </a:p>
                  </a:txBody>
                  <a:tcPr marL="22578" marR="22578" marT="0" marB="0"/>
                </a:tc>
              </a:tr>
              <a:tr h="244827">
                <a:tc>
                  <a:txBody>
                    <a:bodyPr/>
                    <a:lstStyle/>
                    <a:p>
                      <a:pPr algn="ctr">
                        <a:spcAft>
                          <a:spcPts val="0"/>
                        </a:spcAft>
                      </a:pPr>
                      <a:r>
                        <a:rPr lang="ru-RU" sz="1200" dirty="0">
                          <a:effectLst/>
                        </a:rPr>
                        <a:t>более 100</a:t>
                      </a:r>
                      <a:endParaRPr lang="ru-RU" sz="1200" dirty="0">
                        <a:effectLst/>
                        <a:latin typeface="Times New Roman"/>
                        <a:ea typeface="Times New Roman"/>
                      </a:endParaRPr>
                    </a:p>
                  </a:txBody>
                  <a:tcPr marL="22578" marR="22578" marT="0" marB="0"/>
                </a:tc>
                <a:tc>
                  <a:txBody>
                    <a:bodyPr/>
                    <a:lstStyle/>
                    <a:p>
                      <a:pPr algn="ctr">
                        <a:spcAft>
                          <a:spcPts val="0"/>
                        </a:spcAft>
                      </a:pPr>
                      <a:r>
                        <a:rPr lang="ru-RU" sz="1200" dirty="0">
                          <a:effectLst/>
                        </a:rPr>
                        <a:t>Глыбы, валуны</a:t>
                      </a:r>
                      <a:endParaRPr lang="ru-RU" sz="1200" dirty="0">
                        <a:effectLst/>
                        <a:latin typeface="Times New Roman"/>
                        <a:ea typeface="Times New Roman"/>
                      </a:endParaRPr>
                    </a:p>
                  </a:txBody>
                  <a:tcPr marL="22578" marR="22578" marT="0" marB="0"/>
                </a:tc>
                <a:tc rowSpan="2">
                  <a:txBody>
                    <a:bodyPr/>
                    <a:lstStyle/>
                    <a:p>
                      <a:pPr algn="ctr">
                        <a:spcAft>
                          <a:spcPts val="0"/>
                        </a:spcAft>
                      </a:pPr>
                      <a:r>
                        <a:rPr lang="ru-RU" sz="1200">
                          <a:effectLst/>
                        </a:rPr>
                        <a:t>Брекчии, конгломераты</a:t>
                      </a:r>
                      <a:endParaRPr lang="ru-RU" sz="1200">
                        <a:effectLst/>
                        <a:latin typeface="Times New Roman"/>
                        <a:ea typeface="Times New Roman"/>
                      </a:endParaRPr>
                    </a:p>
                  </a:txBody>
                  <a:tcPr marL="22578" marR="22578" marT="0" marB="0"/>
                </a:tc>
              </a:tr>
              <a:tr h="244827">
                <a:tc>
                  <a:txBody>
                    <a:bodyPr/>
                    <a:lstStyle/>
                    <a:p>
                      <a:pPr algn="ctr">
                        <a:spcAft>
                          <a:spcPts val="0"/>
                        </a:spcAft>
                      </a:pPr>
                      <a:r>
                        <a:rPr lang="ru-RU" sz="1200">
                          <a:effectLst/>
                        </a:rPr>
                        <a:t>10— 100</a:t>
                      </a:r>
                      <a:endParaRPr lang="ru-RU" sz="1200">
                        <a:effectLst/>
                        <a:latin typeface="Times New Roman"/>
                        <a:ea typeface="Times New Roman"/>
                      </a:endParaRPr>
                    </a:p>
                  </a:txBody>
                  <a:tcPr marL="22578" marR="22578" marT="0" marB="0"/>
                </a:tc>
                <a:tc>
                  <a:txBody>
                    <a:bodyPr/>
                    <a:lstStyle/>
                    <a:p>
                      <a:pPr algn="ctr">
                        <a:spcAft>
                          <a:spcPts val="0"/>
                        </a:spcAft>
                      </a:pPr>
                      <a:r>
                        <a:rPr lang="ru-RU" sz="1200" dirty="0">
                          <a:effectLst/>
                        </a:rPr>
                        <a:t>Щебень, галька</a:t>
                      </a:r>
                      <a:endParaRPr lang="ru-RU" sz="1200" dirty="0">
                        <a:effectLst/>
                        <a:latin typeface="Times New Roman"/>
                        <a:ea typeface="Times New Roman"/>
                      </a:endParaRPr>
                    </a:p>
                  </a:txBody>
                  <a:tcPr marL="22578" marR="22578" marT="0" marB="0"/>
                </a:tc>
                <a:tc vMerge="1">
                  <a:txBody>
                    <a:bodyPr/>
                    <a:lstStyle/>
                    <a:p>
                      <a:endParaRPr lang="ru-RU"/>
                    </a:p>
                  </a:txBody>
                  <a:tcPr/>
                </a:tc>
              </a:tr>
              <a:tr h="489654">
                <a:tc>
                  <a:txBody>
                    <a:bodyPr/>
                    <a:lstStyle/>
                    <a:p>
                      <a:pPr algn="ctr">
                        <a:spcAft>
                          <a:spcPts val="0"/>
                        </a:spcAft>
                      </a:pPr>
                      <a:r>
                        <a:rPr lang="ru-RU" sz="1200">
                          <a:effectLst/>
                        </a:rPr>
                        <a:t>1 — 10</a:t>
                      </a:r>
                      <a:endParaRPr lang="ru-RU" sz="1200">
                        <a:effectLst/>
                        <a:latin typeface="Times New Roman"/>
                        <a:ea typeface="Times New Roman"/>
                      </a:endParaRPr>
                    </a:p>
                  </a:txBody>
                  <a:tcPr marL="22578" marR="22578" marT="0" marB="0"/>
                </a:tc>
                <a:tc>
                  <a:txBody>
                    <a:bodyPr/>
                    <a:lstStyle/>
                    <a:p>
                      <a:pPr algn="ctr">
                        <a:spcAft>
                          <a:spcPts val="0"/>
                        </a:spcAft>
                      </a:pPr>
                      <a:r>
                        <a:rPr lang="ru-RU" sz="1200" dirty="0">
                          <a:effectLst/>
                        </a:rPr>
                        <a:t>Гравий, дресва</a:t>
                      </a:r>
                      <a:endParaRPr lang="ru-RU" sz="1200" dirty="0">
                        <a:effectLst/>
                        <a:latin typeface="Times New Roman"/>
                        <a:ea typeface="Times New Roman"/>
                      </a:endParaRPr>
                    </a:p>
                  </a:txBody>
                  <a:tcPr marL="22578" marR="22578" marT="0" marB="0"/>
                </a:tc>
                <a:tc>
                  <a:txBody>
                    <a:bodyPr/>
                    <a:lstStyle/>
                    <a:p>
                      <a:pPr algn="ctr">
                        <a:spcAft>
                          <a:spcPts val="0"/>
                        </a:spcAft>
                      </a:pPr>
                      <a:r>
                        <a:rPr lang="ru-RU" sz="1200" dirty="0" err="1">
                          <a:effectLst/>
                        </a:rPr>
                        <a:t>Гравелиты</a:t>
                      </a:r>
                      <a:r>
                        <a:rPr lang="ru-RU" sz="1200" dirty="0">
                          <a:effectLst/>
                        </a:rPr>
                        <a:t>, </a:t>
                      </a:r>
                      <a:r>
                        <a:rPr lang="ru-RU" sz="1200" dirty="0" err="1">
                          <a:effectLst/>
                        </a:rPr>
                        <a:t>дресвянники</a:t>
                      </a:r>
                      <a:endParaRPr lang="ru-RU" sz="1200" dirty="0">
                        <a:effectLst/>
                        <a:latin typeface="Times New Roman"/>
                        <a:ea typeface="Times New Roman"/>
                      </a:endParaRPr>
                    </a:p>
                  </a:txBody>
                  <a:tcPr marL="22578" marR="22578" marT="0" marB="0"/>
                </a:tc>
              </a:tr>
              <a:tr h="244827">
                <a:tc>
                  <a:txBody>
                    <a:bodyPr/>
                    <a:lstStyle/>
                    <a:p>
                      <a:pPr algn="ctr">
                        <a:spcAft>
                          <a:spcPts val="0"/>
                        </a:spcAft>
                      </a:pPr>
                      <a:r>
                        <a:rPr lang="ru-RU" sz="1200">
                          <a:effectLst/>
                        </a:rPr>
                        <a:t>0,1 — 1</a:t>
                      </a:r>
                      <a:endParaRPr lang="ru-RU" sz="1200">
                        <a:effectLst/>
                        <a:latin typeface="Times New Roman"/>
                        <a:ea typeface="Times New Roman"/>
                      </a:endParaRPr>
                    </a:p>
                  </a:txBody>
                  <a:tcPr marL="22578" marR="22578" marT="0" marB="0"/>
                </a:tc>
                <a:tc>
                  <a:txBody>
                    <a:bodyPr/>
                    <a:lstStyle/>
                    <a:p>
                      <a:pPr algn="ctr">
                        <a:spcAft>
                          <a:spcPts val="0"/>
                        </a:spcAft>
                      </a:pPr>
                      <a:r>
                        <a:rPr lang="ru-RU" sz="1200" dirty="0">
                          <a:effectLst/>
                        </a:rPr>
                        <a:t>Пески</a:t>
                      </a:r>
                      <a:endParaRPr lang="ru-RU" sz="1200" dirty="0">
                        <a:effectLst/>
                        <a:latin typeface="Times New Roman"/>
                        <a:ea typeface="Times New Roman"/>
                      </a:endParaRPr>
                    </a:p>
                  </a:txBody>
                  <a:tcPr marL="22578" marR="22578" marT="0" marB="0"/>
                </a:tc>
                <a:tc>
                  <a:txBody>
                    <a:bodyPr/>
                    <a:lstStyle/>
                    <a:p>
                      <a:pPr algn="ctr">
                        <a:spcAft>
                          <a:spcPts val="0"/>
                        </a:spcAft>
                      </a:pPr>
                      <a:r>
                        <a:rPr lang="ru-RU" sz="1200" dirty="0">
                          <a:effectLst/>
                        </a:rPr>
                        <a:t>Песчаники</a:t>
                      </a:r>
                      <a:endParaRPr lang="ru-RU" sz="1200" dirty="0">
                        <a:effectLst/>
                        <a:latin typeface="Times New Roman"/>
                        <a:ea typeface="Times New Roman"/>
                      </a:endParaRPr>
                    </a:p>
                  </a:txBody>
                  <a:tcPr marL="22578" marR="22578" marT="0" marB="0"/>
                </a:tc>
              </a:tr>
              <a:tr h="244827">
                <a:tc>
                  <a:txBody>
                    <a:bodyPr/>
                    <a:lstStyle/>
                    <a:p>
                      <a:pPr algn="ctr">
                        <a:spcAft>
                          <a:spcPts val="0"/>
                        </a:spcAft>
                      </a:pPr>
                      <a:r>
                        <a:rPr lang="ru-RU" sz="1200">
                          <a:effectLst/>
                        </a:rPr>
                        <a:t>0,01 — 0,1</a:t>
                      </a:r>
                      <a:endParaRPr lang="ru-RU" sz="1200">
                        <a:effectLst/>
                        <a:latin typeface="Times New Roman"/>
                        <a:ea typeface="Times New Roman"/>
                      </a:endParaRPr>
                    </a:p>
                  </a:txBody>
                  <a:tcPr marL="22578" marR="22578" marT="0" marB="0"/>
                </a:tc>
                <a:tc>
                  <a:txBody>
                    <a:bodyPr/>
                    <a:lstStyle/>
                    <a:p>
                      <a:pPr algn="ctr">
                        <a:spcAft>
                          <a:spcPts val="0"/>
                        </a:spcAft>
                      </a:pPr>
                      <a:r>
                        <a:rPr lang="ru-RU" sz="1200" dirty="0">
                          <a:effectLst/>
                        </a:rPr>
                        <a:t>Алевриты</a:t>
                      </a:r>
                      <a:endParaRPr lang="ru-RU" sz="1200" dirty="0">
                        <a:effectLst/>
                        <a:latin typeface="Times New Roman"/>
                        <a:ea typeface="Times New Roman"/>
                      </a:endParaRPr>
                    </a:p>
                  </a:txBody>
                  <a:tcPr marL="22578" marR="22578" marT="0" marB="0"/>
                </a:tc>
                <a:tc>
                  <a:txBody>
                    <a:bodyPr/>
                    <a:lstStyle/>
                    <a:p>
                      <a:pPr algn="ctr">
                        <a:spcAft>
                          <a:spcPts val="0"/>
                        </a:spcAft>
                      </a:pPr>
                      <a:r>
                        <a:rPr lang="ru-RU" sz="1200" dirty="0">
                          <a:effectLst/>
                        </a:rPr>
                        <a:t>Алевролиты</a:t>
                      </a:r>
                      <a:endParaRPr lang="ru-RU" sz="1200" dirty="0">
                        <a:effectLst/>
                        <a:latin typeface="Times New Roman"/>
                        <a:ea typeface="Times New Roman"/>
                      </a:endParaRPr>
                    </a:p>
                  </a:txBody>
                  <a:tcPr marL="22578" marR="22578" marT="0" marB="0"/>
                </a:tc>
              </a:tr>
              <a:tr h="244827">
                <a:tc>
                  <a:txBody>
                    <a:bodyPr/>
                    <a:lstStyle/>
                    <a:p>
                      <a:pPr algn="ctr">
                        <a:spcAft>
                          <a:spcPts val="0"/>
                        </a:spcAft>
                      </a:pPr>
                      <a:r>
                        <a:rPr lang="ru-RU" sz="1200">
                          <a:effectLst/>
                        </a:rPr>
                        <a:t>0,01 и менее</a:t>
                      </a:r>
                      <a:endParaRPr lang="ru-RU" sz="1200">
                        <a:effectLst/>
                        <a:latin typeface="Times New Roman"/>
                        <a:ea typeface="Times New Roman"/>
                      </a:endParaRPr>
                    </a:p>
                  </a:txBody>
                  <a:tcPr marL="22578" marR="22578" marT="0" marB="0"/>
                </a:tc>
                <a:tc>
                  <a:txBody>
                    <a:bodyPr/>
                    <a:lstStyle/>
                    <a:p>
                      <a:pPr algn="ctr">
                        <a:spcAft>
                          <a:spcPts val="0"/>
                        </a:spcAft>
                      </a:pPr>
                      <a:r>
                        <a:rPr lang="ru-RU" sz="1200" dirty="0">
                          <a:effectLst/>
                        </a:rPr>
                        <a:t>Глины</a:t>
                      </a:r>
                      <a:endParaRPr lang="ru-RU" sz="1200" dirty="0">
                        <a:effectLst/>
                        <a:latin typeface="Times New Roman"/>
                        <a:ea typeface="Times New Roman"/>
                      </a:endParaRPr>
                    </a:p>
                  </a:txBody>
                  <a:tcPr marL="22578" marR="22578" marT="0" marB="0"/>
                </a:tc>
                <a:tc>
                  <a:txBody>
                    <a:bodyPr/>
                    <a:lstStyle/>
                    <a:p>
                      <a:pPr algn="ctr">
                        <a:spcAft>
                          <a:spcPts val="0"/>
                        </a:spcAft>
                      </a:pPr>
                      <a:r>
                        <a:rPr lang="ru-RU" sz="1200" dirty="0">
                          <a:effectLst/>
                        </a:rPr>
                        <a:t>Аргиллиты</a:t>
                      </a:r>
                      <a:endParaRPr lang="ru-RU" sz="1200" dirty="0">
                        <a:effectLst/>
                        <a:latin typeface="Times New Roman"/>
                        <a:ea typeface="Times New Roman"/>
                      </a:endParaRPr>
                    </a:p>
                  </a:txBody>
                  <a:tcPr marL="22578" marR="22578" marT="0" marB="0"/>
                </a:tc>
              </a:tr>
            </a:tbl>
          </a:graphicData>
        </a:graphic>
      </p:graphicFrame>
    </p:spTree>
    <p:extLst>
      <p:ext uri="{BB962C8B-B14F-4D97-AF65-F5344CB8AC3E}">
        <p14:creationId xmlns:p14="http://schemas.microsoft.com/office/powerpoint/2010/main" val="4123243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548680"/>
            <a:ext cx="3636085" cy="1258493"/>
          </a:xfrm>
        </p:spPr>
        <p:txBody>
          <a:bodyPr/>
          <a:lstStyle/>
          <a:p>
            <a:r>
              <a:rPr lang="ru-RU" sz="2000" dirty="0">
                <a:solidFill>
                  <a:schemeClr val="tx1"/>
                </a:solidFill>
              </a:rPr>
              <a:t>Литосфера и ее инженерные </a:t>
            </a:r>
            <a:r>
              <a:rPr lang="ru-RU" sz="2000" dirty="0" smtClean="0">
                <a:solidFill>
                  <a:schemeClr val="tx1"/>
                </a:solidFill>
              </a:rPr>
              <a:t>свойства (продолжение)</a:t>
            </a:r>
            <a:endParaRPr lang="ru-RU" sz="2000" dirty="0">
              <a:solidFill>
                <a:schemeClr val="tx1"/>
              </a:solidFill>
            </a:endParaRPr>
          </a:p>
        </p:txBody>
      </p:sp>
      <p:graphicFrame>
        <p:nvGraphicFramePr>
          <p:cNvPr id="5" name="Объект 4"/>
          <p:cNvGraphicFramePr>
            <a:graphicFrameLocks noGrp="1"/>
          </p:cNvGraphicFramePr>
          <p:nvPr>
            <p:ph idx="1"/>
            <p:extLst>
              <p:ext uri="{D42A27DB-BD31-4B8C-83A1-F6EECF244321}">
                <p14:modId xmlns:p14="http://schemas.microsoft.com/office/powerpoint/2010/main" val="2031519352"/>
              </p:ext>
            </p:extLst>
          </p:nvPr>
        </p:nvGraphicFramePr>
        <p:xfrm>
          <a:off x="4283967" y="2492896"/>
          <a:ext cx="4680521" cy="3718121"/>
        </p:xfrm>
        <a:graphic>
          <a:graphicData uri="http://schemas.openxmlformats.org/drawingml/2006/table">
            <a:tbl>
              <a:tblPr>
                <a:tableStyleId>{5C22544A-7EE6-4342-B048-85BDC9FD1C3A}</a:tableStyleId>
              </a:tblPr>
              <a:tblGrid>
                <a:gridCol w="2623913"/>
                <a:gridCol w="1063573"/>
                <a:gridCol w="993035"/>
              </a:tblGrid>
              <a:tr h="443376">
                <a:tc rowSpan="2">
                  <a:txBody>
                    <a:bodyPr/>
                    <a:lstStyle/>
                    <a:p>
                      <a:pPr algn="just">
                        <a:spcAft>
                          <a:spcPts val="0"/>
                        </a:spcAft>
                      </a:pPr>
                      <a:r>
                        <a:rPr lang="ru-RU" sz="1200" dirty="0">
                          <a:effectLst/>
                        </a:rPr>
                        <a:t>Типы грунтов</a:t>
                      </a:r>
                      <a:endParaRPr lang="ru-RU" sz="1200" dirty="0">
                        <a:effectLst/>
                        <a:latin typeface="Times New Roman"/>
                        <a:ea typeface="Times New Roman"/>
                      </a:endParaRPr>
                    </a:p>
                  </a:txBody>
                  <a:tcPr marL="17171" marR="17171" marT="0" marB="0"/>
                </a:tc>
                <a:tc gridSpan="2">
                  <a:txBody>
                    <a:bodyPr/>
                    <a:lstStyle/>
                    <a:p>
                      <a:pPr algn="ctr">
                        <a:spcAft>
                          <a:spcPts val="0"/>
                        </a:spcAft>
                      </a:pPr>
                      <a:r>
                        <a:rPr lang="ru-RU" sz="1200">
                          <a:effectLst/>
                        </a:rPr>
                        <a:t>Удельные нагрузки н</a:t>
                      </a:r>
                      <a:r>
                        <a:rPr lang="en-US" sz="1200">
                          <a:effectLst/>
                        </a:rPr>
                        <a:t>a </a:t>
                      </a:r>
                      <a:r>
                        <a:rPr lang="ru-RU" sz="1200">
                          <a:effectLst/>
                        </a:rPr>
                        <a:t>грунт, кг/кв.см)</a:t>
                      </a:r>
                      <a:endParaRPr lang="ru-RU" sz="1200">
                        <a:effectLst/>
                        <a:latin typeface="Times New Roman"/>
                        <a:ea typeface="Times New Roman"/>
                      </a:endParaRPr>
                    </a:p>
                  </a:txBody>
                  <a:tcPr marL="17171" marR="17171" marT="0" marB="0"/>
                </a:tc>
                <a:tc hMerge="1">
                  <a:txBody>
                    <a:bodyPr/>
                    <a:lstStyle/>
                    <a:p>
                      <a:endParaRPr lang="ru-RU"/>
                    </a:p>
                  </a:txBody>
                  <a:tcPr/>
                </a:tc>
              </a:tr>
              <a:tr h="224805">
                <a:tc vMerge="1">
                  <a:txBody>
                    <a:bodyPr/>
                    <a:lstStyle/>
                    <a:p>
                      <a:endParaRPr lang="ru-RU"/>
                    </a:p>
                  </a:txBody>
                  <a:tcPr/>
                </a:tc>
                <a:tc>
                  <a:txBody>
                    <a:bodyPr/>
                    <a:lstStyle/>
                    <a:p>
                      <a:pPr algn="ctr">
                        <a:spcAft>
                          <a:spcPts val="0"/>
                        </a:spcAft>
                      </a:pPr>
                      <a:r>
                        <a:rPr lang="ru-RU" sz="1200">
                          <a:effectLst/>
                        </a:rPr>
                        <a:t>талые грунты</a:t>
                      </a:r>
                      <a:endParaRPr lang="ru-RU" sz="1200">
                        <a:effectLst/>
                        <a:latin typeface="Times New Roman"/>
                        <a:ea typeface="Times New Roman"/>
                      </a:endParaRPr>
                    </a:p>
                  </a:txBody>
                  <a:tcPr marL="17171" marR="17171" marT="0" marB="0"/>
                </a:tc>
                <a:tc>
                  <a:txBody>
                    <a:bodyPr/>
                    <a:lstStyle/>
                    <a:p>
                      <a:pPr algn="ctr">
                        <a:spcAft>
                          <a:spcPts val="0"/>
                        </a:spcAft>
                      </a:pPr>
                      <a:r>
                        <a:rPr lang="ru-RU" sz="1200">
                          <a:effectLst/>
                        </a:rPr>
                        <a:t>мерзлые грунты</a:t>
                      </a:r>
                      <a:endParaRPr lang="ru-RU" sz="1200">
                        <a:effectLst/>
                        <a:latin typeface="Times New Roman"/>
                        <a:ea typeface="Times New Roman"/>
                      </a:endParaRPr>
                    </a:p>
                  </a:txBody>
                  <a:tcPr marL="17171" marR="17171" marT="0" marB="0"/>
                </a:tc>
              </a:tr>
              <a:tr h="224805">
                <a:tc>
                  <a:txBody>
                    <a:bodyPr/>
                    <a:lstStyle/>
                    <a:p>
                      <a:pPr algn="just">
                        <a:spcAft>
                          <a:spcPts val="0"/>
                        </a:spcAft>
                      </a:pPr>
                      <a:r>
                        <a:rPr lang="ru-RU" sz="1200" dirty="0">
                          <a:effectLst/>
                        </a:rPr>
                        <a:t>Скальные и полускальные </a:t>
                      </a:r>
                      <a:endParaRPr lang="ru-RU" sz="1200" dirty="0">
                        <a:effectLst/>
                        <a:latin typeface="Times New Roman"/>
                        <a:ea typeface="Times New Roman"/>
                      </a:endParaRPr>
                    </a:p>
                  </a:txBody>
                  <a:tcPr marL="17171" marR="17171" marT="0" marB="0"/>
                </a:tc>
                <a:tc>
                  <a:txBody>
                    <a:bodyPr/>
                    <a:lstStyle/>
                    <a:p>
                      <a:pPr algn="ctr">
                        <a:spcAft>
                          <a:spcPts val="0"/>
                        </a:spcAft>
                      </a:pPr>
                      <a:r>
                        <a:rPr lang="ru-RU" sz="1200">
                          <a:effectLst/>
                        </a:rPr>
                        <a:t>6 -  10</a:t>
                      </a:r>
                      <a:endParaRPr lang="ru-RU" sz="1200">
                        <a:effectLst/>
                        <a:latin typeface="Times New Roman"/>
                        <a:ea typeface="Times New Roman"/>
                      </a:endParaRPr>
                    </a:p>
                  </a:txBody>
                  <a:tcPr marL="17171" marR="17171" marT="0" marB="0"/>
                </a:tc>
                <a:tc>
                  <a:txBody>
                    <a:bodyPr/>
                    <a:lstStyle/>
                    <a:p>
                      <a:pPr algn="ctr">
                        <a:spcAft>
                          <a:spcPts val="0"/>
                        </a:spcAft>
                      </a:pPr>
                      <a:r>
                        <a:rPr lang="ru-RU" sz="1200">
                          <a:effectLst/>
                        </a:rPr>
                        <a:t>&gt; 10</a:t>
                      </a:r>
                      <a:endParaRPr lang="ru-RU" sz="1200">
                        <a:effectLst/>
                        <a:latin typeface="Times New Roman"/>
                        <a:ea typeface="Times New Roman"/>
                      </a:endParaRPr>
                    </a:p>
                  </a:txBody>
                  <a:tcPr marL="17171" marR="17171" marT="0" marB="0"/>
                </a:tc>
              </a:tr>
              <a:tr h="238855">
                <a:tc>
                  <a:txBody>
                    <a:bodyPr/>
                    <a:lstStyle/>
                    <a:p>
                      <a:pPr algn="just">
                        <a:spcAft>
                          <a:spcPts val="0"/>
                        </a:spcAft>
                      </a:pPr>
                      <a:r>
                        <a:rPr lang="ru-RU" sz="1200" dirty="0">
                          <a:effectLst/>
                        </a:rPr>
                        <a:t>Песчаные на водоразделах и террасах</a:t>
                      </a:r>
                      <a:endParaRPr lang="ru-RU" sz="1200" dirty="0">
                        <a:effectLst/>
                        <a:latin typeface="Times New Roman"/>
                        <a:ea typeface="Times New Roman"/>
                      </a:endParaRPr>
                    </a:p>
                  </a:txBody>
                  <a:tcPr marL="17171" marR="17171" marT="0" marB="0"/>
                </a:tc>
                <a:tc>
                  <a:txBody>
                    <a:bodyPr/>
                    <a:lstStyle/>
                    <a:p>
                      <a:pPr algn="ctr">
                        <a:spcAft>
                          <a:spcPts val="0"/>
                        </a:spcAft>
                      </a:pPr>
                      <a:r>
                        <a:rPr lang="ru-RU" sz="1200">
                          <a:effectLst/>
                        </a:rPr>
                        <a:t>1,5 -  2,5</a:t>
                      </a:r>
                      <a:endParaRPr lang="ru-RU" sz="1200">
                        <a:effectLst/>
                        <a:latin typeface="Times New Roman"/>
                        <a:ea typeface="Times New Roman"/>
                      </a:endParaRPr>
                    </a:p>
                  </a:txBody>
                  <a:tcPr marL="17171" marR="17171" marT="0" marB="0"/>
                </a:tc>
                <a:tc>
                  <a:txBody>
                    <a:bodyPr/>
                    <a:lstStyle/>
                    <a:p>
                      <a:pPr algn="ctr">
                        <a:spcAft>
                          <a:spcPts val="0"/>
                        </a:spcAft>
                      </a:pPr>
                      <a:r>
                        <a:rPr lang="ru-RU" sz="1200">
                          <a:effectLst/>
                        </a:rPr>
                        <a:t>8 - 10 </a:t>
                      </a:r>
                      <a:endParaRPr lang="ru-RU" sz="1200">
                        <a:effectLst/>
                        <a:latin typeface="Times New Roman"/>
                        <a:ea typeface="Times New Roman"/>
                      </a:endParaRPr>
                    </a:p>
                  </a:txBody>
                  <a:tcPr marL="17171" marR="17171" marT="0" marB="0"/>
                </a:tc>
              </a:tr>
              <a:tr h="224805">
                <a:tc>
                  <a:txBody>
                    <a:bodyPr/>
                    <a:lstStyle/>
                    <a:p>
                      <a:pPr algn="just">
                        <a:spcAft>
                          <a:spcPts val="0"/>
                        </a:spcAft>
                      </a:pPr>
                      <a:r>
                        <a:rPr lang="ru-RU" sz="1200">
                          <a:effectLst/>
                        </a:rPr>
                        <a:t>Песчаные на поймах </a:t>
                      </a:r>
                      <a:endParaRPr lang="ru-RU" sz="1200">
                        <a:effectLst/>
                        <a:latin typeface="Times New Roman"/>
                        <a:ea typeface="Times New Roman"/>
                      </a:endParaRPr>
                    </a:p>
                  </a:txBody>
                  <a:tcPr marL="17171" marR="17171" marT="0" marB="0"/>
                </a:tc>
                <a:tc>
                  <a:txBody>
                    <a:bodyPr/>
                    <a:lstStyle/>
                    <a:p>
                      <a:pPr algn="ctr">
                        <a:spcAft>
                          <a:spcPts val="0"/>
                        </a:spcAft>
                      </a:pPr>
                      <a:r>
                        <a:rPr lang="ru-RU" sz="1200" dirty="0">
                          <a:effectLst/>
                        </a:rPr>
                        <a:t>1,0 - 2,0</a:t>
                      </a:r>
                      <a:endParaRPr lang="ru-RU" sz="1200" dirty="0">
                        <a:effectLst/>
                        <a:latin typeface="Times New Roman"/>
                        <a:ea typeface="Times New Roman"/>
                      </a:endParaRPr>
                    </a:p>
                  </a:txBody>
                  <a:tcPr marL="17171" marR="17171" marT="0" marB="0"/>
                </a:tc>
                <a:tc>
                  <a:txBody>
                    <a:bodyPr/>
                    <a:lstStyle/>
                    <a:p>
                      <a:pPr algn="ctr">
                        <a:spcAft>
                          <a:spcPts val="0"/>
                        </a:spcAft>
                      </a:pPr>
                      <a:r>
                        <a:rPr lang="ru-RU" sz="1200">
                          <a:effectLst/>
                        </a:rPr>
                        <a:t>8   -  10</a:t>
                      </a:r>
                      <a:endParaRPr lang="ru-RU" sz="1200">
                        <a:effectLst/>
                        <a:latin typeface="Times New Roman"/>
                        <a:ea typeface="Times New Roman"/>
                      </a:endParaRPr>
                    </a:p>
                  </a:txBody>
                  <a:tcPr marL="17171" marR="17171" marT="0" marB="0"/>
                </a:tc>
              </a:tr>
              <a:tr h="224805">
                <a:tc>
                  <a:txBody>
                    <a:bodyPr/>
                    <a:lstStyle/>
                    <a:p>
                      <a:pPr algn="just">
                        <a:spcAft>
                          <a:spcPts val="0"/>
                        </a:spcAft>
                      </a:pPr>
                      <a:r>
                        <a:rPr lang="ru-RU" sz="1200">
                          <a:effectLst/>
                        </a:rPr>
                        <a:t>Пески с прослоями глин на водоразделах</a:t>
                      </a:r>
                      <a:endParaRPr lang="ru-RU" sz="1200">
                        <a:effectLst/>
                        <a:latin typeface="Times New Roman"/>
                        <a:ea typeface="Times New Roman"/>
                      </a:endParaRPr>
                    </a:p>
                  </a:txBody>
                  <a:tcPr marL="17171" marR="17171" marT="0" marB="0"/>
                </a:tc>
                <a:tc>
                  <a:txBody>
                    <a:bodyPr/>
                    <a:lstStyle/>
                    <a:p>
                      <a:pPr algn="ctr">
                        <a:spcAft>
                          <a:spcPts val="0"/>
                        </a:spcAft>
                      </a:pPr>
                      <a:r>
                        <a:rPr lang="ru-RU" sz="1200" dirty="0">
                          <a:effectLst/>
                        </a:rPr>
                        <a:t>2,0 – 3,0</a:t>
                      </a:r>
                      <a:endParaRPr lang="ru-RU" sz="1200" dirty="0">
                        <a:effectLst/>
                        <a:latin typeface="Times New Roman"/>
                        <a:ea typeface="Times New Roman"/>
                      </a:endParaRPr>
                    </a:p>
                  </a:txBody>
                  <a:tcPr marL="17171" marR="17171" marT="0" marB="0"/>
                </a:tc>
                <a:tc>
                  <a:txBody>
                    <a:bodyPr/>
                    <a:lstStyle/>
                    <a:p>
                      <a:pPr algn="ctr">
                        <a:spcAft>
                          <a:spcPts val="0"/>
                        </a:spcAft>
                      </a:pPr>
                      <a:r>
                        <a:rPr lang="ru-RU" sz="1200">
                          <a:effectLst/>
                        </a:rPr>
                        <a:t>6 - 8</a:t>
                      </a:r>
                      <a:endParaRPr lang="ru-RU" sz="1200">
                        <a:effectLst/>
                        <a:latin typeface="Times New Roman"/>
                        <a:ea typeface="Times New Roman"/>
                      </a:endParaRPr>
                    </a:p>
                  </a:txBody>
                  <a:tcPr marL="17171" marR="17171" marT="0" marB="0"/>
                </a:tc>
              </a:tr>
              <a:tr h="227145">
                <a:tc>
                  <a:txBody>
                    <a:bodyPr/>
                    <a:lstStyle/>
                    <a:p>
                      <a:pPr algn="just">
                        <a:spcAft>
                          <a:spcPts val="0"/>
                        </a:spcAft>
                      </a:pPr>
                      <a:r>
                        <a:rPr lang="ru-RU" sz="1200">
                          <a:effectLst/>
                        </a:rPr>
                        <a:t>Пески с прослоями глин на поймах</a:t>
                      </a:r>
                      <a:endParaRPr lang="ru-RU" sz="1200">
                        <a:effectLst/>
                        <a:latin typeface="Times New Roman"/>
                        <a:ea typeface="Times New Roman"/>
                      </a:endParaRPr>
                    </a:p>
                  </a:txBody>
                  <a:tcPr marL="17171" marR="17171" marT="0" marB="0"/>
                </a:tc>
                <a:tc>
                  <a:txBody>
                    <a:bodyPr/>
                    <a:lstStyle/>
                    <a:p>
                      <a:pPr algn="ctr">
                        <a:spcAft>
                          <a:spcPts val="0"/>
                        </a:spcAft>
                      </a:pPr>
                      <a:r>
                        <a:rPr lang="ru-RU" sz="1200" dirty="0">
                          <a:effectLst/>
                        </a:rPr>
                        <a:t>1,5—  2,5</a:t>
                      </a:r>
                      <a:endParaRPr lang="ru-RU" sz="1200" dirty="0">
                        <a:effectLst/>
                        <a:latin typeface="Times New Roman"/>
                        <a:ea typeface="Times New Roman"/>
                      </a:endParaRPr>
                    </a:p>
                  </a:txBody>
                  <a:tcPr marL="17171" marR="17171" marT="0" marB="0"/>
                </a:tc>
                <a:tc>
                  <a:txBody>
                    <a:bodyPr/>
                    <a:lstStyle/>
                    <a:p>
                      <a:pPr algn="ctr">
                        <a:spcAft>
                          <a:spcPts val="0"/>
                        </a:spcAft>
                      </a:pPr>
                      <a:r>
                        <a:rPr lang="ru-RU" sz="1200">
                          <a:effectLst/>
                        </a:rPr>
                        <a:t>5—  6</a:t>
                      </a:r>
                      <a:endParaRPr lang="ru-RU" sz="1200">
                        <a:effectLst/>
                        <a:latin typeface="Times New Roman"/>
                        <a:ea typeface="Times New Roman"/>
                      </a:endParaRPr>
                    </a:p>
                  </a:txBody>
                  <a:tcPr marL="17171" marR="17171" marT="0" marB="0"/>
                </a:tc>
              </a:tr>
              <a:tr h="452731">
                <a:tc>
                  <a:txBody>
                    <a:bodyPr/>
                    <a:lstStyle/>
                    <a:p>
                      <a:pPr algn="just">
                        <a:spcAft>
                          <a:spcPts val="0"/>
                        </a:spcAft>
                      </a:pPr>
                      <a:r>
                        <a:rPr lang="ru-RU" sz="1200">
                          <a:effectLst/>
                        </a:rPr>
                        <a:t>Глинистые с прослоями песка на террасах и водорозделах</a:t>
                      </a:r>
                      <a:endParaRPr lang="ru-RU" sz="1200">
                        <a:effectLst/>
                        <a:latin typeface="Times New Roman"/>
                        <a:ea typeface="Times New Roman"/>
                      </a:endParaRPr>
                    </a:p>
                  </a:txBody>
                  <a:tcPr marL="17171" marR="17171" marT="0" marB="0"/>
                </a:tc>
                <a:tc>
                  <a:txBody>
                    <a:bodyPr/>
                    <a:lstStyle/>
                    <a:p>
                      <a:pPr algn="ctr">
                        <a:spcAft>
                          <a:spcPts val="0"/>
                        </a:spcAft>
                      </a:pPr>
                      <a:r>
                        <a:rPr lang="ru-RU" sz="1200" dirty="0">
                          <a:effectLst/>
                        </a:rPr>
                        <a:t>1,5—  3,0</a:t>
                      </a:r>
                      <a:endParaRPr lang="ru-RU" sz="1200" dirty="0">
                        <a:effectLst/>
                        <a:latin typeface="Times New Roman"/>
                        <a:ea typeface="Times New Roman"/>
                      </a:endParaRPr>
                    </a:p>
                  </a:txBody>
                  <a:tcPr marL="17171" marR="17171" marT="0" marB="0"/>
                </a:tc>
                <a:tc>
                  <a:txBody>
                    <a:bodyPr/>
                    <a:lstStyle/>
                    <a:p>
                      <a:pPr algn="ctr">
                        <a:spcAft>
                          <a:spcPts val="0"/>
                        </a:spcAft>
                      </a:pPr>
                      <a:r>
                        <a:rPr lang="ru-RU" sz="1200" dirty="0">
                          <a:effectLst/>
                        </a:rPr>
                        <a:t>5—  6</a:t>
                      </a:r>
                      <a:endParaRPr lang="ru-RU" sz="1200" dirty="0">
                        <a:effectLst/>
                        <a:latin typeface="Times New Roman"/>
                        <a:ea typeface="Times New Roman"/>
                      </a:endParaRPr>
                    </a:p>
                  </a:txBody>
                  <a:tcPr marL="17171" marR="17171" marT="0" marB="0"/>
                </a:tc>
              </a:tr>
              <a:tr h="224805">
                <a:tc>
                  <a:txBody>
                    <a:bodyPr/>
                    <a:lstStyle/>
                    <a:p>
                      <a:pPr algn="just">
                        <a:spcAft>
                          <a:spcPts val="0"/>
                        </a:spcAft>
                      </a:pPr>
                      <a:r>
                        <a:rPr lang="ru-RU" sz="1200">
                          <a:effectLst/>
                        </a:rPr>
                        <a:t>Глинистые с прослоями песка на поймах</a:t>
                      </a:r>
                      <a:endParaRPr lang="ru-RU" sz="1200">
                        <a:effectLst/>
                        <a:latin typeface="Times New Roman"/>
                        <a:ea typeface="Times New Roman"/>
                      </a:endParaRPr>
                    </a:p>
                  </a:txBody>
                  <a:tcPr marL="17171" marR="17171" marT="0" marB="0"/>
                </a:tc>
                <a:tc>
                  <a:txBody>
                    <a:bodyPr/>
                    <a:lstStyle/>
                    <a:p>
                      <a:pPr algn="ctr">
                        <a:spcAft>
                          <a:spcPts val="0"/>
                        </a:spcAft>
                      </a:pPr>
                      <a:r>
                        <a:rPr lang="ru-RU" sz="1200">
                          <a:effectLst/>
                        </a:rPr>
                        <a:t>1,0—  2,5</a:t>
                      </a:r>
                      <a:endParaRPr lang="ru-RU" sz="1200">
                        <a:effectLst/>
                        <a:latin typeface="Times New Roman"/>
                        <a:ea typeface="Times New Roman"/>
                      </a:endParaRPr>
                    </a:p>
                  </a:txBody>
                  <a:tcPr marL="17171" marR="17171" marT="0" marB="0"/>
                </a:tc>
                <a:tc>
                  <a:txBody>
                    <a:bodyPr/>
                    <a:lstStyle/>
                    <a:p>
                      <a:pPr algn="ctr">
                        <a:spcAft>
                          <a:spcPts val="0"/>
                        </a:spcAft>
                      </a:pPr>
                      <a:r>
                        <a:rPr lang="ru-RU" sz="1200" dirty="0">
                          <a:effectLst/>
                        </a:rPr>
                        <a:t>5—  6</a:t>
                      </a:r>
                      <a:endParaRPr lang="ru-RU" sz="1200" dirty="0">
                        <a:effectLst/>
                        <a:latin typeface="Times New Roman"/>
                        <a:ea typeface="Times New Roman"/>
                      </a:endParaRPr>
                    </a:p>
                  </a:txBody>
                  <a:tcPr marL="17171" marR="17171" marT="0" marB="0"/>
                </a:tc>
              </a:tr>
              <a:tr h="224805">
                <a:tc>
                  <a:txBody>
                    <a:bodyPr/>
                    <a:lstStyle/>
                    <a:p>
                      <a:pPr algn="just">
                        <a:spcAft>
                          <a:spcPts val="0"/>
                        </a:spcAft>
                      </a:pPr>
                      <a:r>
                        <a:rPr lang="ru-RU" sz="1200">
                          <a:effectLst/>
                        </a:rPr>
                        <a:t>Глинистые</a:t>
                      </a:r>
                      <a:endParaRPr lang="ru-RU" sz="1200">
                        <a:effectLst/>
                        <a:latin typeface="Times New Roman"/>
                        <a:ea typeface="Times New Roman"/>
                      </a:endParaRPr>
                    </a:p>
                  </a:txBody>
                  <a:tcPr marL="17171" marR="17171" marT="0" marB="0"/>
                </a:tc>
                <a:tc>
                  <a:txBody>
                    <a:bodyPr/>
                    <a:lstStyle/>
                    <a:p>
                      <a:pPr algn="ctr">
                        <a:spcAft>
                          <a:spcPts val="0"/>
                        </a:spcAft>
                      </a:pPr>
                      <a:r>
                        <a:rPr lang="ru-RU" sz="1200">
                          <a:effectLst/>
                        </a:rPr>
                        <a:t>1,0—  6,0</a:t>
                      </a:r>
                      <a:endParaRPr lang="ru-RU" sz="1200">
                        <a:effectLst/>
                        <a:latin typeface="Times New Roman"/>
                        <a:ea typeface="Times New Roman"/>
                      </a:endParaRPr>
                    </a:p>
                  </a:txBody>
                  <a:tcPr marL="17171" marR="17171" marT="0" marB="0"/>
                </a:tc>
                <a:tc>
                  <a:txBody>
                    <a:bodyPr/>
                    <a:lstStyle/>
                    <a:p>
                      <a:pPr algn="ctr">
                        <a:spcAft>
                          <a:spcPts val="0"/>
                        </a:spcAft>
                      </a:pPr>
                      <a:r>
                        <a:rPr lang="ru-RU" sz="1200" dirty="0">
                          <a:effectLst/>
                        </a:rPr>
                        <a:t>5—  6</a:t>
                      </a:r>
                      <a:endParaRPr lang="ru-RU" sz="1200" dirty="0">
                        <a:effectLst/>
                        <a:latin typeface="Times New Roman"/>
                        <a:ea typeface="Times New Roman"/>
                      </a:endParaRPr>
                    </a:p>
                  </a:txBody>
                  <a:tcPr marL="17171" marR="17171" marT="0" marB="0"/>
                </a:tc>
              </a:tr>
              <a:tr h="232609">
                <a:tc>
                  <a:txBody>
                    <a:bodyPr/>
                    <a:lstStyle/>
                    <a:p>
                      <a:pPr algn="just">
                        <a:spcAft>
                          <a:spcPts val="0"/>
                        </a:spcAft>
                      </a:pPr>
                      <a:r>
                        <a:rPr lang="ru-RU" sz="1200">
                          <a:effectLst/>
                        </a:rPr>
                        <a:t>Лессовидные суглинки</a:t>
                      </a:r>
                      <a:endParaRPr lang="ru-RU" sz="1200">
                        <a:effectLst/>
                        <a:latin typeface="Times New Roman"/>
                        <a:ea typeface="Times New Roman"/>
                      </a:endParaRPr>
                    </a:p>
                  </a:txBody>
                  <a:tcPr marL="17171" marR="17171" marT="0" marB="0"/>
                </a:tc>
                <a:tc>
                  <a:txBody>
                    <a:bodyPr/>
                    <a:lstStyle/>
                    <a:p>
                      <a:pPr algn="ctr">
                        <a:spcAft>
                          <a:spcPts val="0"/>
                        </a:spcAft>
                      </a:pPr>
                      <a:r>
                        <a:rPr lang="ru-RU" sz="1200">
                          <a:effectLst/>
                        </a:rPr>
                        <a:t>1,0—  3,0</a:t>
                      </a:r>
                      <a:endParaRPr lang="ru-RU" sz="1200">
                        <a:effectLst/>
                        <a:latin typeface="Times New Roman"/>
                        <a:ea typeface="Times New Roman"/>
                      </a:endParaRPr>
                    </a:p>
                  </a:txBody>
                  <a:tcPr marL="17171" marR="17171" marT="0" marB="0"/>
                </a:tc>
                <a:tc>
                  <a:txBody>
                    <a:bodyPr/>
                    <a:lstStyle/>
                    <a:p>
                      <a:pPr algn="ctr">
                        <a:spcAft>
                          <a:spcPts val="0"/>
                        </a:spcAft>
                      </a:pPr>
                      <a:r>
                        <a:rPr lang="ru-RU" sz="1200" dirty="0">
                          <a:effectLst/>
                        </a:rPr>
                        <a:t>5—  6</a:t>
                      </a:r>
                      <a:endParaRPr lang="ru-RU" sz="1200" dirty="0">
                        <a:effectLst/>
                        <a:latin typeface="Times New Roman"/>
                        <a:ea typeface="Times New Roman"/>
                      </a:endParaRPr>
                    </a:p>
                  </a:txBody>
                  <a:tcPr marL="17171" marR="17171" marT="0" marB="0"/>
                </a:tc>
              </a:tr>
              <a:tr h="224805">
                <a:tc>
                  <a:txBody>
                    <a:bodyPr/>
                    <a:lstStyle/>
                    <a:p>
                      <a:pPr algn="just">
                        <a:spcAft>
                          <a:spcPts val="0"/>
                        </a:spcAft>
                      </a:pPr>
                      <a:r>
                        <a:rPr lang="ru-RU" sz="1200">
                          <a:effectLst/>
                        </a:rPr>
                        <a:t>Торфяные</a:t>
                      </a:r>
                      <a:endParaRPr lang="ru-RU" sz="1200">
                        <a:effectLst/>
                        <a:latin typeface="Times New Roman"/>
                        <a:ea typeface="Times New Roman"/>
                      </a:endParaRPr>
                    </a:p>
                  </a:txBody>
                  <a:tcPr marL="17171" marR="17171" marT="0" marB="0"/>
                </a:tc>
                <a:tc>
                  <a:txBody>
                    <a:bodyPr/>
                    <a:lstStyle/>
                    <a:p>
                      <a:pPr algn="ctr">
                        <a:spcAft>
                          <a:spcPts val="0"/>
                        </a:spcAft>
                      </a:pPr>
                      <a:r>
                        <a:rPr lang="ru-RU" sz="1200">
                          <a:effectLst/>
                        </a:rPr>
                        <a:t>0,5—   1,0</a:t>
                      </a:r>
                      <a:endParaRPr lang="ru-RU" sz="1200">
                        <a:effectLst/>
                        <a:latin typeface="Times New Roman"/>
                        <a:ea typeface="Times New Roman"/>
                      </a:endParaRPr>
                    </a:p>
                  </a:txBody>
                  <a:tcPr marL="17171" marR="17171" marT="0" marB="0"/>
                </a:tc>
                <a:tc>
                  <a:txBody>
                    <a:bodyPr/>
                    <a:lstStyle/>
                    <a:p>
                      <a:pPr algn="ctr">
                        <a:spcAft>
                          <a:spcPts val="0"/>
                        </a:spcAft>
                      </a:pPr>
                      <a:r>
                        <a:rPr lang="ru-RU" sz="1200" dirty="0">
                          <a:effectLst/>
                        </a:rPr>
                        <a:t>4—  5</a:t>
                      </a:r>
                      <a:endParaRPr lang="ru-RU" sz="1200" dirty="0">
                        <a:effectLst/>
                        <a:latin typeface="Times New Roman"/>
                        <a:ea typeface="Times New Roman"/>
                      </a:endParaRPr>
                    </a:p>
                  </a:txBody>
                  <a:tcPr marL="17171" marR="17171" marT="0" marB="0"/>
                </a:tc>
              </a:tr>
            </a:tbl>
          </a:graphicData>
        </a:graphic>
      </p:graphicFrame>
      <p:sp>
        <p:nvSpPr>
          <p:cNvPr id="4" name="Текст 3"/>
          <p:cNvSpPr>
            <a:spLocks noGrp="1"/>
          </p:cNvSpPr>
          <p:nvPr>
            <p:ph type="body" sz="half" idx="2"/>
          </p:nvPr>
        </p:nvSpPr>
        <p:spPr>
          <a:xfrm>
            <a:off x="323528" y="1929408"/>
            <a:ext cx="3456384" cy="4523928"/>
          </a:xfrm>
        </p:spPr>
        <p:txBody>
          <a:bodyPr>
            <a:normAutofit/>
          </a:bodyPr>
          <a:lstStyle/>
          <a:p>
            <a:pPr algn="just"/>
            <a:r>
              <a:rPr lang="ru-RU" b="1" dirty="0">
                <a:solidFill>
                  <a:schemeClr val="tx1"/>
                </a:solidFill>
              </a:rPr>
              <a:t>Несущая способность грунтов и устойчивость инженерных </a:t>
            </a:r>
            <a:r>
              <a:rPr lang="ru-RU" b="1" dirty="0" smtClean="0">
                <a:solidFill>
                  <a:schemeClr val="tx1"/>
                </a:solidFill>
              </a:rPr>
              <a:t>сооружений.</a:t>
            </a:r>
          </a:p>
          <a:p>
            <a:pPr algn="just"/>
            <a:r>
              <a:rPr lang="ru-RU" b="1" i="1" dirty="0">
                <a:solidFill>
                  <a:schemeClr val="tx1"/>
                </a:solidFill>
              </a:rPr>
              <a:t>Скальные грунты</a:t>
            </a:r>
            <a:r>
              <a:rPr lang="ru-RU" dirty="0">
                <a:solidFill>
                  <a:schemeClr val="tx1"/>
                </a:solidFill>
              </a:rPr>
              <a:t> — это магматические, метаморфические и некоторые осадочные породы (песчаники, известняки). Они выдерживают нагрузки более 10 кг/</a:t>
            </a:r>
            <a:r>
              <a:rPr lang="ru-RU" dirty="0" err="1">
                <a:solidFill>
                  <a:schemeClr val="tx1"/>
                </a:solidFill>
              </a:rPr>
              <a:t>кв.см</a:t>
            </a:r>
            <a:r>
              <a:rPr lang="ru-RU" dirty="0">
                <a:solidFill>
                  <a:schemeClr val="tx1"/>
                </a:solidFill>
              </a:rPr>
              <a:t> (до 50 кг) и практически не </a:t>
            </a:r>
            <a:r>
              <a:rPr lang="ru-RU" dirty="0" smtClean="0">
                <a:solidFill>
                  <a:schemeClr val="tx1"/>
                </a:solidFill>
              </a:rPr>
              <a:t>деформируются.</a:t>
            </a:r>
          </a:p>
          <a:p>
            <a:pPr algn="just"/>
            <a:r>
              <a:rPr lang="ru-RU" b="1" i="1" dirty="0">
                <a:solidFill>
                  <a:schemeClr val="tx1"/>
                </a:solidFill>
              </a:rPr>
              <a:t>Полускальные грунты</a:t>
            </a:r>
            <a:r>
              <a:rPr lang="ru-RU" dirty="0">
                <a:solidFill>
                  <a:schemeClr val="tx1"/>
                </a:solidFill>
              </a:rPr>
              <a:t> — мергели, глинистые сланцы, опоки, алевролиты, аргиллиты. Допустимые давления на них колеблются в пределах 5-10 кг/</a:t>
            </a:r>
            <a:r>
              <a:rPr lang="ru-RU" dirty="0" err="1">
                <a:solidFill>
                  <a:schemeClr val="tx1"/>
                </a:solidFill>
              </a:rPr>
              <a:t>кв.см</a:t>
            </a:r>
            <a:r>
              <a:rPr lang="ru-RU" dirty="0">
                <a:solidFill>
                  <a:schemeClr val="tx1"/>
                </a:solidFill>
              </a:rPr>
              <a:t>. </a:t>
            </a:r>
            <a:endParaRPr lang="ru-RU" dirty="0" smtClean="0">
              <a:solidFill>
                <a:schemeClr val="tx1"/>
              </a:solidFill>
            </a:endParaRPr>
          </a:p>
          <a:p>
            <a:pPr algn="just"/>
            <a:r>
              <a:rPr lang="ru-RU" b="1" i="1" dirty="0">
                <a:solidFill>
                  <a:schemeClr val="tx1"/>
                </a:solidFill>
              </a:rPr>
              <a:t>Рыхлые грунты</a:t>
            </a:r>
            <a:r>
              <a:rPr lang="ru-RU" dirty="0">
                <a:solidFill>
                  <a:schemeClr val="tx1"/>
                </a:solidFill>
              </a:rPr>
              <a:t> — представлены преимущественно обломочными и глинистыми породами. </a:t>
            </a:r>
          </a:p>
        </p:txBody>
      </p:sp>
      <p:sp>
        <p:nvSpPr>
          <p:cNvPr id="6" name="Rectangle 1"/>
          <p:cNvSpPr>
            <a:spLocks noChangeArrowheads="1"/>
          </p:cNvSpPr>
          <p:nvPr/>
        </p:nvSpPr>
        <p:spPr bwMode="auto">
          <a:xfrm>
            <a:off x="4355977" y="1260241"/>
            <a:ext cx="381642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effectLst/>
                <a:latin typeface="Arial" pitchFamily="34" charset="0"/>
                <a:ea typeface="Times New Roman" pitchFamily="18" charset="0"/>
                <a:cs typeface="Arial" pitchFamily="34" charset="0"/>
              </a:rPr>
              <a:t>Допустимые удельные нагрузки на грунты в разных природных условиях</a:t>
            </a:r>
            <a:endParaRPr kumimoji="0" lang="ru-RU" sz="1600" b="0" i="0" u="none" strike="noStrike" cap="none" normalizeH="0" baseline="0" dirty="0" smtClean="0">
              <a:ln>
                <a:noFill/>
              </a:ln>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811146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467544" y="4797153"/>
            <a:ext cx="8496944" cy="1800200"/>
          </a:xfrm>
        </p:spPr>
        <p:txBody>
          <a:bodyPr>
            <a:normAutofit lnSpcReduction="10000"/>
          </a:bodyPr>
          <a:lstStyle/>
          <a:p>
            <a:pPr algn="just">
              <a:spcBef>
                <a:spcPts val="0"/>
              </a:spcBef>
              <a:spcAft>
                <a:spcPts val="0"/>
              </a:spcAft>
            </a:pPr>
            <a:r>
              <a:rPr lang="ru-RU" sz="2400" dirty="0">
                <a:solidFill>
                  <a:schemeClr val="tx1"/>
                </a:solidFill>
              </a:rPr>
              <a:t>Тектоника как фактор хозяйственной </a:t>
            </a:r>
            <a:r>
              <a:rPr lang="ru-RU" sz="2400" dirty="0" smtClean="0">
                <a:solidFill>
                  <a:schemeClr val="tx1"/>
                </a:solidFill>
              </a:rPr>
              <a:t>деятельности</a:t>
            </a:r>
          </a:p>
          <a:p>
            <a:pPr algn="just">
              <a:spcBef>
                <a:spcPts val="0"/>
              </a:spcBef>
              <a:spcAft>
                <a:spcPts val="0"/>
              </a:spcAft>
            </a:pPr>
            <a:r>
              <a:rPr lang="ru-RU" sz="1600" dirty="0">
                <a:solidFill>
                  <a:schemeClr val="tx1"/>
                </a:solidFill>
              </a:rPr>
              <a:t>Обобщающие данные о сейсмичности территории России опубликованы  в форме, учитывающей вероятностный характер сейсмических проявлений, в </a:t>
            </a:r>
            <a:r>
              <a:rPr lang="ru-RU" sz="1600" dirty="0" smtClean="0">
                <a:solidFill>
                  <a:schemeClr val="tx1"/>
                </a:solidFill>
              </a:rPr>
              <a:t>шести </a:t>
            </a:r>
            <a:r>
              <a:rPr lang="ru-RU" sz="1600" dirty="0">
                <a:solidFill>
                  <a:schemeClr val="tx1"/>
                </a:solidFill>
              </a:rPr>
              <a:t>вариантах</a:t>
            </a:r>
            <a:r>
              <a:rPr lang="ru-RU" sz="1600" dirty="0" smtClean="0">
                <a:solidFill>
                  <a:schemeClr val="tx1"/>
                </a:solidFill>
              </a:rPr>
              <a:t>:</a:t>
            </a:r>
          </a:p>
          <a:p>
            <a:pPr algn="just">
              <a:spcBef>
                <a:spcPts val="0"/>
              </a:spcBef>
              <a:spcAft>
                <a:spcPts val="0"/>
              </a:spcAft>
            </a:pPr>
            <a:r>
              <a:rPr lang="ru-RU" sz="1600" dirty="0" smtClean="0">
                <a:solidFill>
                  <a:schemeClr val="tx1"/>
                </a:solidFill>
              </a:rPr>
              <a:t>Максимальное землетрясение, возможное раз в 100 лет (ОСР-2012-А), раз в 500 </a:t>
            </a:r>
            <a:r>
              <a:rPr lang="ru-RU" sz="1600" dirty="0">
                <a:solidFill>
                  <a:schemeClr val="tx1"/>
                </a:solidFill>
              </a:rPr>
              <a:t>л</a:t>
            </a:r>
            <a:r>
              <a:rPr lang="ru-RU" sz="1600" dirty="0" smtClean="0">
                <a:solidFill>
                  <a:schemeClr val="tx1"/>
                </a:solidFill>
              </a:rPr>
              <a:t>ет (ОСР-2012-В), раз в 1000 лет (ОСР-2012-С), раз в 2500 лет (ОСР-2012-</a:t>
            </a:r>
            <a:r>
              <a:rPr lang="en-US" sz="1600" dirty="0" smtClean="0">
                <a:solidFill>
                  <a:schemeClr val="tx1"/>
                </a:solidFill>
              </a:rPr>
              <a:t>D</a:t>
            </a:r>
            <a:r>
              <a:rPr lang="ru-RU" sz="1600" dirty="0" smtClean="0">
                <a:solidFill>
                  <a:schemeClr val="tx1"/>
                </a:solidFill>
              </a:rPr>
              <a:t>), раз в 5000 лет (ОСР-2012-Е), раз в 10000 лет (ОСР-2012-А), что должно учитываться для сооружений разных уровней ответственности.</a:t>
            </a:r>
            <a:endParaRPr lang="ru-RU" sz="1600" dirty="0">
              <a:solidFill>
                <a:schemeClr val="tx1"/>
              </a:solidFill>
            </a:endParaRPr>
          </a:p>
          <a:p>
            <a:endParaRPr lang="ru-RU" sz="1600" dirty="0"/>
          </a:p>
        </p:txBody>
      </p:sp>
      <p:sp>
        <p:nvSpPr>
          <p:cNvPr id="3" name="Заголовок 2"/>
          <p:cNvSpPr>
            <a:spLocks noGrp="1"/>
          </p:cNvSpPr>
          <p:nvPr>
            <p:ph type="ctrTitle"/>
          </p:nvPr>
        </p:nvSpPr>
        <p:spPr>
          <a:xfrm>
            <a:off x="467544" y="332656"/>
            <a:ext cx="7175351" cy="1793167"/>
          </a:xfrm>
        </p:spPr>
        <p:txBody>
          <a:bodyPr/>
          <a:lstStyle/>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88640"/>
            <a:ext cx="7620000" cy="4533900"/>
          </a:xfrm>
          <a:prstGeom prst="rect">
            <a:avLst/>
          </a:prstGeom>
        </p:spPr>
      </p:pic>
    </p:spTree>
    <p:extLst>
      <p:ext uri="{BB962C8B-B14F-4D97-AF65-F5344CB8AC3E}">
        <p14:creationId xmlns:p14="http://schemas.microsoft.com/office/powerpoint/2010/main" val="666232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2060848"/>
            <a:ext cx="4752529" cy="4104456"/>
          </a:xfrm>
        </p:spPr>
        <p:txBody>
          <a:bodyPr>
            <a:noAutofit/>
          </a:bodyPr>
          <a:lstStyle/>
          <a:p>
            <a:pPr marL="182880" indent="0">
              <a:buNone/>
            </a:pPr>
            <a:r>
              <a:rPr lang="en-US" sz="4000" dirty="0" smtClean="0">
                <a:solidFill>
                  <a:schemeClr val="tx1"/>
                </a:solidFill>
                <a:effectLst/>
              </a:rPr>
              <a:t>1</a:t>
            </a:r>
            <a:r>
              <a:rPr lang="ru-RU" sz="4000" dirty="0" smtClean="0">
                <a:solidFill>
                  <a:schemeClr val="tx1"/>
                </a:solidFill>
                <a:effectLst/>
              </a:rPr>
              <a:t>. ИСТОРИЯ </a:t>
            </a:r>
            <a:r>
              <a:rPr lang="ru-RU" sz="4000" dirty="0">
                <a:solidFill>
                  <a:schemeClr val="tx1"/>
                </a:solidFill>
                <a:effectLst/>
              </a:rPr>
              <a:t>ФОРМИРОВАНИЯ МЕТОДОЛОГИИ И НОРМАТИВНОЙ БАЗЫ ОВОС</a:t>
            </a:r>
            <a:endParaRPr lang="ru-RU" sz="4000" dirty="0">
              <a:solidFill>
                <a:schemeClr val="tx1"/>
              </a:solidFill>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764704"/>
            <a:ext cx="3471932" cy="5517232"/>
          </a:xfrm>
          <a:prstGeom prst="rect">
            <a:avLst/>
          </a:prstGeom>
        </p:spPr>
      </p:pic>
    </p:spTree>
    <p:extLst>
      <p:ext uri="{BB962C8B-B14F-4D97-AF65-F5344CB8AC3E}">
        <p14:creationId xmlns:p14="http://schemas.microsoft.com/office/powerpoint/2010/main" val="3737358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251521" y="731518"/>
            <a:ext cx="3672407" cy="5793825"/>
          </a:xfrm>
        </p:spPr>
        <p:txBody>
          <a:bodyPr>
            <a:normAutofit lnSpcReduction="10000"/>
          </a:bodyPr>
          <a:lstStyle/>
          <a:p>
            <a:r>
              <a:rPr lang="ru-RU" sz="2400" b="1" i="1" dirty="0">
                <a:solidFill>
                  <a:schemeClr val="tx1"/>
                </a:solidFill>
              </a:rPr>
              <a:t>Инженерные характеристики склонов и их </a:t>
            </a:r>
            <a:r>
              <a:rPr lang="ru-RU" sz="2400" b="1" i="1" dirty="0" smtClean="0">
                <a:solidFill>
                  <a:schemeClr val="tx1"/>
                </a:solidFill>
              </a:rPr>
              <a:t>устойчивость</a:t>
            </a:r>
          </a:p>
          <a:p>
            <a:endParaRPr lang="ru-RU" sz="2400" i="1" dirty="0" smtClean="0">
              <a:solidFill>
                <a:schemeClr val="tx1"/>
              </a:solidFill>
            </a:endParaRPr>
          </a:p>
          <a:p>
            <a:r>
              <a:rPr lang="ru-RU" sz="1700" dirty="0">
                <a:solidFill>
                  <a:schemeClr val="tx1"/>
                </a:solidFill>
              </a:rPr>
              <a:t>По крутизне склоны делят на:</a:t>
            </a:r>
          </a:p>
          <a:p>
            <a:r>
              <a:rPr lang="ru-RU" sz="1700" dirty="0">
                <a:solidFill>
                  <a:schemeClr val="tx1"/>
                </a:solidFill>
              </a:rPr>
              <a:t> </a:t>
            </a:r>
            <a:r>
              <a:rPr lang="ru-RU" sz="1700" b="1" dirty="0">
                <a:solidFill>
                  <a:schemeClr val="tx1"/>
                </a:solidFill>
              </a:rPr>
              <a:t>весьма крутые </a:t>
            </a:r>
            <a:r>
              <a:rPr lang="ru-RU" sz="1700" dirty="0">
                <a:solidFill>
                  <a:schemeClr val="tx1"/>
                </a:solidFill>
              </a:rPr>
              <a:t>- более 45° (т.е. больше угла естественного откоса, зависящего от размеров и форм обломков: для песка он равен 29-32°, для мелкого щебня - 33-37°, для крупных обломков - 45°); </a:t>
            </a:r>
          </a:p>
          <a:p>
            <a:r>
              <a:rPr lang="ru-RU" sz="1700" b="1" dirty="0">
                <a:solidFill>
                  <a:schemeClr val="tx1"/>
                </a:solidFill>
              </a:rPr>
              <a:t>очень крутые </a:t>
            </a:r>
            <a:r>
              <a:rPr lang="ru-RU" sz="1700" dirty="0">
                <a:solidFill>
                  <a:schemeClr val="tx1"/>
                </a:solidFill>
              </a:rPr>
              <a:t>- 30-45°; </a:t>
            </a:r>
          </a:p>
          <a:p>
            <a:r>
              <a:rPr lang="ru-RU" sz="1700" b="1" dirty="0">
                <a:solidFill>
                  <a:schemeClr val="tx1"/>
                </a:solidFill>
              </a:rPr>
              <a:t>крутые</a:t>
            </a:r>
            <a:r>
              <a:rPr lang="ru-RU" sz="1700" dirty="0">
                <a:solidFill>
                  <a:schemeClr val="tx1"/>
                </a:solidFill>
              </a:rPr>
              <a:t> - 15-29°; </a:t>
            </a:r>
          </a:p>
          <a:p>
            <a:r>
              <a:rPr lang="ru-RU" sz="1700" b="1" dirty="0">
                <a:solidFill>
                  <a:schemeClr val="tx1"/>
                </a:solidFill>
              </a:rPr>
              <a:t>покатые (средние) </a:t>
            </a:r>
            <a:r>
              <a:rPr lang="ru-RU" sz="1700" dirty="0">
                <a:solidFill>
                  <a:schemeClr val="tx1"/>
                </a:solidFill>
              </a:rPr>
              <a:t>- 10-15°; </a:t>
            </a:r>
          </a:p>
          <a:p>
            <a:r>
              <a:rPr lang="ru-RU" sz="1700" b="1" dirty="0">
                <a:solidFill>
                  <a:schemeClr val="tx1"/>
                </a:solidFill>
              </a:rPr>
              <a:t>пологие</a:t>
            </a:r>
            <a:r>
              <a:rPr lang="ru-RU" sz="1700" dirty="0">
                <a:solidFill>
                  <a:schemeClr val="tx1"/>
                </a:solidFill>
              </a:rPr>
              <a:t> -5-9°; </a:t>
            </a:r>
          </a:p>
          <a:p>
            <a:r>
              <a:rPr lang="ru-RU" sz="1700" b="1" dirty="0">
                <a:solidFill>
                  <a:schemeClr val="tx1"/>
                </a:solidFill>
              </a:rPr>
              <a:t>весьма пологие </a:t>
            </a:r>
            <a:r>
              <a:rPr lang="ru-RU" sz="1700" dirty="0">
                <a:solidFill>
                  <a:schemeClr val="tx1"/>
                </a:solidFill>
              </a:rPr>
              <a:t>- до 4</a:t>
            </a:r>
            <a:r>
              <a:rPr lang="ru-RU" sz="1700" baseline="30000" dirty="0">
                <a:solidFill>
                  <a:schemeClr val="tx1"/>
                </a:solidFill>
              </a:rPr>
              <a:t>о</a:t>
            </a:r>
            <a:r>
              <a:rPr lang="ru-RU" sz="1700" dirty="0">
                <a:solidFill>
                  <a:schemeClr val="tx1"/>
                </a:solidFill>
              </a:rPr>
              <a:t>. </a:t>
            </a:r>
          </a:p>
          <a:p>
            <a:endParaRPr lang="ru-RU" dirty="0"/>
          </a:p>
        </p:txBody>
      </p:sp>
      <p:pic>
        <p:nvPicPr>
          <p:cNvPr id="5" name="Объект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014771" y="1354151"/>
            <a:ext cx="4949717" cy="3298985"/>
          </a:xfrm>
        </p:spPr>
      </p:pic>
    </p:spTree>
    <p:extLst>
      <p:ext uri="{BB962C8B-B14F-4D97-AF65-F5344CB8AC3E}">
        <p14:creationId xmlns:p14="http://schemas.microsoft.com/office/powerpoint/2010/main" val="3796320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3483820130"/>
              </p:ext>
            </p:extLst>
          </p:nvPr>
        </p:nvGraphicFramePr>
        <p:xfrm>
          <a:off x="827584" y="1268760"/>
          <a:ext cx="7848871" cy="4752527"/>
        </p:xfrm>
        <a:graphic>
          <a:graphicData uri="http://schemas.openxmlformats.org/drawingml/2006/table">
            <a:tbl>
              <a:tblPr>
                <a:tableStyleId>{5C22544A-7EE6-4342-B048-85BDC9FD1C3A}</a:tableStyleId>
              </a:tblPr>
              <a:tblGrid>
                <a:gridCol w="1296144"/>
                <a:gridCol w="3168352"/>
                <a:gridCol w="3384375"/>
              </a:tblGrid>
              <a:tr h="587213">
                <a:tc rowSpan="2">
                  <a:txBody>
                    <a:bodyPr/>
                    <a:lstStyle/>
                    <a:p>
                      <a:pPr algn="ctr">
                        <a:spcAft>
                          <a:spcPts val="0"/>
                        </a:spcAft>
                      </a:pPr>
                      <a:r>
                        <a:rPr lang="ru-RU" sz="1400" dirty="0">
                          <a:effectLst/>
                        </a:rPr>
                        <a:t>Уклоны, %</a:t>
                      </a:r>
                      <a:endParaRPr lang="ru-RU" sz="1400" dirty="0">
                        <a:effectLst/>
                        <a:latin typeface="Times New Roman"/>
                        <a:ea typeface="Times New Roman"/>
                      </a:endParaRPr>
                    </a:p>
                  </a:txBody>
                  <a:tcPr marL="13172" marR="13172" marT="0" marB="0"/>
                </a:tc>
                <a:tc gridSpan="2">
                  <a:txBody>
                    <a:bodyPr/>
                    <a:lstStyle/>
                    <a:p>
                      <a:pPr algn="ctr">
                        <a:spcAft>
                          <a:spcPts val="0"/>
                        </a:spcAft>
                      </a:pPr>
                      <a:r>
                        <a:rPr lang="ru-RU" sz="1400" dirty="0">
                          <a:effectLst/>
                        </a:rPr>
                        <a:t>Условия строительства</a:t>
                      </a:r>
                      <a:endParaRPr lang="ru-RU" sz="1400" dirty="0">
                        <a:effectLst/>
                        <a:latin typeface="Times New Roman"/>
                        <a:ea typeface="Times New Roman"/>
                      </a:endParaRPr>
                    </a:p>
                  </a:txBody>
                  <a:tcPr marL="13172" marR="13172" marT="0" marB="0"/>
                </a:tc>
                <a:tc hMerge="1">
                  <a:txBody>
                    <a:bodyPr/>
                    <a:lstStyle/>
                    <a:p>
                      <a:endParaRPr lang="ru-RU"/>
                    </a:p>
                  </a:txBody>
                  <a:tcPr/>
                </a:tc>
              </a:tr>
              <a:tr h="266057">
                <a:tc vMerge="1">
                  <a:txBody>
                    <a:bodyPr/>
                    <a:lstStyle/>
                    <a:p>
                      <a:endParaRPr lang="ru-RU"/>
                    </a:p>
                  </a:txBody>
                  <a:tcPr/>
                </a:tc>
                <a:tc>
                  <a:txBody>
                    <a:bodyPr/>
                    <a:lstStyle/>
                    <a:p>
                      <a:pPr algn="ctr">
                        <a:spcAft>
                          <a:spcPts val="0"/>
                        </a:spcAft>
                      </a:pPr>
                      <a:r>
                        <a:rPr lang="ru-RU" sz="1400" dirty="0">
                          <a:effectLst/>
                        </a:rPr>
                        <a:t>автомобильных дорог</a:t>
                      </a:r>
                      <a:endParaRPr lang="ru-RU" sz="1400" dirty="0">
                        <a:effectLst/>
                        <a:latin typeface="Times New Roman"/>
                        <a:ea typeface="Times New Roman"/>
                      </a:endParaRPr>
                    </a:p>
                  </a:txBody>
                  <a:tcPr marL="13172" marR="13172" marT="0" marB="0"/>
                </a:tc>
                <a:tc>
                  <a:txBody>
                    <a:bodyPr/>
                    <a:lstStyle/>
                    <a:p>
                      <a:pPr algn="ctr">
                        <a:spcAft>
                          <a:spcPts val="0"/>
                        </a:spcAft>
                      </a:pPr>
                      <a:r>
                        <a:rPr lang="ru-RU" sz="1400">
                          <a:effectLst/>
                        </a:rPr>
                        <a:t>зданий и др. сооружений</a:t>
                      </a:r>
                      <a:endParaRPr lang="ru-RU" sz="1400">
                        <a:effectLst/>
                        <a:latin typeface="Times New Roman"/>
                        <a:ea typeface="Times New Roman"/>
                      </a:endParaRPr>
                    </a:p>
                  </a:txBody>
                  <a:tcPr marL="13172" marR="13172" marT="0" marB="0"/>
                </a:tc>
              </a:tr>
              <a:tr h="238298">
                <a:tc>
                  <a:txBody>
                    <a:bodyPr/>
                    <a:lstStyle/>
                    <a:p>
                      <a:pPr algn="ctr">
                        <a:spcAft>
                          <a:spcPts val="0"/>
                        </a:spcAft>
                      </a:pPr>
                      <a:r>
                        <a:rPr lang="ru-RU" sz="1400">
                          <a:effectLst/>
                        </a:rPr>
                        <a:t>до 0,5</a:t>
                      </a:r>
                      <a:endParaRPr lang="ru-RU" sz="1400">
                        <a:effectLst/>
                        <a:latin typeface="Times New Roman"/>
                        <a:ea typeface="Times New Roman"/>
                      </a:endParaRPr>
                    </a:p>
                  </a:txBody>
                  <a:tcPr marL="13172" marR="13172" marT="0" marB="0"/>
                </a:tc>
                <a:tc>
                  <a:txBody>
                    <a:bodyPr/>
                    <a:lstStyle/>
                    <a:p>
                      <a:pPr marL="252000" algn="just">
                        <a:spcAft>
                          <a:spcPts val="0"/>
                        </a:spcAft>
                      </a:pPr>
                      <a:r>
                        <a:rPr lang="ru-RU" sz="1400" dirty="0">
                          <a:effectLst/>
                        </a:rPr>
                        <a:t>несложное для всех категорий</a:t>
                      </a:r>
                      <a:endParaRPr lang="ru-RU" sz="1400" dirty="0">
                        <a:effectLst/>
                        <a:latin typeface="Times New Roman"/>
                        <a:ea typeface="Times New Roman"/>
                      </a:endParaRPr>
                    </a:p>
                  </a:txBody>
                  <a:tcPr marL="13172" marR="13172" marT="0" marB="0"/>
                </a:tc>
                <a:tc>
                  <a:txBody>
                    <a:bodyPr/>
                    <a:lstStyle/>
                    <a:p>
                      <a:pPr marL="252000" algn="just">
                        <a:spcAft>
                          <a:spcPts val="0"/>
                        </a:spcAft>
                      </a:pPr>
                      <a:r>
                        <a:rPr lang="ru-RU" sz="1400">
                          <a:effectLst/>
                        </a:rPr>
                        <a:t>осложнение из-за плохого стока</a:t>
                      </a:r>
                      <a:endParaRPr lang="ru-RU" sz="1400">
                        <a:effectLst/>
                        <a:latin typeface="Times New Roman"/>
                        <a:ea typeface="Times New Roman"/>
                      </a:endParaRPr>
                    </a:p>
                  </a:txBody>
                  <a:tcPr marL="13172" marR="13172" marT="0" marB="0"/>
                </a:tc>
              </a:tr>
              <a:tr h="238298">
                <a:tc>
                  <a:txBody>
                    <a:bodyPr/>
                    <a:lstStyle/>
                    <a:p>
                      <a:pPr algn="ctr">
                        <a:spcAft>
                          <a:spcPts val="0"/>
                        </a:spcAft>
                      </a:pPr>
                      <a:r>
                        <a:rPr lang="ru-RU" sz="1400">
                          <a:effectLst/>
                        </a:rPr>
                        <a:t>0,6 -- 3</a:t>
                      </a:r>
                      <a:endParaRPr lang="ru-RU" sz="1400">
                        <a:effectLst/>
                        <a:latin typeface="Times New Roman"/>
                        <a:ea typeface="Times New Roman"/>
                      </a:endParaRPr>
                    </a:p>
                  </a:txBody>
                  <a:tcPr marL="13172" marR="13172" marT="0" marB="0"/>
                </a:tc>
                <a:tc>
                  <a:txBody>
                    <a:bodyPr/>
                    <a:lstStyle/>
                    <a:p>
                      <a:pPr marL="252000" algn="just">
                        <a:spcAft>
                          <a:spcPts val="0"/>
                        </a:spcAft>
                      </a:pPr>
                      <a:r>
                        <a:rPr lang="ru-RU" sz="1400" dirty="0">
                          <a:effectLst/>
                        </a:rPr>
                        <a:t>несложное для всех категорий</a:t>
                      </a:r>
                      <a:endParaRPr lang="ru-RU" sz="1400" dirty="0">
                        <a:effectLst/>
                        <a:latin typeface="Times New Roman"/>
                        <a:ea typeface="Times New Roman"/>
                      </a:endParaRPr>
                    </a:p>
                  </a:txBody>
                  <a:tcPr marL="13172" marR="13172" marT="0" marB="0"/>
                </a:tc>
                <a:tc>
                  <a:txBody>
                    <a:bodyPr/>
                    <a:lstStyle/>
                    <a:p>
                      <a:pPr marL="252000" algn="just">
                        <a:spcAft>
                          <a:spcPts val="0"/>
                        </a:spcAft>
                      </a:pPr>
                      <a:r>
                        <a:rPr lang="ru-RU" sz="1400">
                          <a:effectLst/>
                        </a:rPr>
                        <a:t>не осложняет</a:t>
                      </a:r>
                      <a:endParaRPr lang="ru-RU" sz="1400">
                        <a:effectLst/>
                        <a:latin typeface="Times New Roman"/>
                        <a:ea typeface="Times New Roman"/>
                      </a:endParaRPr>
                    </a:p>
                  </a:txBody>
                  <a:tcPr marL="13172" marR="13172" marT="0" marB="0"/>
                </a:tc>
              </a:tr>
              <a:tr h="476597">
                <a:tc>
                  <a:txBody>
                    <a:bodyPr/>
                    <a:lstStyle/>
                    <a:p>
                      <a:pPr algn="ctr">
                        <a:spcAft>
                          <a:spcPts val="0"/>
                        </a:spcAft>
                      </a:pPr>
                      <a:r>
                        <a:rPr lang="ru-RU" sz="1400">
                          <a:effectLst/>
                        </a:rPr>
                        <a:t>3-5</a:t>
                      </a:r>
                      <a:endParaRPr lang="ru-RU" sz="1400">
                        <a:effectLst/>
                        <a:latin typeface="Times New Roman"/>
                        <a:ea typeface="Times New Roman"/>
                      </a:endParaRPr>
                    </a:p>
                  </a:txBody>
                  <a:tcPr marL="13172" marR="13172" marT="0" marB="0"/>
                </a:tc>
                <a:tc>
                  <a:txBody>
                    <a:bodyPr/>
                    <a:lstStyle/>
                    <a:p>
                      <a:pPr marL="252000" algn="just">
                        <a:spcAft>
                          <a:spcPts val="0"/>
                        </a:spcAft>
                      </a:pPr>
                      <a:r>
                        <a:rPr lang="ru-RU" sz="1400" dirty="0">
                          <a:effectLst/>
                        </a:rPr>
                        <a:t>некоторое осложнение для дорог первой категории</a:t>
                      </a:r>
                      <a:endParaRPr lang="ru-RU" sz="1400" dirty="0">
                        <a:effectLst/>
                        <a:latin typeface="Times New Roman"/>
                        <a:ea typeface="Times New Roman"/>
                      </a:endParaRPr>
                    </a:p>
                  </a:txBody>
                  <a:tcPr marL="13172" marR="13172" marT="0" marB="0"/>
                </a:tc>
                <a:tc>
                  <a:txBody>
                    <a:bodyPr/>
                    <a:lstStyle/>
                    <a:p>
                      <a:pPr marL="252000" algn="just">
                        <a:spcAft>
                          <a:spcPts val="0"/>
                        </a:spcAft>
                      </a:pPr>
                      <a:r>
                        <a:rPr lang="ru-RU" sz="1400" dirty="0">
                          <a:effectLst/>
                        </a:rPr>
                        <a:t>осложнения для всех видов строительства</a:t>
                      </a:r>
                      <a:endParaRPr lang="ru-RU" sz="1400" dirty="0">
                        <a:effectLst/>
                        <a:latin typeface="Times New Roman"/>
                        <a:ea typeface="Times New Roman"/>
                      </a:endParaRPr>
                    </a:p>
                  </a:txBody>
                  <a:tcPr marL="13172" marR="13172" marT="0" marB="0"/>
                </a:tc>
              </a:tr>
              <a:tr h="1326382">
                <a:tc>
                  <a:txBody>
                    <a:bodyPr/>
                    <a:lstStyle/>
                    <a:p>
                      <a:pPr algn="ctr">
                        <a:spcAft>
                          <a:spcPts val="0"/>
                        </a:spcAft>
                      </a:pPr>
                      <a:r>
                        <a:rPr lang="ru-RU" sz="1400" dirty="0">
                          <a:effectLst/>
                        </a:rPr>
                        <a:t>6 - 10</a:t>
                      </a:r>
                      <a:endParaRPr lang="ru-RU" sz="1400" dirty="0">
                        <a:effectLst/>
                        <a:latin typeface="Times New Roman"/>
                        <a:ea typeface="Times New Roman"/>
                      </a:endParaRPr>
                    </a:p>
                  </a:txBody>
                  <a:tcPr marL="13172" marR="13172" marT="0" marB="0"/>
                </a:tc>
                <a:tc>
                  <a:txBody>
                    <a:bodyPr/>
                    <a:lstStyle/>
                    <a:p>
                      <a:pPr marL="252000" algn="just">
                        <a:spcAft>
                          <a:spcPts val="0"/>
                        </a:spcAft>
                      </a:pPr>
                      <a:r>
                        <a:rPr lang="ru-RU" sz="1400" dirty="0">
                          <a:effectLst/>
                        </a:rPr>
                        <a:t>осложнение для дорог первой категории</a:t>
                      </a:r>
                      <a:endParaRPr lang="ru-RU" sz="1400" dirty="0">
                        <a:effectLst/>
                        <a:latin typeface="Times New Roman"/>
                        <a:ea typeface="Times New Roman"/>
                      </a:endParaRPr>
                    </a:p>
                  </a:txBody>
                  <a:tcPr marL="13172" marR="13172" marT="0" marB="0"/>
                </a:tc>
                <a:tc>
                  <a:txBody>
                    <a:bodyPr/>
                    <a:lstStyle/>
                    <a:p>
                      <a:pPr marL="252000" marR="161290" algn="just">
                        <a:lnSpc>
                          <a:spcPts val="1175"/>
                        </a:lnSpc>
                        <a:spcAft>
                          <a:spcPts val="0"/>
                        </a:spcAft>
                      </a:pPr>
                      <a:r>
                        <a:rPr lang="ru-RU" sz="1400" dirty="0">
                          <a:effectLst/>
                        </a:rPr>
                        <a:t>исключение промышленного и осложнение гражданского строительства</a:t>
                      </a:r>
                      <a:endParaRPr lang="ru-RU" sz="1400" dirty="0">
                        <a:effectLst/>
                        <a:latin typeface="Times New Roman"/>
                        <a:ea typeface="Times New Roman"/>
                      </a:endParaRPr>
                    </a:p>
                  </a:txBody>
                  <a:tcPr marL="13172" marR="13172" marT="0" marB="0"/>
                </a:tc>
              </a:tr>
              <a:tr h="904787">
                <a:tc>
                  <a:txBody>
                    <a:bodyPr/>
                    <a:lstStyle/>
                    <a:p>
                      <a:pPr algn="ctr">
                        <a:spcAft>
                          <a:spcPts val="0"/>
                        </a:spcAft>
                      </a:pPr>
                      <a:r>
                        <a:rPr lang="en-US" sz="1400">
                          <a:effectLst/>
                        </a:rPr>
                        <a:t>11-20</a:t>
                      </a:r>
                      <a:endParaRPr lang="ru-RU" sz="1400">
                        <a:effectLst/>
                        <a:latin typeface="Times New Roman"/>
                        <a:ea typeface="Times New Roman"/>
                      </a:endParaRPr>
                    </a:p>
                  </a:txBody>
                  <a:tcPr marL="13172" marR="13172" marT="0" marB="0"/>
                </a:tc>
                <a:tc>
                  <a:txBody>
                    <a:bodyPr/>
                    <a:lstStyle/>
                    <a:p>
                      <a:pPr marL="252000" marR="12065" algn="just">
                        <a:lnSpc>
                          <a:spcPts val="1130"/>
                        </a:lnSpc>
                        <a:spcAft>
                          <a:spcPts val="0"/>
                        </a:spcAft>
                      </a:pPr>
                      <a:r>
                        <a:rPr lang="ru-RU" sz="1400">
                          <a:effectLst/>
                        </a:rPr>
                        <a:t>осложнение для всех категорий повышенные объемы земляных работ</a:t>
                      </a:r>
                      <a:endParaRPr lang="ru-RU" sz="1400">
                        <a:effectLst/>
                        <a:latin typeface="Times New Roman"/>
                        <a:ea typeface="Times New Roman"/>
                      </a:endParaRPr>
                    </a:p>
                  </a:txBody>
                  <a:tcPr marL="13172" marR="13172" marT="0" marB="0"/>
                </a:tc>
                <a:tc>
                  <a:txBody>
                    <a:bodyPr/>
                    <a:lstStyle/>
                    <a:p>
                      <a:pPr marL="252000" marR="64135" algn="just">
                        <a:lnSpc>
                          <a:spcPts val="1150"/>
                        </a:lnSpc>
                        <a:spcAft>
                          <a:spcPts val="0"/>
                        </a:spcAft>
                      </a:pPr>
                      <a:r>
                        <a:rPr lang="ru-RU" sz="1400" dirty="0">
                          <a:effectLst/>
                        </a:rPr>
                        <a:t>допускаются отдельные виды гражданского строительства</a:t>
                      </a:r>
                      <a:endParaRPr lang="ru-RU" sz="1400" dirty="0">
                        <a:effectLst/>
                        <a:latin typeface="Times New Roman"/>
                        <a:ea typeface="Times New Roman"/>
                      </a:endParaRPr>
                    </a:p>
                  </a:txBody>
                  <a:tcPr marL="13172" marR="13172" marT="0" marB="0"/>
                </a:tc>
              </a:tr>
              <a:tr h="714895">
                <a:tc>
                  <a:txBody>
                    <a:bodyPr/>
                    <a:lstStyle/>
                    <a:p>
                      <a:pPr algn="ctr">
                        <a:spcAft>
                          <a:spcPts val="0"/>
                        </a:spcAft>
                      </a:pPr>
                      <a:r>
                        <a:rPr lang="ru-RU" sz="1400">
                          <a:effectLst/>
                        </a:rPr>
                        <a:t>21-30</a:t>
                      </a:r>
                      <a:endParaRPr lang="ru-RU" sz="1400">
                        <a:effectLst/>
                        <a:latin typeface="Times New Roman"/>
                        <a:ea typeface="Times New Roman"/>
                      </a:endParaRPr>
                    </a:p>
                  </a:txBody>
                  <a:tcPr marL="13172" marR="13172" marT="0" marB="0"/>
                </a:tc>
                <a:tc>
                  <a:txBody>
                    <a:bodyPr/>
                    <a:lstStyle/>
                    <a:p>
                      <a:pPr marL="252000" algn="just">
                        <a:spcAft>
                          <a:spcPts val="0"/>
                        </a:spcAft>
                      </a:pPr>
                      <a:r>
                        <a:rPr lang="ru-RU" sz="1400">
                          <a:effectLst/>
                        </a:rPr>
                        <a:t>сложные для всех категорий,  очень большие объемы земляных работ, удлинение трасс</a:t>
                      </a:r>
                      <a:endParaRPr lang="ru-RU" sz="1400">
                        <a:effectLst/>
                        <a:latin typeface="Times New Roman"/>
                        <a:ea typeface="Times New Roman"/>
                      </a:endParaRPr>
                    </a:p>
                  </a:txBody>
                  <a:tcPr marL="13172" marR="13172" marT="0" marB="0"/>
                </a:tc>
                <a:tc>
                  <a:txBody>
                    <a:bodyPr/>
                    <a:lstStyle/>
                    <a:p>
                      <a:pPr marL="252000" algn="just">
                        <a:spcAft>
                          <a:spcPts val="0"/>
                        </a:spcAft>
                      </a:pPr>
                      <a:r>
                        <a:rPr lang="ru-RU" sz="1400" dirty="0">
                          <a:effectLst/>
                        </a:rPr>
                        <a:t>допускаются отдельные виды гражданского строительства</a:t>
                      </a:r>
                      <a:endParaRPr lang="ru-RU" sz="1400" dirty="0">
                        <a:effectLst/>
                        <a:latin typeface="Times New Roman"/>
                        <a:ea typeface="Times New Roman"/>
                      </a:endParaRPr>
                    </a:p>
                  </a:txBody>
                  <a:tcPr marL="13172" marR="13172" marT="0" marB="0"/>
                </a:tc>
              </a:tr>
            </a:tbl>
          </a:graphicData>
        </a:graphic>
      </p:graphicFrame>
      <p:sp>
        <p:nvSpPr>
          <p:cNvPr id="6" name="Rectangle 1"/>
          <p:cNvSpPr>
            <a:spLocks noChangeArrowheads="1"/>
          </p:cNvSpPr>
          <p:nvPr/>
        </p:nvSpPr>
        <p:spPr bwMode="auto">
          <a:xfrm>
            <a:off x="395536" y="450831"/>
            <a:ext cx="828092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effectLst/>
                <a:latin typeface="Arial" pitchFamily="34" charset="0"/>
                <a:ea typeface="Times New Roman" pitchFamily="18" charset="0"/>
                <a:cs typeface="Arial" pitchFamily="34" charset="0"/>
              </a:rPr>
              <a:t>Влияние уклонов на строительство промышленных сооружений, поселений и автодорог</a:t>
            </a:r>
            <a:endParaRPr kumimoji="0" lang="ru-RU" b="1" i="0" u="none" strike="noStrike" cap="none" normalizeH="0" baseline="0" dirty="0" smtClean="0">
              <a:ln>
                <a:noFill/>
              </a:ln>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449136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1628800"/>
            <a:ext cx="7175351" cy="3033014"/>
          </a:xfrm>
        </p:spPr>
        <p:txBody>
          <a:bodyPr>
            <a:noAutofit/>
          </a:bodyPr>
          <a:lstStyle/>
          <a:p>
            <a:r>
              <a:rPr lang="ru-RU" sz="4000" dirty="0" smtClean="0">
                <a:solidFill>
                  <a:schemeClr val="tx1"/>
                </a:solidFill>
                <a:effectLst/>
              </a:rPr>
              <a:t>3. СВОЙСТВА </a:t>
            </a:r>
            <a:r>
              <a:rPr lang="ru-RU" sz="4000" dirty="0">
                <a:solidFill>
                  <a:schemeClr val="tx1"/>
                </a:solidFill>
                <a:effectLst/>
              </a:rPr>
              <a:t>ПРИРОДНОЙ СРЕДЫ КАК УСЛОВИЯ ХОЗЯЙСТВЕННОЙ </a:t>
            </a:r>
            <a:r>
              <a:rPr lang="ru-RU" sz="4000" dirty="0" smtClean="0">
                <a:solidFill>
                  <a:schemeClr val="tx1"/>
                </a:solidFill>
                <a:effectLst/>
              </a:rPr>
              <a:t>ДЕЯТЕЛЬНОСТИ. АТМОСФЕРА</a:t>
            </a:r>
            <a:endParaRPr lang="ru-RU" sz="4000" dirty="0">
              <a:solidFill>
                <a:schemeClr val="tx1"/>
              </a:solidFill>
            </a:endParaRPr>
          </a:p>
        </p:txBody>
      </p:sp>
    </p:spTree>
    <p:extLst>
      <p:ext uri="{BB962C8B-B14F-4D97-AF65-F5344CB8AC3E}">
        <p14:creationId xmlns:p14="http://schemas.microsoft.com/office/powerpoint/2010/main" val="4253950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476672"/>
            <a:ext cx="3636085" cy="1258493"/>
          </a:xfrm>
        </p:spPr>
        <p:txBody>
          <a:bodyPr/>
          <a:lstStyle/>
          <a:p>
            <a:r>
              <a:rPr lang="ru-RU" sz="2400" dirty="0">
                <a:solidFill>
                  <a:schemeClr val="tx1"/>
                </a:solidFill>
              </a:rPr>
              <a:t>Климат как производственный фактор</a:t>
            </a:r>
          </a:p>
        </p:txBody>
      </p:sp>
      <p:sp>
        <p:nvSpPr>
          <p:cNvPr id="3" name="Объект 2"/>
          <p:cNvSpPr>
            <a:spLocks noGrp="1"/>
          </p:cNvSpPr>
          <p:nvPr>
            <p:ph idx="1"/>
          </p:nvPr>
        </p:nvSpPr>
        <p:spPr>
          <a:xfrm>
            <a:off x="4593515" y="404664"/>
            <a:ext cx="4017085" cy="6192688"/>
          </a:xfrm>
        </p:spPr>
        <p:txBody>
          <a:bodyPr>
            <a:normAutofit fontScale="62500" lnSpcReduction="20000"/>
          </a:bodyPr>
          <a:lstStyle/>
          <a:p>
            <a:pPr algn="just"/>
            <a:r>
              <a:rPr lang="ru-RU" dirty="0">
                <a:solidFill>
                  <a:schemeClr val="tx1"/>
                </a:solidFill>
              </a:rPr>
              <a:t>Первая группа климатообразующих факторов определяется </a:t>
            </a:r>
            <a:r>
              <a:rPr lang="ru-RU" dirty="0" err="1">
                <a:solidFill>
                  <a:schemeClr val="tx1"/>
                </a:solidFill>
              </a:rPr>
              <a:t>пространственно</a:t>
            </a:r>
            <a:r>
              <a:rPr lang="ru-RU" dirty="0">
                <a:solidFill>
                  <a:schemeClr val="tx1"/>
                </a:solidFill>
              </a:rPr>
              <a:t> консервативными структурами и свойствами земной поверхности, такими как географическая широта местности, характер подстилающей поверхности, положение относительно береговой линии океанов и морей, высота над уровнем моря, рельеф местности. Эти факторы практически не меняются во времени и почти не подвержены корректировке посредством инженерных мероприятий. </a:t>
            </a:r>
            <a:endParaRPr lang="ru-RU" dirty="0" smtClean="0">
              <a:solidFill>
                <a:schemeClr val="tx1"/>
              </a:solidFill>
            </a:endParaRPr>
          </a:p>
          <a:p>
            <a:pPr algn="just"/>
            <a:r>
              <a:rPr lang="ru-RU" dirty="0" smtClean="0">
                <a:solidFill>
                  <a:schemeClr val="tx1"/>
                </a:solidFill>
              </a:rPr>
              <a:t>Вторая </a:t>
            </a:r>
            <a:r>
              <a:rPr lang="ru-RU" dirty="0">
                <a:solidFill>
                  <a:schemeClr val="tx1"/>
                </a:solidFill>
              </a:rPr>
              <a:t>группа факторов, зависящая от планетарной и региональной циркуляции атмосферы, меняется как в пространстве, так и во времени и на локальном уровне может быть изменена под воздействием антропогенного фактора. Такими факторами являются радиационный и температурный режим воздуха и земной поверхности, влажность, количество и состав атмосферных осадков, ветровой режим, испарение, характер и состояние растительного покрова, наличие снежного покрова и многолетней мерзлоты.</a:t>
            </a:r>
          </a:p>
          <a:p>
            <a:pPr algn="just"/>
            <a:r>
              <a:rPr lang="ru-RU" dirty="0">
                <a:solidFill>
                  <a:schemeClr val="tx1"/>
                </a:solidFill>
              </a:rPr>
              <a:t>Климатические и в </a:t>
            </a:r>
            <a:r>
              <a:rPr lang="ru-RU" dirty="0" err="1">
                <a:solidFill>
                  <a:schemeClr val="tx1"/>
                </a:solidFill>
              </a:rPr>
              <a:t>т.ч</a:t>
            </a:r>
            <a:r>
              <a:rPr lang="ru-RU" dirty="0">
                <a:solidFill>
                  <a:schemeClr val="tx1"/>
                </a:solidFill>
              </a:rPr>
              <a:t>. микроклиматические условия территории изучаются при инженерно-гидрометеорологических </a:t>
            </a:r>
            <a:r>
              <a:rPr lang="ru-RU" dirty="0" smtClean="0">
                <a:solidFill>
                  <a:schemeClr val="tx1"/>
                </a:solidFill>
              </a:rPr>
              <a:t>изысканиях.</a:t>
            </a:r>
          </a:p>
          <a:p>
            <a:pPr algn="just"/>
            <a:endParaRPr lang="ru-RU" dirty="0"/>
          </a:p>
        </p:txBody>
      </p:sp>
      <p:sp>
        <p:nvSpPr>
          <p:cNvPr id="4" name="Текст 3"/>
          <p:cNvSpPr>
            <a:spLocks noGrp="1"/>
          </p:cNvSpPr>
          <p:nvPr>
            <p:ph type="body" sz="half" idx="2"/>
          </p:nvPr>
        </p:nvSpPr>
        <p:spPr>
          <a:xfrm>
            <a:off x="611560" y="2492896"/>
            <a:ext cx="3388660" cy="3744416"/>
          </a:xfrm>
        </p:spPr>
        <p:txBody>
          <a:bodyPr>
            <a:normAutofit/>
          </a:bodyPr>
          <a:lstStyle/>
          <a:p>
            <a:r>
              <a:rPr lang="ru-RU" sz="1800" dirty="0" smtClean="0">
                <a:solidFill>
                  <a:schemeClr val="tx1"/>
                </a:solidFill>
              </a:rPr>
              <a:t>Климатические условия непосредственно влияют как на саму возможность, так и на эффективность тех или иных производств. Первое боле свойственно сельскому и лесному хозяйству, рекреации, второе – практически всем остальным отраслям.</a:t>
            </a:r>
            <a:endParaRPr lang="ru-RU" sz="1800" dirty="0">
              <a:solidFill>
                <a:schemeClr val="tx1"/>
              </a:solidFill>
            </a:endParaRPr>
          </a:p>
        </p:txBody>
      </p:sp>
    </p:spTree>
    <p:extLst>
      <p:ext uri="{BB962C8B-B14F-4D97-AF65-F5344CB8AC3E}">
        <p14:creationId xmlns:p14="http://schemas.microsoft.com/office/powerpoint/2010/main" val="986334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548681"/>
            <a:ext cx="3636085" cy="936104"/>
          </a:xfrm>
        </p:spPr>
        <p:txBody>
          <a:bodyPr/>
          <a:lstStyle/>
          <a:p>
            <a:r>
              <a:rPr lang="ru-RU" sz="2400" i="1" dirty="0">
                <a:solidFill>
                  <a:schemeClr val="tx1"/>
                </a:solidFill>
              </a:rPr>
              <a:t>Температурный режим</a:t>
            </a:r>
            <a:r>
              <a:rPr lang="ru-RU" sz="2400" dirty="0">
                <a:solidFill>
                  <a:schemeClr val="tx1"/>
                </a:solidFill>
              </a:rPr>
              <a:t> </a:t>
            </a:r>
          </a:p>
        </p:txBody>
      </p:sp>
      <p:sp>
        <p:nvSpPr>
          <p:cNvPr id="3" name="Объект 2"/>
          <p:cNvSpPr>
            <a:spLocks noGrp="1"/>
          </p:cNvSpPr>
          <p:nvPr>
            <p:ph idx="1"/>
          </p:nvPr>
        </p:nvSpPr>
        <p:spPr>
          <a:xfrm>
            <a:off x="4593515" y="548680"/>
            <a:ext cx="4226957" cy="5976664"/>
          </a:xfrm>
        </p:spPr>
        <p:txBody>
          <a:bodyPr>
            <a:normAutofit fontScale="55000" lnSpcReduction="20000"/>
          </a:bodyPr>
          <a:lstStyle/>
          <a:p>
            <a:pPr algn="just"/>
            <a:r>
              <a:rPr lang="ru-RU" dirty="0">
                <a:solidFill>
                  <a:schemeClr val="tx1"/>
                </a:solidFill>
              </a:rPr>
              <a:t>В</a:t>
            </a:r>
            <a:r>
              <a:rPr lang="ru-RU" dirty="0" smtClean="0">
                <a:solidFill>
                  <a:schemeClr val="tx1"/>
                </a:solidFill>
              </a:rPr>
              <a:t>лияет </a:t>
            </a:r>
            <a:r>
              <a:rPr lang="ru-RU" dirty="0">
                <a:solidFill>
                  <a:schemeClr val="tx1"/>
                </a:solidFill>
              </a:rPr>
              <a:t>на характер сельскохозяйственной деятельности, ее эффективность и инженерно-технологическую организацию, условия строительных работ, теплоизоляционные свойства инженерных сооружений, отопительные системы и режим их эксплуатации, дороги и транспорт. Период с температурой воздуха ниже 0 градусов является показателем продолжительности холодного периода. Среднесуточная амплитуда колебаний температур может характеризовать разницу дневных и ночных (утренних) температур, что важно для сельского хозяйства, устойчивости дорожного покрытия, рекреационного туризма и т.д. </a:t>
            </a:r>
          </a:p>
          <a:p>
            <a:pPr algn="just"/>
            <a:r>
              <a:rPr lang="ru-RU" dirty="0">
                <a:solidFill>
                  <a:schemeClr val="tx1"/>
                </a:solidFill>
              </a:rPr>
              <a:t>Устойчивый переход среднесуточной температуры через 5° весной соответствует началу вегетации большинства растений средней полосы, а осенью — ее прекращению. Переход среднесуточной температуры через 10° означает активную вегетацию растений и начало лета. Продолжительность периода с температурой выше 10° характеризует </a:t>
            </a:r>
            <a:r>
              <a:rPr lang="ru-RU" dirty="0" err="1">
                <a:solidFill>
                  <a:schemeClr val="tx1"/>
                </a:solidFill>
              </a:rPr>
              <a:t>теплообеспеченность</a:t>
            </a:r>
            <a:r>
              <a:rPr lang="ru-RU" dirty="0">
                <a:solidFill>
                  <a:schemeClr val="tx1"/>
                </a:solidFill>
              </a:rPr>
              <a:t> (возможность и время вызревания) большинства сельскохозяйственных культур. Показателем ее служит сумма температур выше 10° С. Продолжительность периода с температурой выше 15° показывает возможность выращивания теплолюбивых культур (огурцов, томатов и др.) в открытом грунте. </a:t>
            </a:r>
            <a:endParaRPr lang="ru-RU" dirty="0" smtClean="0">
              <a:solidFill>
                <a:schemeClr val="tx1"/>
              </a:solidFill>
            </a:endParaRPr>
          </a:p>
          <a:p>
            <a:pPr algn="just"/>
            <a:r>
              <a:rPr lang="ru-RU" dirty="0">
                <a:solidFill>
                  <a:schemeClr val="tx1"/>
                </a:solidFill>
              </a:rPr>
              <a:t>Глубина промерзания грунтов, зависит от температур в морозный период, его продолжительности, а также мощности снежного покрова. Она является показателем безопасной глубины заложения подземных водоводов и других коммуникаций. Число переходов температуры через 0</a:t>
            </a:r>
            <a:r>
              <a:rPr lang="ru-RU" baseline="30000" dirty="0">
                <a:solidFill>
                  <a:schemeClr val="tx1"/>
                </a:solidFill>
              </a:rPr>
              <a:t>о</a:t>
            </a:r>
            <a:r>
              <a:rPr lang="ru-RU" dirty="0">
                <a:solidFill>
                  <a:schemeClr val="tx1"/>
                </a:solidFill>
              </a:rPr>
              <a:t>  в сочетании с условиями увлажнения поверхности сильно влияет на интенсивность выветривания и, вследствие этого, на сохранность дорожных покрытий и различных сооружений.</a:t>
            </a:r>
            <a:endParaRPr lang="ru-RU" dirty="0" smtClean="0">
              <a:solidFill>
                <a:schemeClr val="tx1"/>
              </a:solidFill>
            </a:endParaRPr>
          </a:p>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002" y="2924945"/>
            <a:ext cx="4061990" cy="1584176"/>
          </a:xfrm>
          <a:prstGeom prst="rect">
            <a:avLst/>
          </a:prstGeom>
        </p:spPr>
      </p:pic>
    </p:spTree>
    <p:extLst>
      <p:ext uri="{BB962C8B-B14F-4D97-AF65-F5344CB8AC3E}">
        <p14:creationId xmlns:p14="http://schemas.microsoft.com/office/powerpoint/2010/main" val="1772466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620689"/>
            <a:ext cx="3636085" cy="864096"/>
          </a:xfrm>
        </p:spPr>
        <p:txBody>
          <a:bodyPr/>
          <a:lstStyle/>
          <a:p>
            <a:r>
              <a:rPr lang="ru-RU" sz="2400" i="1" dirty="0">
                <a:solidFill>
                  <a:schemeClr val="tx1"/>
                </a:solidFill>
              </a:rPr>
              <a:t>Атмосферные осадки</a:t>
            </a:r>
            <a:r>
              <a:rPr lang="ru-RU" sz="2400" dirty="0">
                <a:solidFill>
                  <a:schemeClr val="tx1"/>
                </a:solidFill>
              </a:rPr>
              <a:t> </a:t>
            </a:r>
          </a:p>
        </p:txBody>
      </p:sp>
      <p:sp>
        <p:nvSpPr>
          <p:cNvPr id="3" name="Объект 2"/>
          <p:cNvSpPr>
            <a:spLocks noGrp="1"/>
          </p:cNvSpPr>
          <p:nvPr>
            <p:ph idx="1"/>
          </p:nvPr>
        </p:nvSpPr>
        <p:spPr>
          <a:xfrm>
            <a:off x="5148064" y="693602"/>
            <a:ext cx="3729053" cy="5543709"/>
          </a:xfrm>
        </p:spPr>
        <p:txBody>
          <a:bodyPr>
            <a:normAutofit fontScale="70000" lnSpcReduction="20000"/>
          </a:bodyPr>
          <a:lstStyle/>
          <a:p>
            <a:pPr algn="just"/>
            <a:r>
              <a:rPr lang="ru-RU" dirty="0">
                <a:solidFill>
                  <a:schemeClr val="tx1"/>
                </a:solidFill>
              </a:rPr>
              <a:t>О</a:t>
            </a:r>
            <a:r>
              <a:rPr lang="ru-RU" dirty="0" smtClean="0">
                <a:solidFill>
                  <a:schemeClr val="tx1"/>
                </a:solidFill>
              </a:rPr>
              <a:t>казывают </a:t>
            </a:r>
            <a:r>
              <a:rPr lang="ru-RU" dirty="0">
                <a:solidFill>
                  <a:schemeClr val="tx1"/>
                </a:solidFill>
              </a:rPr>
              <a:t>сильное влияние на инженерное обустройство и организацию хозяйственной деятельности (состояние и устойчивость дорог, сельское хозяйство, строительство, устойчивость).</a:t>
            </a:r>
          </a:p>
          <a:p>
            <a:pPr algn="just"/>
            <a:r>
              <a:rPr lang="ru-RU" dirty="0">
                <a:solidFill>
                  <a:schemeClr val="tx1"/>
                </a:solidFill>
              </a:rPr>
              <a:t>Среднегодовое количество атмосферных осадков на территории России закономерно убывает от 600 - 800 мм в северо-западных и восточных районах, до 300 - 400 мм в южных и </a:t>
            </a:r>
            <a:r>
              <a:rPr lang="ru-RU" dirty="0" err="1">
                <a:solidFill>
                  <a:schemeClr val="tx1"/>
                </a:solidFill>
              </a:rPr>
              <a:t>центральносибирских</a:t>
            </a:r>
            <a:r>
              <a:rPr lang="ru-RU" dirty="0">
                <a:solidFill>
                  <a:schemeClr val="tx1"/>
                </a:solidFill>
              </a:rPr>
              <a:t> регионах. Годовое испарение на севере РФ из-за низких температур составляет 50-100 мм, а в южных районах оно возрастает до 350 - 400 мм. В результате на севере господствуют переувлажненные, заболоченные ландшафты, а на юге ощущается заметный дефицит влаги. Оба эти фактора затрудняют хозяйственное освоение этих территорий и требуют дополнительных </a:t>
            </a:r>
            <a:r>
              <a:rPr lang="ru-RU" dirty="0" smtClean="0">
                <a:solidFill>
                  <a:schemeClr val="tx1"/>
                </a:solidFill>
              </a:rPr>
              <a:t>изысканий.</a:t>
            </a:r>
            <a:endParaRPr lang="ru-RU" dirty="0">
              <a:solidFill>
                <a:schemeClr val="tx1"/>
              </a:solidFill>
            </a:endParaRPr>
          </a:p>
        </p:txBody>
      </p:sp>
      <p:sp>
        <p:nvSpPr>
          <p:cNvPr id="4" name="Текст 3"/>
          <p:cNvSpPr>
            <a:spLocks noGrp="1"/>
          </p:cNvSpPr>
          <p:nvPr>
            <p:ph type="body" sz="half" idx="2"/>
          </p:nvPr>
        </p:nvSpPr>
        <p:spPr>
          <a:xfrm>
            <a:off x="683568" y="2996952"/>
            <a:ext cx="3388660" cy="2139518"/>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276872"/>
            <a:ext cx="5009279" cy="3299563"/>
          </a:xfrm>
          <a:prstGeom prst="rect">
            <a:avLst/>
          </a:prstGeom>
        </p:spPr>
      </p:pic>
    </p:spTree>
    <p:extLst>
      <p:ext uri="{BB962C8B-B14F-4D97-AF65-F5344CB8AC3E}">
        <p14:creationId xmlns:p14="http://schemas.microsoft.com/office/powerpoint/2010/main" val="1943293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3960440" cy="1368153"/>
          </a:xfrm>
        </p:spPr>
        <p:txBody>
          <a:bodyPr/>
          <a:lstStyle/>
          <a:p>
            <a:r>
              <a:rPr lang="ru-RU" sz="2400" i="1" dirty="0">
                <a:solidFill>
                  <a:schemeClr val="tx1"/>
                </a:solidFill>
              </a:rPr>
              <a:t>Климатическая влагообеспеченность территории</a:t>
            </a:r>
            <a:r>
              <a:rPr lang="ru-RU" sz="2400" dirty="0">
                <a:solidFill>
                  <a:schemeClr val="tx1"/>
                </a:solidFill>
              </a:rPr>
              <a:t> </a:t>
            </a:r>
          </a:p>
        </p:txBody>
      </p:sp>
      <p:sp>
        <p:nvSpPr>
          <p:cNvPr id="3" name="Объект 2"/>
          <p:cNvSpPr>
            <a:spLocks noGrp="1"/>
          </p:cNvSpPr>
          <p:nvPr>
            <p:ph idx="1"/>
          </p:nvPr>
        </p:nvSpPr>
        <p:spPr>
          <a:xfrm>
            <a:off x="5436096" y="548680"/>
            <a:ext cx="3528392" cy="5976664"/>
          </a:xfrm>
        </p:spPr>
        <p:txBody>
          <a:bodyPr>
            <a:normAutofit fontScale="47500" lnSpcReduction="20000"/>
          </a:bodyPr>
          <a:lstStyle/>
          <a:p>
            <a:pPr marL="0" indent="0">
              <a:lnSpc>
                <a:spcPct val="120000"/>
              </a:lnSpc>
              <a:spcBef>
                <a:spcPts val="0"/>
              </a:spcBef>
              <a:spcAft>
                <a:spcPts val="0"/>
              </a:spcAft>
            </a:pPr>
            <a:r>
              <a:rPr lang="ru-RU" sz="2300" dirty="0">
                <a:solidFill>
                  <a:schemeClr val="tx1"/>
                </a:solidFill>
              </a:rPr>
              <a:t>О</a:t>
            </a:r>
            <a:r>
              <a:rPr lang="ru-RU" sz="2300" dirty="0" smtClean="0">
                <a:solidFill>
                  <a:schemeClr val="tx1"/>
                </a:solidFill>
              </a:rPr>
              <a:t>пределяется </a:t>
            </a:r>
            <a:r>
              <a:rPr lang="ru-RU" sz="2300" dirty="0">
                <a:solidFill>
                  <a:schemeClr val="tx1"/>
                </a:solidFill>
              </a:rPr>
              <a:t>через индекс или коэффициент увлажнения (К) Г.Н. Высоцкого - </a:t>
            </a:r>
            <a:r>
              <a:rPr lang="ru-RU" sz="2300" dirty="0" err="1">
                <a:solidFill>
                  <a:schemeClr val="tx1"/>
                </a:solidFill>
              </a:rPr>
              <a:t>Н.Н.Иванова</a:t>
            </a:r>
            <a:r>
              <a:rPr lang="ru-RU" sz="2300" dirty="0">
                <a:solidFill>
                  <a:schemeClr val="tx1"/>
                </a:solidFill>
              </a:rPr>
              <a:t>, по формуле:</a:t>
            </a:r>
          </a:p>
          <a:p>
            <a:pPr marL="0" indent="0">
              <a:lnSpc>
                <a:spcPct val="120000"/>
              </a:lnSpc>
              <a:spcBef>
                <a:spcPts val="0"/>
              </a:spcBef>
              <a:spcAft>
                <a:spcPts val="0"/>
              </a:spcAft>
            </a:pPr>
            <a:r>
              <a:rPr lang="ru-RU" sz="2300" dirty="0">
                <a:solidFill>
                  <a:schemeClr val="tx1"/>
                </a:solidFill>
              </a:rPr>
              <a:t> </a:t>
            </a:r>
          </a:p>
          <a:p>
            <a:pPr marL="0" indent="0">
              <a:lnSpc>
                <a:spcPct val="120000"/>
              </a:lnSpc>
              <a:spcBef>
                <a:spcPts val="0"/>
              </a:spcBef>
              <a:spcAft>
                <a:spcPts val="0"/>
              </a:spcAft>
            </a:pPr>
            <a:r>
              <a:rPr lang="ru-RU" sz="2300" dirty="0">
                <a:solidFill>
                  <a:schemeClr val="tx1"/>
                </a:solidFill>
              </a:rPr>
              <a:t>К = Н / Е = Н / 0,0018(25 + </a:t>
            </a:r>
            <a:r>
              <a:rPr lang="en-US" sz="2300" dirty="0">
                <a:solidFill>
                  <a:schemeClr val="tx1"/>
                </a:solidFill>
              </a:rPr>
              <a:t>t</a:t>
            </a:r>
            <a:r>
              <a:rPr lang="ru-RU" sz="2300" dirty="0">
                <a:solidFill>
                  <a:schemeClr val="tx1"/>
                </a:solidFill>
              </a:rPr>
              <a:t>)</a:t>
            </a:r>
            <a:r>
              <a:rPr lang="ru-RU" sz="2300" baseline="30000" dirty="0">
                <a:solidFill>
                  <a:schemeClr val="tx1"/>
                </a:solidFill>
              </a:rPr>
              <a:t>2</a:t>
            </a:r>
            <a:r>
              <a:rPr lang="ru-RU" sz="2300" dirty="0">
                <a:solidFill>
                  <a:schemeClr val="tx1"/>
                </a:solidFill>
              </a:rPr>
              <a:t> (100 - </a:t>
            </a:r>
            <a:r>
              <a:rPr lang="en-US" sz="2300" dirty="0">
                <a:solidFill>
                  <a:schemeClr val="tx1"/>
                </a:solidFill>
              </a:rPr>
              <a:t>j</a:t>
            </a:r>
            <a:r>
              <a:rPr lang="ru-RU" sz="2300" dirty="0">
                <a:solidFill>
                  <a:schemeClr val="tx1"/>
                </a:solidFill>
              </a:rPr>
              <a:t>), </a:t>
            </a:r>
          </a:p>
          <a:p>
            <a:pPr marL="0" indent="0">
              <a:lnSpc>
                <a:spcPct val="120000"/>
              </a:lnSpc>
              <a:spcBef>
                <a:spcPts val="0"/>
              </a:spcBef>
              <a:spcAft>
                <a:spcPts val="0"/>
              </a:spcAft>
            </a:pPr>
            <a:r>
              <a:rPr lang="ru-RU" sz="2300" dirty="0">
                <a:solidFill>
                  <a:schemeClr val="tx1"/>
                </a:solidFill>
              </a:rPr>
              <a:t> </a:t>
            </a:r>
          </a:p>
          <a:p>
            <a:pPr marL="0" indent="0">
              <a:lnSpc>
                <a:spcPct val="120000"/>
              </a:lnSpc>
              <a:spcBef>
                <a:spcPts val="0"/>
              </a:spcBef>
              <a:spcAft>
                <a:spcPts val="0"/>
              </a:spcAft>
            </a:pPr>
            <a:r>
              <a:rPr lang="ru-RU" sz="2300" dirty="0">
                <a:solidFill>
                  <a:schemeClr val="tx1"/>
                </a:solidFill>
              </a:rPr>
              <a:t>где:</a:t>
            </a:r>
          </a:p>
          <a:p>
            <a:pPr marL="0" indent="0">
              <a:lnSpc>
                <a:spcPct val="120000"/>
              </a:lnSpc>
              <a:spcBef>
                <a:spcPts val="0"/>
              </a:spcBef>
              <a:spcAft>
                <a:spcPts val="0"/>
              </a:spcAft>
            </a:pPr>
            <a:r>
              <a:rPr lang="ru-RU" sz="2300" dirty="0">
                <a:solidFill>
                  <a:schemeClr val="tx1"/>
                </a:solidFill>
              </a:rPr>
              <a:t>Н - годовая сумма осадков, мм; </a:t>
            </a:r>
          </a:p>
          <a:p>
            <a:pPr marL="0" indent="0">
              <a:lnSpc>
                <a:spcPct val="120000"/>
              </a:lnSpc>
              <a:spcBef>
                <a:spcPts val="0"/>
              </a:spcBef>
              <a:spcAft>
                <a:spcPts val="0"/>
              </a:spcAft>
            </a:pPr>
            <a:r>
              <a:rPr lang="ru-RU" sz="2300" dirty="0">
                <a:solidFill>
                  <a:schemeClr val="tx1"/>
                </a:solidFill>
              </a:rPr>
              <a:t>Е - испаряемость, мм; </a:t>
            </a:r>
          </a:p>
          <a:p>
            <a:pPr marL="0" indent="0">
              <a:lnSpc>
                <a:spcPct val="120000"/>
              </a:lnSpc>
              <a:spcBef>
                <a:spcPts val="0"/>
              </a:spcBef>
              <a:spcAft>
                <a:spcPts val="0"/>
              </a:spcAft>
            </a:pPr>
            <a:r>
              <a:rPr lang="en-US" sz="2300" dirty="0">
                <a:solidFill>
                  <a:schemeClr val="tx1"/>
                </a:solidFill>
              </a:rPr>
              <a:t>t </a:t>
            </a:r>
            <a:r>
              <a:rPr lang="ru-RU" sz="2300" dirty="0">
                <a:solidFill>
                  <a:schemeClr val="tx1"/>
                </a:solidFill>
              </a:rPr>
              <a:t>- среднегодовая температура; </a:t>
            </a:r>
          </a:p>
          <a:p>
            <a:pPr marL="0" indent="0">
              <a:lnSpc>
                <a:spcPct val="120000"/>
              </a:lnSpc>
              <a:spcBef>
                <a:spcPts val="0"/>
              </a:spcBef>
              <a:spcAft>
                <a:spcPts val="0"/>
              </a:spcAft>
            </a:pPr>
            <a:r>
              <a:rPr lang="en-US" sz="2300" dirty="0">
                <a:solidFill>
                  <a:schemeClr val="tx1"/>
                </a:solidFill>
              </a:rPr>
              <a:t>j</a:t>
            </a:r>
            <a:r>
              <a:rPr lang="ru-RU" sz="2300" dirty="0">
                <a:solidFill>
                  <a:schemeClr val="tx1"/>
                </a:solidFill>
              </a:rPr>
              <a:t> - средняя относительная влажность воздуха, %.</a:t>
            </a:r>
          </a:p>
          <a:p>
            <a:pPr marL="0" indent="0">
              <a:lnSpc>
                <a:spcPct val="120000"/>
              </a:lnSpc>
              <a:spcBef>
                <a:spcPts val="0"/>
              </a:spcBef>
              <a:spcAft>
                <a:spcPts val="0"/>
              </a:spcAft>
            </a:pPr>
            <a:r>
              <a:rPr lang="ru-RU" sz="2300" dirty="0">
                <a:solidFill>
                  <a:schemeClr val="tx1"/>
                </a:solidFill>
              </a:rPr>
              <a:t> </a:t>
            </a:r>
          </a:p>
          <a:p>
            <a:pPr marL="0" indent="0">
              <a:lnSpc>
                <a:spcPct val="120000"/>
              </a:lnSpc>
              <a:spcBef>
                <a:spcPts val="0"/>
              </a:spcBef>
              <a:spcAft>
                <a:spcPts val="0"/>
              </a:spcAft>
            </a:pPr>
            <a:r>
              <a:rPr lang="ru-RU" sz="2300" dirty="0">
                <a:solidFill>
                  <a:schemeClr val="tx1"/>
                </a:solidFill>
              </a:rPr>
              <a:t>При определении степени обеспеченности территории теплом для вегетации растений, особенно там, где достаточно влаги, используют гидротермический коэффициент (ГТК) Г.Т. Селянинова, характеризующий соотношение осадков и испарения:</a:t>
            </a:r>
          </a:p>
          <a:p>
            <a:pPr marL="0" indent="0">
              <a:lnSpc>
                <a:spcPct val="120000"/>
              </a:lnSpc>
              <a:spcBef>
                <a:spcPts val="0"/>
              </a:spcBef>
              <a:spcAft>
                <a:spcPts val="0"/>
              </a:spcAft>
            </a:pPr>
            <a:r>
              <a:rPr lang="ru-RU" sz="2300" dirty="0">
                <a:solidFill>
                  <a:schemeClr val="tx1"/>
                </a:solidFill>
              </a:rPr>
              <a:t> </a:t>
            </a:r>
          </a:p>
          <a:p>
            <a:pPr marL="0" indent="0">
              <a:lnSpc>
                <a:spcPct val="120000"/>
              </a:lnSpc>
              <a:spcBef>
                <a:spcPts val="0"/>
              </a:spcBef>
              <a:spcAft>
                <a:spcPts val="0"/>
              </a:spcAft>
            </a:pPr>
            <a:r>
              <a:rPr lang="ru-RU" sz="2300" dirty="0">
                <a:solidFill>
                  <a:schemeClr val="tx1"/>
                </a:solidFill>
              </a:rPr>
              <a:t>ГТК = Н/0,1Т</a:t>
            </a:r>
          </a:p>
          <a:p>
            <a:pPr marL="0" indent="0">
              <a:lnSpc>
                <a:spcPct val="120000"/>
              </a:lnSpc>
              <a:spcBef>
                <a:spcPts val="0"/>
              </a:spcBef>
              <a:spcAft>
                <a:spcPts val="0"/>
              </a:spcAft>
            </a:pPr>
            <a:r>
              <a:rPr lang="ru-RU" sz="2300" dirty="0">
                <a:solidFill>
                  <a:schemeClr val="tx1"/>
                </a:solidFill>
              </a:rPr>
              <a:t> </a:t>
            </a:r>
          </a:p>
          <a:p>
            <a:pPr marL="0" indent="0">
              <a:lnSpc>
                <a:spcPct val="120000"/>
              </a:lnSpc>
              <a:spcBef>
                <a:spcPts val="0"/>
              </a:spcBef>
              <a:spcAft>
                <a:spcPts val="0"/>
              </a:spcAft>
            </a:pPr>
            <a:r>
              <a:rPr lang="ru-RU" sz="2300" dirty="0">
                <a:solidFill>
                  <a:schemeClr val="tx1"/>
                </a:solidFill>
              </a:rPr>
              <a:t>где:</a:t>
            </a:r>
          </a:p>
          <a:p>
            <a:pPr marL="0" indent="0">
              <a:lnSpc>
                <a:spcPct val="120000"/>
              </a:lnSpc>
              <a:spcBef>
                <a:spcPts val="0"/>
              </a:spcBef>
              <a:spcAft>
                <a:spcPts val="0"/>
              </a:spcAft>
            </a:pPr>
            <a:r>
              <a:rPr lang="ru-RU" sz="2300" dirty="0">
                <a:solidFill>
                  <a:schemeClr val="tx1"/>
                </a:solidFill>
              </a:rPr>
              <a:t>Н - сумма осадков за вегетационный период с устойчивой температурой +10° С и выше, мм; </a:t>
            </a:r>
          </a:p>
          <a:p>
            <a:pPr marL="0" indent="0">
              <a:lnSpc>
                <a:spcPct val="120000"/>
              </a:lnSpc>
              <a:spcBef>
                <a:spcPts val="0"/>
              </a:spcBef>
              <a:spcAft>
                <a:spcPts val="0"/>
              </a:spcAft>
            </a:pPr>
            <a:r>
              <a:rPr lang="ru-RU" sz="2300" dirty="0">
                <a:solidFill>
                  <a:schemeClr val="tx1"/>
                </a:solidFill>
              </a:rPr>
              <a:t>Т - сумма температур за тот же период, °С.</a:t>
            </a:r>
          </a:p>
          <a:p>
            <a:pPr marL="0" indent="0">
              <a:lnSpc>
                <a:spcPct val="120000"/>
              </a:lnSpc>
              <a:spcBef>
                <a:spcPts val="0"/>
              </a:spcBef>
              <a:spcAft>
                <a:spcPts val="0"/>
              </a:spcAft>
            </a:pPr>
            <a:r>
              <a:rPr lang="ru-RU" sz="2300" dirty="0">
                <a:solidFill>
                  <a:schemeClr val="tx1"/>
                </a:solidFill>
              </a:rPr>
              <a:t>При значениях ГТК выше 1 для участков территорий с необеспеченным стоком (понижения рельефа, котлованы, обвалованные площадки буровых, полигоны ТБО) необходимо разрабатывать мероприятия по отведению и утилизации дождевых и талых вод. </a:t>
            </a:r>
          </a:p>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59" y="2276872"/>
            <a:ext cx="5310088" cy="3168352"/>
          </a:xfrm>
          <a:prstGeom prst="rect">
            <a:avLst/>
          </a:prstGeom>
        </p:spPr>
      </p:pic>
    </p:spTree>
    <p:extLst>
      <p:ext uri="{BB962C8B-B14F-4D97-AF65-F5344CB8AC3E}">
        <p14:creationId xmlns:p14="http://schemas.microsoft.com/office/powerpoint/2010/main" val="2321588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764705"/>
            <a:ext cx="3636085" cy="576063"/>
          </a:xfrm>
        </p:spPr>
        <p:txBody>
          <a:bodyPr/>
          <a:lstStyle/>
          <a:p>
            <a:r>
              <a:rPr lang="ru-RU" sz="2400" i="1" dirty="0">
                <a:solidFill>
                  <a:schemeClr val="tx1"/>
                </a:solidFill>
              </a:rPr>
              <a:t>Ветровой режим</a:t>
            </a:r>
            <a:r>
              <a:rPr lang="ru-RU" sz="2400" dirty="0">
                <a:solidFill>
                  <a:schemeClr val="tx1"/>
                </a:solidFill>
              </a:rPr>
              <a:t> </a:t>
            </a:r>
          </a:p>
        </p:txBody>
      </p:sp>
      <p:sp>
        <p:nvSpPr>
          <p:cNvPr id="3" name="Объект 2"/>
          <p:cNvSpPr>
            <a:spLocks noGrp="1"/>
          </p:cNvSpPr>
          <p:nvPr>
            <p:ph idx="1"/>
          </p:nvPr>
        </p:nvSpPr>
        <p:spPr>
          <a:xfrm>
            <a:off x="467544" y="4359356"/>
            <a:ext cx="8143056" cy="2232248"/>
          </a:xfrm>
        </p:spPr>
        <p:txBody>
          <a:bodyPr>
            <a:normAutofit fontScale="77500" lnSpcReduction="20000"/>
          </a:bodyPr>
          <a:lstStyle/>
          <a:p>
            <a:pPr algn="just"/>
            <a:r>
              <a:rPr lang="ru-RU" b="1" i="1" dirty="0">
                <a:solidFill>
                  <a:schemeClr val="tx1"/>
                </a:solidFill>
              </a:rPr>
              <a:t>Ветровой режим</a:t>
            </a:r>
            <a:r>
              <a:rPr lang="ru-RU" dirty="0">
                <a:solidFill>
                  <a:schemeClr val="tx1"/>
                </a:solidFill>
              </a:rPr>
              <a:t> (скорости, направления, повторяемость ветров) определяет конструкции инженерных сооружений, оседание и рассеивание загрязнителей, влияет на размещение хозяйственных объектов. </a:t>
            </a:r>
            <a:endParaRPr lang="ru-RU" dirty="0" smtClean="0">
              <a:solidFill>
                <a:schemeClr val="tx1"/>
              </a:solidFill>
            </a:endParaRPr>
          </a:p>
          <a:p>
            <a:pPr algn="just"/>
            <a:r>
              <a:rPr lang="ru-RU" dirty="0" smtClean="0">
                <a:solidFill>
                  <a:schemeClr val="tx1"/>
                </a:solidFill>
              </a:rPr>
              <a:t>В </a:t>
            </a:r>
            <a:r>
              <a:rPr lang="ru-RU" dirty="0">
                <a:solidFill>
                  <a:schemeClr val="tx1"/>
                </a:solidFill>
              </a:rPr>
              <a:t>частности ветровой режим сказывается на ориентации взлетно-посадочных полос аэродромов, приземных концентрациях и допустимых выбросах загрязнителей, функциональном зонировании и районных планировках промышленных и городских территорий.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627364"/>
            <a:ext cx="8280921" cy="2746842"/>
          </a:xfrm>
          <a:prstGeom prst="rect">
            <a:avLst/>
          </a:prstGeom>
        </p:spPr>
      </p:pic>
    </p:spTree>
    <p:extLst>
      <p:ext uri="{BB962C8B-B14F-4D97-AF65-F5344CB8AC3E}">
        <p14:creationId xmlns:p14="http://schemas.microsoft.com/office/powerpoint/2010/main" val="2020296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3636085" cy="1258493"/>
          </a:xfrm>
        </p:spPr>
        <p:txBody>
          <a:bodyPr/>
          <a:lstStyle/>
          <a:p>
            <a:r>
              <a:rPr lang="ru-RU" sz="2400" i="1" dirty="0">
                <a:solidFill>
                  <a:schemeClr val="tx1"/>
                </a:solidFill>
              </a:rPr>
              <a:t>Учет климатического фактора при проектировании</a:t>
            </a:r>
          </a:p>
        </p:txBody>
      </p:sp>
      <p:graphicFrame>
        <p:nvGraphicFramePr>
          <p:cNvPr id="5" name="Объект 4"/>
          <p:cNvGraphicFramePr>
            <a:graphicFrameLocks noGrp="1"/>
          </p:cNvGraphicFramePr>
          <p:nvPr>
            <p:ph idx="1"/>
            <p:extLst>
              <p:ext uri="{D42A27DB-BD31-4B8C-83A1-F6EECF244321}">
                <p14:modId xmlns:p14="http://schemas.microsoft.com/office/powerpoint/2010/main" val="4127159132"/>
              </p:ext>
            </p:extLst>
          </p:nvPr>
        </p:nvGraphicFramePr>
        <p:xfrm>
          <a:off x="4283968" y="836713"/>
          <a:ext cx="4752527" cy="5796339"/>
        </p:xfrm>
        <a:graphic>
          <a:graphicData uri="http://schemas.openxmlformats.org/drawingml/2006/table">
            <a:tbl>
              <a:tblPr>
                <a:tableStyleId>{5C22544A-7EE6-4342-B048-85BDC9FD1C3A}</a:tableStyleId>
              </a:tblPr>
              <a:tblGrid>
                <a:gridCol w="2190653"/>
                <a:gridCol w="2561874"/>
              </a:tblGrid>
              <a:tr h="193928">
                <a:tc>
                  <a:txBody>
                    <a:bodyPr/>
                    <a:lstStyle/>
                    <a:p>
                      <a:pPr algn="just">
                        <a:spcAft>
                          <a:spcPts val="0"/>
                        </a:spcAft>
                      </a:pPr>
                      <a:r>
                        <a:rPr lang="ru-RU" sz="850" dirty="0">
                          <a:solidFill>
                            <a:schemeClr val="tx1"/>
                          </a:solidFill>
                          <a:effectLst/>
                        </a:rPr>
                        <a:t>Состав климатических параметров</a:t>
                      </a:r>
                      <a:endParaRPr lang="ru-RU" sz="850" dirty="0">
                        <a:solidFill>
                          <a:schemeClr val="tx1"/>
                        </a:solidFill>
                        <a:effectLst/>
                        <a:latin typeface="Times New Roman"/>
                        <a:ea typeface="Times New Roman"/>
                      </a:endParaRPr>
                    </a:p>
                  </a:txBody>
                  <a:tcPr marL="43011" marR="43011" marT="0" marB="0"/>
                </a:tc>
                <a:tc>
                  <a:txBody>
                    <a:bodyPr/>
                    <a:lstStyle/>
                    <a:p>
                      <a:pPr algn="just">
                        <a:spcAft>
                          <a:spcPts val="0"/>
                        </a:spcAft>
                      </a:pPr>
                      <a:r>
                        <a:rPr lang="ru-RU" sz="850">
                          <a:solidFill>
                            <a:schemeClr val="tx1"/>
                          </a:solidFill>
                          <a:effectLst/>
                        </a:rPr>
                        <a:t>Область применения</a:t>
                      </a:r>
                      <a:endParaRPr lang="ru-RU" sz="850">
                        <a:solidFill>
                          <a:schemeClr val="tx1"/>
                        </a:solidFill>
                        <a:effectLst/>
                        <a:latin typeface="Times New Roman"/>
                        <a:ea typeface="Times New Roman"/>
                      </a:endParaRPr>
                    </a:p>
                  </a:txBody>
                  <a:tcPr marL="43011" marR="43011" marT="0" marB="0"/>
                </a:tc>
              </a:tr>
              <a:tr h="688181">
                <a:tc>
                  <a:txBody>
                    <a:bodyPr/>
                    <a:lstStyle/>
                    <a:p>
                      <a:pPr algn="just">
                        <a:spcAft>
                          <a:spcPts val="0"/>
                        </a:spcAft>
                      </a:pPr>
                      <a:r>
                        <a:rPr lang="ru-RU" sz="850" dirty="0">
                          <a:solidFill>
                            <a:schemeClr val="tx1"/>
                          </a:solidFill>
                          <a:effectLst/>
                        </a:rPr>
                        <a:t>Температура воздуха наиболее холодных суток и наиболее холодной пятидневки (определяются как средние из наиболее холодных суток и 5-дневок, составляющих 16% соответствующих выборок за 30-50 лет)</a:t>
                      </a:r>
                      <a:endParaRPr lang="ru-RU" sz="850" dirty="0">
                        <a:solidFill>
                          <a:schemeClr val="tx1"/>
                        </a:solidFill>
                        <a:effectLst/>
                        <a:latin typeface="Times New Roman"/>
                        <a:ea typeface="Times New Roman"/>
                      </a:endParaRPr>
                    </a:p>
                  </a:txBody>
                  <a:tcPr marL="43011" marR="43011" marT="0" marB="0"/>
                </a:tc>
                <a:tc>
                  <a:txBody>
                    <a:bodyPr/>
                    <a:lstStyle/>
                    <a:p>
                      <a:pPr algn="just">
                        <a:spcAft>
                          <a:spcPts val="0"/>
                        </a:spcAft>
                      </a:pPr>
                      <a:r>
                        <a:rPr lang="ru-RU" sz="850" dirty="0">
                          <a:solidFill>
                            <a:schemeClr val="tx1"/>
                          </a:solidFill>
                          <a:effectLst/>
                        </a:rPr>
                        <a:t>Расчет сопротивления теплопередаче и </a:t>
                      </a:r>
                      <a:r>
                        <a:rPr lang="ru-RU" sz="850" dirty="0" err="1">
                          <a:solidFill>
                            <a:schemeClr val="tx1"/>
                          </a:solidFill>
                          <a:effectLst/>
                        </a:rPr>
                        <a:t>воздухопроницанию</a:t>
                      </a:r>
                      <a:r>
                        <a:rPr lang="ru-RU" sz="850" dirty="0">
                          <a:solidFill>
                            <a:schemeClr val="tx1"/>
                          </a:solidFill>
                          <a:effectLst/>
                        </a:rPr>
                        <a:t> ограждающих конструкций; проектирование санитарно-технических устройств жилых зданий, систем отопления; выбор материалов строительных конструкций</a:t>
                      </a:r>
                      <a:endParaRPr lang="ru-RU" sz="850" dirty="0">
                        <a:solidFill>
                          <a:schemeClr val="tx1"/>
                        </a:solidFill>
                        <a:effectLst/>
                        <a:latin typeface="Times New Roman"/>
                        <a:ea typeface="Times New Roman"/>
                      </a:endParaRPr>
                    </a:p>
                  </a:txBody>
                  <a:tcPr marL="43011" marR="43011" marT="0" marB="0"/>
                </a:tc>
              </a:tr>
              <a:tr h="344091">
                <a:tc>
                  <a:txBody>
                    <a:bodyPr/>
                    <a:lstStyle/>
                    <a:p>
                      <a:pPr algn="just">
                        <a:spcAft>
                          <a:spcPts val="0"/>
                        </a:spcAft>
                      </a:pPr>
                      <a:r>
                        <a:rPr lang="ru-RU" sz="850" dirty="0">
                          <a:solidFill>
                            <a:schemeClr val="tx1"/>
                          </a:solidFill>
                          <a:effectLst/>
                        </a:rPr>
                        <a:t>Средняя продолжительность температур воздуха различных градаций</a:t>
                      </a:r>
                      <a:endParaRPr lang="ru-RU" sz="850" dirty="0">
                        <a:solidFill>
                          <a:schemeClr val="tx1"/>
                        </a:solidFill>
                        <a:effectLst/>
                        <a:latin typeface="Times New Roman"/>
                        <a:ea typeface="Times New Roman"/>
                      </a:endParaRPr>
                    </a:p>
                  </a:txBody>
                  <a:tcPr marL="43011" marR="43011" marT="0" marB="0"/>
                </a:tc>
                <a:tc>
                  <a:txBody>
                    <a:bodyPr/>
                    <a:lstStyle/>
                    <a:p>
                      <a:pPr algn="just">
                        <a:spcAft>
                          <a:spcPts val="0"/>
                        </a:spcAft>
                      </a:pPr>
                      <a:r>
                        <a:rPr lang="ru-RU" sz="850" dirty="0">
                          <a:solidFill>
                            <a:schemeClr val="tx1"/>
                          </a:solidFill>
                          <a:effectLst/>
                        </a:rPr>
                        <a:t>Расчет систем вентиляции и кондиционирования воздуха</a:t>
                      </a:r>
                      <a:endParaRPr lang="ru-RU" sz="850" dirty="0">
                        <a:solidFill>
                          <a:schemeClr val="tx1"/>
                        </a:solidFill>
                        <a:effectLst/>
                        <a:latin typeface="Times New Roman"/>
                        <a:ea typeface="Times New Roman"/>
                      </a:endParaRPr>
                    </a:p>
                  </a:txBody>
                  <a:tcPr marL="43011" marR="43011" marT="0" marB="0"/>
                </a:tc>
              </a:tr>
              <a:tr h="654253">
                <a:tc>
                  <a:txBody>
                    <a:bodyPr/>
                    <a:lstStyle/>
                    <a:p>
                      <a:pPr algn="just">
                        <a:spcAft>
                          <a:spcPts val="0"/>
                        </a:spcAft>
                      </a:pPr>
                      <a:r>
                        <a:rPr lang="ru-RU" sz="850" dirty="0">
                          <a:solidFill>
                            <a:schemeClr val="tx1"/>
                          </a:solidFill>
                          <a:effectLst/>
                        </a:rPr>
                        <a:t>Средняя месячная температура воздуха</a:t>
                      </a:r>
                      <a:endParaRPr lang="ru-RU" sz="850" dirty="0">
                        <a:solidFill>
                          <a:schemeClr val="tx1"/>
                        </a:solidFill>
                        <a:effectLst/>
                        <a:latin typeface="Times New Roman"/>
                        <a:ea typeface="Times New Roman"/>
                      </a:endParaRPr>
                    </a:p>
                  </a:txBody>
                  <a:tcPr marL="43011" marR="43011" marT="0" marB="0"/>
                </a:tc>
                <a:tc>
                  <a:txBody>
                    <a:bodyPr/>
                    <a:lstStyle/>
                    <a:p>
                      <a:pPr algn="just">
                        <a:spcAft>
                          <a:spcPts val="0"/>
                        </a:spcAft>
                      </a:pPr>
                      <a:r>
                        <a:rPr lang="ru-RU" sz="850" dirty="0">
                          <a:solidFill>
                            <a:schemeClr val="tx1"/>
                          </a:solidFill>
                          <a:effectLst/>
                        </a:rPr>
                        <a:t>Расчет теплоустойчивости </a:t>
                      </a:r>
                      <a:r>
                        <a:rPr lang="ru-RU" sz="850" dirty="0" smtClean="0">
                          <a:solidFill>
                            <a:schemeClr val="tx1"/>
                          </a:solidFill>
                          <a:effectLst/>
                        </a:rPr>
                        <a:t>температурного </a:t>
                      </a:r>
                      <a:r>
                        <a:rPr lang="ru-RU" sz="850" dirty="0">
                          <a:solidFill>
                            <a:schemeClr val="tx1"/>
                          </a:solidFill>
                          <a:effectLst/>
                        </a:rPr>
                        <a:t>режима грунтов при проектировании оснований и </a:t>
                      </a:r>
                      <a:r>
                        <a:rPr lang="ru-RU" sz="850" dirty="0" smtClean="0">
                          <a:solidFill>
                            <a:schemeClr val="tx1"/>
                          </a:solidFill>
                          <a:effectLst/>
                        </a:rPr>
                        <a:t>фундаментов; </a:t>
                      </a:r>
                      <a:r>
                        <a:rPr lang="ru-RU" sz="850" dirty="0">
                          <a:solidFill>
                            <a:schemeClr val="tx1"/>
                          </a:solidFill>
                          <a:effectLst/>
                        </a:rPr>
                        <a:t>расчет поступления тепла через покрытия</a:t>
                      </a:r>
                      <a:endParaRPr lang="ru-RU" sz="850" dirty="0">
                        <a:solidFill>
                          <a:schemeClr val="tx1"/>
                        </a:solidFill>
                        <a:effectLst/>
                        <a:latin typeface="Times New Roman"/>
                        <a:ea typeface="Times New Roman"/>
                      </a:endParaRPr>
                    </a:p>
                  </a:txBody>
                  <a:tcPr marL="43011" marR="43011" marT="0" marB="0"/>
                </a:tc>
              </a:tr>
              <a:tr h="344091">
                <a:tc>
                  <a:txBody>
                    <a:bodyPr/>
                    <a:lstStyle/>
                    <a:p>
                      <a:pPr algn="just">
                        <a:spcAft>
                          <a:spcPts val="0"/>
                        </a:spcAft>
                      </a:pPr>
                      <a:r>
                        <a:rPr lang="ru-RU" sz="850" dirty="0">
                          <a:solidFill>
                            <a:schemeClr val="tx1"/>
                          </a:solidFill>
                          <a:effectLst/>
                        </a:rPr>
                        <a:t>Продолжительность и средняя температура отопительного периода</a:t>
                      </a:r>
                      <a:endParaRPr lang="ru-RU" sz="850" dirty="0">
                        <a:solidFill>
                          <a:schemeClr val="tx1"/>
                        </a:solidFill>
                        <a:effectLst/>
                        <a:latin typeface="Times New Roman"/>
                        <a:ea typeface="Times New Roman"/>
                      </a:endParaRPr>
                    </a:p>
                  </a:txBody>
                  <a:tcPr marL="43011" marR="43011" marT="0" marB="0"/>
                </a:tc>
                <a:tc>
                  <a:txBody>
                    <a:bodyPr/>
                    <a:lstStyle/>
                    <a:p>
                      <a:pPr algn="just">
                        <a:spcAft>
                          <a:spcPts val="0"/>
                        </a:spcAft>
                      </a:pPr>
                      <a:r>
                        <a:rPr lang="ru-RU" sz="850" dirty="0">
                          <a:solidFill>
                            <a:schemeClr val="tx1"/>
                          </a:solidFill>
                          <a:effectLst/>
                        </a:rPr>
                        <a:t>Расчет сопротивления теплопередаче ограждающих конструкций; проектирование систем отопления</a:t>
                      </a:r>
                      <a:endParaRPr lang="ru-RU" sz="850" dirty="0">
                        <a:solidFill>
                          <a:schemeClr val="tx1"/>
                        </a:solidFill>
                        <a:effectLst/>
                        <a:latin typeface="Times New Roman"/>
                        <a:ea typeface="Times New Roman"/>
                      </a:endParaRPr>
                    </a:p>
                  </a:txBody>
                  <a:tcPr marL="43011" marR="43011" marT="0" marB="0"/>
                </a:tc>
              </a:tr>
              <a:tr h="344091">
                <a:tc>
                  <a:txBody>
                    <a:bodyPr/>
                    <a:lstStyle/>
                    <a:p>
                      <a:pPr algn="just">
                        <a:spcAft>
                          <a:spcPts val="0"/>
                        </a:spcAft>
                      </a:pPr>
                      <a:r>
                        <a:rPr lang="ru-RU" sz="850">
                          <a:solidFill>
                            <a:schemeClr val="tx1"/>
                          </a:solidFill>
                          <a:effectLst/>
                        </a:rPr>
                        <a:t>Максимальная глубина нулевой изотермы грунта</a:t>
                      </a:r>
                      <a:endParaRPr lang="ru-RU" sz="850">
                        <a:solidFill>
                          <a:schemeClr val="tx1"/>
                        </a:solidFill>
                        <a:effectLst/>
                        <a:latin typeface="Times New Roman"/>
                        <a:ea typeface="Times New Roman"/>
                      </a:endParaRPr>
                    </a:p>
                  </a:txBody>
                  <a:tcPr marL="43011" marR="43011" marT="0" marB="0"/>
                </a:tc>
                <a:tc>
                  <a:txBody>
                    <a:bodyPr/>
                    <a:lstStyle/>
                    <a:p>
                      <a:pPr algn="just">
                        <a:spcAft>
                          <a:spcPts val="0"/>
                        </a:spcAft>
                      </a:pPr>
                      <a:r>
                        <a:rPr lang="ru-RU" sz="850" dirty="0">
                          <a:solidFill>
                            <a:schemeClr val="tx1"/>
                          </a:solidFill>
                          <a:effectLst/>
                        </a:rPr>
                        <a:t>Проектирование оснований и фундаментов зданий и сооружений, строительных конструкций, систем водоснабжения</a:t>
                      </a:r>
                      <a:endParaRPr lang="ru-RU" sz="850" dirty="0">
                        <a:solidFill>
                          <a:schemeClr val="tx1"/>
                        </a:solidFill>
                        <a:effectLst/>
                        <a:latin typeface="Times New Roman"/>
                        <a:ea typeface="Times New Roman"/>
                      </a:endParaRPr>
                    </a:p>
                  </a:txBody>
                  <a:tcPr marL="43011" marR="43011" marT="0" marB="0"/>
                </a:tc>
              </a:tr>
              <a:tr h="458787">
                <a:tc>
                  <a:txBody>
                    <a:bodyPr/>
                    <a:lstStyle/>
                    <a:p>
                      <a:pPr algn="just">
                        <a:spcAft>
                          <a:spcPts val="0"/>
                        </a:spcAft>
                      </a:pPr>
                      <a:r>
                        <a:rPr lang="ru-RU" sz="850" dirty="0">
                          <a:solidFill>
                            <a:schemeClr val="tx1"/>
                          </a:solidFill>
                          <a:effectLst/>
                        </a:rPr>
                        <a:t>Распространение и мощность мерзлотных (криогенных) процессов, средняя годовая температура вечномерзлых грунтов</a:t>
                      </a:r>
                      <a:endParaRPr lang="ru-RU" sz="850" dirty="0">
                        <a:solidFill>
                          <a:schemeClr val="tx1"/>
                        </a:solidFill>
                        <a:effectLst/>
                        <a:latin typeface="Times New Roman"/>
                        <a:ea typeface="Times New Roman"/>
                      </a:endParaRPr>
                    </a:p>
                  </a:txBody>
                  <a:tcPr marL="43011" marR="43011" marT="0" marB="0"/>
                </a:tc>
                <a:tc>
                  <a:txBody>
                    <a:bodyPr/>
                    <a:lstStyle/>
                    <a:p>
                      <a:pPr algn="just">
                        <a:spcAft>
                          <a:spcPts val="0"/>
                        </a:spcAft>
                      </a:pPr>
                      <a:r>
                        <a:rPr lang="ru-RU" sz="850" dirty="0">
                          <a:solidFill>
                            <a:schemeClr val="tx1"/>
                          </a:solidFill>
                          <a:effectLst/>
                        </a:rPr>
                        <a:t>Проектирование оснований, фундаментов и конструкций зданий и сооружений, газопроводов, трубопроводов, систем водоснабжения</a:t>
                      </a:r>
                      <a:endParaRPr lang="ru-RU" sz="850" dirty="0">
                        <a:solidFill>
                          <a:schemeClr val="tx1"/>
                        </a:solidFill>
                        <a:effectLst/>
                        <a:latin typeface="Times New Roman"/>
                        <a:ea typeface="Times New Roman"/>
                      </a:endParaRPr>
                    </a:p>
                  </a:txBody>
                  <a:tcPr marL="43011" marR="43011" marT="0" marB="0"/>
                </a:tc>
              </a:tr>
              <a:tr h="229394">
                <a:tc>
                  <a:txBody>
                    <a:bodyPr/>
                    <a:lstStyle/>
                    <a:p>
                      <a:pPr algn="just">
                        <a:spcAft>
                          <a:spcPts val="0"/>
                        </a:spcAft>
                      </a:pPr>
                      <a:r>
                        <a:rPr lang="ru-RU" sz="850">
                          <a:solidFill>
                            <a:schemeClr val="tx1"/>
                          </a:solidFill>
                          <a:effectLst/>
                        </a:rPr>
                        <a:t>Число дней с переходом температуры воздуха через 0°С</a:t>
                      </a:r>
                      <a:endParaRPr lang="ru-RU" sz="850">
                        <a:solidFill>
                          <a:schemeClr val="tx1"/>
                        </a:solidFill>
                        <a:effectLst/>
                        <a:latin typeface="Times New Roman"/>
                        <a:ea typeface="Times New Roman"/>
                      </a:endParaRPr>
                    </a:p>
                  </a:txBody>
                  <a:tcPr marL="43011" marR="43011" marT="0" marB="0"/>
                </a:tc>
                <a:tc>
                  <a:txBody>
                    <a:bodyPr/>
                    <a:lstStyle/>
                    <a:p>
                      <a:pPr algn="just">
                        <a:spcAft>
                          <a:spcPts val="0"/>
                        </a:spcAft>
                      </a:pPr>
                      <a:r>
                        <a:rPr lang="ru-RU" sz="850" dirty="0">
                          <a:solidFill>
                            <a:schemeClr val="tx1"/>
                          </a:solidFill>
                          <a:effectLst/>
                        </a:rPr>
                        <a:t>Расчет температурных воздействий на ограждающие конструкции</a:t>
                      </a:r>
                      <a:endParaRPr lang="ru-RU" sz="850" dirty="0">
                        <a:solidFill>
                          <a:schemeClr val="tx1"/>
                        </a:solidFill>
                        <a:effectLst/>
                        <a:latin typeface="Times New Roman"/>
                        <a:ea typeface="Times New Roman"/>
                      </a:endParaRPr>
                    </a:p>
                  </a:txBody>
                  <a:tcPr marL="43011" marR="43011" marT="0" marB="0"/>
                </a:tc>
              </a:tr>
              <a:tr h="458787">
                <a:tc>
                  <a:txBody>
                    <a:bodyPr/>
                    <a:lstStyle/>
                    <a:p>
                      <a:pPr algn="just">
                        <a:spcAft>
                          <a:spcPts val="0"/>
                        </a:spcAft>
                      </a:pPr>
                      <a:r>
                        <a:rPr lang="ru-RU" sz="850" dirty="0">
                          <a:solidFill>
                            <a:schemeClr val="tx1"/>
                          </a:solidFill>
                          <a:effectLst/>
                        </a:rPr>
                        <a:t>Основные сочетания параметров воздействия дождя с ветром на условную вертикальную поверхность различной ориентации</a:t>
                      </a:r>
                      <a:endParaRPr lang="ru-RU" sz="850" dirty="0">
                        <a:solidFill>
                          <a:schemeClr val="tx1"/>
                        </a:solidFill>
                        <a:effectLst/>
                        <a:latin typeface="Times New Roman"/>
                        <a:ea typeface="Times New Roman"/>
                      </a:endParaRPr>
                    </a:p>
                  </a:txBody>
                  <a:tcPr marL="43011" marR="43011" marT="0" marB="0"/>
                </a:tc>
                <a:tc>
                  <a:txBody>
                    <a:bodyPr/>
                    <a:lstStyle/>
                    <a:p>
                      <a:pPr algn="just">
                        <a:spcAft>
                          <a:spcPts val="0"/>
                        </a:spcAft>
                      </a:pPr>
                      <a:r>
                        <a:rPr lang="ru-RU" sz="850" dirty="0">
                          <a:solidFill>
                            <a:schemeClr val="tx1"/>
                          </a:solidFill>
                          <a:effectLst/>
                        </a:rPr>
                        <a:t>Оценка водозащитных свойств и заполнений проемов ограждающих конструкций</a:t>
                      </a:r>
                      <a:endParaRPr lang="ru-RU" sz="850" dirty="0">
                        <a:solidFill>
                          <a:schemeClr val="tx1"/>
                        </a:solidFill>
                        <a:effectLst/>
                        <a:latin typeface="Times New Roman"/>
                        <a:ea typeface="Times New Roman"/>
                      </a:endParaRPr>
                    </a:p>
                  </a:txBody>
                  <a:tcPr marL="43011" marR="43011" marT="0" marB="0"/>
                </a:tc>
              </a:tr>
              <a:tr h="573484">
                <a:tc>
                  <a:txBody>
                    <a:bodyPr/>
                    <a:lstStyle/>
                    <a:p>
                      <a:pPr algn="just">
                        <a:spcAft>
                          <a:spcPts val="0"/>
                        </a:spcAft>
                      </a:pPr>
                      <a:r>
                        <a:rPr lang="ru-RU" sz="850" dirty="0">
                          <a:solidFill>
                            <a:schemeClr val="tx1"/>
                          </a:solidFill>
                          <a:effectLst/>
                        </a:rPr>
                        <a:t>Средняя скорость ветра в разные периоды и повторяемость различных градаций скорости ветра</a:t>
                      </a:r>
                      <a:endParaRPr lang="ru-RU" sz="850" dirty="0">
                        <a:solidFill>
                          <a:schemeClr val="tx1"/>
                        </a:solidFill>
                        <a:effectLst/>
                        <a:latin typeface="Times New Roman"/>
                        <a:ea typeface="Times New Roman"/>
                      </a:endParaRPr>
                    </a:p>
                  </a:txBody>
                  <a:tcPr marL="43011" marR="43011" marT="0" marB="0"/>
                </a:tc>
                <a:tc>
                  <a:txBody>
                    <a:bodyPr/>
                    <a:lstStyle/>
                    <a:p>
                      <a:pPr algn="just">
                        <a:spcAft>
                          <a:spcPts val="0"/>
                        </a:spcAft>
                      </a:pPr>
                      <a:r>
                        <a:rPr lang="ru-RU" sz="850" dirty="0">
                          <a:solidFill>
                            <a:schemeClr val="tx1"/>
                          </a:solidFill>
                          <a:effectLst/>
                        </a:rPr>
                        <a:t>Расчет </a:t>
                      </a:r>
                      <a:r>
                        <a:rPr lang="ru-RU" sz="850" dirty="0" err="1">
                          <a:solidFill>
                            <a:schemeClr val="tx1"/>
                          </a:solidFill>
                          <a:effectLst/>
                        </a:rPr>
                        <a:t>теплопотерь</a:t>
                      </a:r>
                      <a:r>
                        <a:rPr lang="ru-RU" sz="850" dirty="0">
                          <a:solidFill>
                            <a:schemeClr val="tx1"/>
                          </a:solidFill>
                          <a:effectLst/>
                        </a:rPr>
                        <a:t> и расходов топлива, рассеивания вредных выбросов; проектирование газопроводов и трубопроводов; планировка городской и промышленной застройки</a:t>
                      </a:r>
                      <a:endParaRPr lang="ru-RU" sz="850" dirty="0">
                        <a:solidFill>
                          <a:schemeClr val="tx1"/>
                        </a:solidFill>
                        <a:effectLst/>
                        <a:latin typeface="Times New Roman"/>
                        <a:ea typeface="Times New Roman"/>
                      </a:endParaRPr>
                    </a:p>
                  </a:txBody>
                  <a:tcPr marL="43011" marR="43011" marT="0" marB="0"/>
                </a:tc>
              </a:tr>
              <a:tr h="458787">
                <a:tc>
                  <a:txBody>
                    <a:bodyPr/>
                    <a:lstStyle/>
                    <a:p>
                      <a:pPr algn="just">
                        <a:spcAft>
                          <a:spcPts val="0"/>
                        </a:spcAft>
                      </a:pPr>
                      <a:r>
                        <a:rPr lang="ru-RU" sz="850" dirty="0">
                          <a:solidFill>
                            <a:schemeClr val="tx1"/>
                          </a:solidFill>
                          <a:effectLst/>
                        </a:rPr>
                        <a:t>Высота и продолжительность залегания снежного покрова</a:t>
                      </a:r>
                      <a:endParaRPr lang="ru-RU" sz="850" dirty="0">
                        <a:solidFill>
                          <a:schemeClr val="tx1"/>
                        </a:solidFill>
                        <a:effectLst/>
                        <a:latin typeface="Times New Roman"/>
                        <a:ea typeface="Times New Roman"/>
                      </a:endParaRPr>
                    </a:p>
                  </a:txBody>
                  <a:tcPr marL="43011" marR="43011" marT="0" marB="0"/>
                </a:tc>
                <a:tc>
                  <a:txBody>
                    <a:bodyPr/>
                    <a:lstStyle/>
                    <a:p>
                      <a:pPr algn="just">
                        <a:spcAft>
                          <a:spcPts val="0"/>
                        </a:spcAft>
                      </a:pPr>
                      <a:r>
                        <a:rPr lang="ru-RU" sz="850" dirty="0">
                          <a:solidFill>
                            <a:schemeClr val="tx1"/>
                          </a:solidFill>
                          <a:effectLst/>
                        </a:rPr>
                        <a:t>Расчет температурного режима грунтов при проектировании оснований и </a:t>
                      </a:r>
                      <a:r>
                        <a:rPr lang="ru-RU" sz="850" dirty="0" smtClean="0">
                          <a:solidFill>
                            <a:schemeClr val="tx1"/>
                          </a:solidFill>
                          <a:effectLst/>
                        </a:rPr>
                        <a:t>фундаментов</a:t>
                      </a:r>
                      <a:endParaRPr lang="ru-RU" sz="850" dirty="0">
                        <a:solidFill>
                          <a:schemeClr val="tx1"/>
                        </a:solidFill>
                        <a:effectLst/>
                        <a:latin typeface="Times New Roman"/>
                        <a:ea typeface="Times New Roman"/>
                      </a:endParaRPr>
                    </a:p>
                  </a:txBody>
                  <a:tcPr marL="43011" marR="43011" marT="0" marB="0"/>
                </a:tc>
              </a:tr>
              <a:tr h="573484">
                <a:tc>
                  <a:txBody>
                    <a:bodyPr/>
                    <a:lstStyle/>
                    <a:p>
                      <a:pPr algn="just">
                        <a:spcAft>
                          <a:spcPts val="0"/>
                        </a:spcAft>
                      </a:pPr>
                      <a:r>
                        <a:rPr lang="ru-RU" sz="850" dirty="0">
                          <a:solidFill>
                            <a:schemeClr val="tx1"/>
                          </a:solidFill>
                          <a:effectLst/>
                        </a:rPr>
                        <a:t>Суммарная солнечная радиация на горизонтальную и вертикальные поверхности</a:t>
                      </a:r>
                      <a:endParaRPr lang="ru-RU" sz="850" dirty="0">
                        <a:solidFill>
                          <a:schemeClr val="tx1"/>
                        </a:solidFill>
                        <a:effectLst/>
                        <a:latin typeface="Times New Roman"/>
                        <a:ea typeface="Times New Roman"/>
                      </a:endParaRPr>
                    </a:p>
                  </a:txBody>
                  <a:tcPr marL="43011" marR="43011" marT="0" marB="0"/>
                </a:tc>
                <a:tc>
                  <a:txBody>
                    <a:bodyPr/>
                    <a:lstStyle/>
                    <a:p>
                      <a:pPr algn="just">
                        <a:spcAft>
                          <a:spcPts val="0"/>
                        </a:spcAft>
                      </a:pPr>
                      <a:r>
                        <a:rPr lang="ru-RU" sz="850" dirty="0">
                          <a:solidFill>
                            <a:schemeClr val="tx1"/>
                          </a:solidFill>
                          <a:effectLst/>
                        </a:rPr>
                        <a:t>Расчет теплоустойчивости ограждающих конструкций; проектирование систем отопления, вентиляции, кондиционирования воздуха; нормирование инсоляции зданий и территории застройки</a:t>
                      </a:r>
                      <a:endParaRPr lang="ru-RU" sz="850" dirty="0">
                        <a:solidFill>
                          <a:schemeClr val="tx1"/>
                        </a:solidFill>
                        <a:effectLst/>
                        <a:latin typeface="Times New Roman"/>
                        <a:ea typeface="Times New Roman"/>
                      </a:endParaRPr>
                    </a:p>
                  </a:txBody>
                  <a:tcPr marL="43011" marR="43011" marT="0" marB="0"/>
                </a:tc>
              </a:tr>
            </a:tbl>
          </a:graphicData>
        </a:graphic>
      </p:graphicFrame>
      <p:sp>
        <p:nvSpPr>
          <p:cNvPr id="4" name="Текст 3"/>
          <p:cNvSpPr>
            <a:spLocks noGrp="1"/>
          </p:cNvSpPr>
          <p:nvPr>
            <p:ph type="body" sz="half" idx="2"/>
          </p:nvPr>
        </p:nvSpPr>
        <p:spPr>
          <a:xfrm>
            <a:off x="323528" y="1844824"/>
            <a:ext cx="3820708" cy="4752528"/>
          </a:xfrm>
        </p:spPr>
        <p:txBody>
          <a:bodyPr>
            <a:normAutofit/>
          </a:bodyPr>
          <a:lstStyle/>
          <a:p>
            <a:pPr algn="just"/>
            <a:r>
              <a:rPr lang="ru-RU" sz="1500" dirty="0">
                <a:solidFill>
                  <a:schemeClr val="tx1"/>
                </a:solidFill>
              </a:rPr>
              <a:t>Климатический фактор определяет характер воздействия природной среды на инженерные сооружения — их устойчивость, деформации, типы возможных повреждений и т.п. Это требует разработки и использования разных инженерных конструкций и защитных мероприятий, сдерживающих внешние воздействия. При инженерно-гидрометеорологических исследованиях для разработки и обоснования проектов хозяйственного освоения территорий, их планировки, застройки и благоустройства основываются, прежде всего, на имеющихся строительно-планировочных нормах и правилах (СНиП «Строительная климатология и геофизика</a:t>
            </a:r>
            <a:r>
              <a:rPr lang="ru-RU" sz="1500" dirty="0" smtClean="0">
                <a:solidFill>
                  <a:schemeClr val="tx1"/>
                </a:solidFill>
              </a:rPr>
              <a:t>».</a:t>
            </a:r>
            <a:endParaRPr lang="ru-RU" sz="1500" dirty="0">
              <a:solidFill>
                <a:schemeClr val="tx1"/>
              </a:solidFill>
            </a:endParaRPr>
          </a:p>
        </p:txBody>
      </p:sp>
      <p:sp>
        <p:nvSpPr>
          <p:cNvPr id="6" name="Rectangle 1"/>
          <p:cNvSpPr>
            <a:spLocks noChangeArrowheads="1"/>
          </p:cNvSpPr>
          <p:nvPr/>
        </p:nvSpPr>
        <p:spPr bwMode="auto">
          <a:xfrm>
            <a:off x="4718050" y="374005"/>
            <a:ext cx="40304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Значимые для проектирования климатические характеристики</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85455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836712"/>
            <a:ext cx="7920880" cy="5040560"/>
          </a:xfrm>
        </p:spPr>
        <p:txBody>
          <a:bodyPr/>
          <a:lstStyle/>
          <a:p>
            <a:r>
              <a:rPr lang="ru-RU" dirty="0">
                <a:effectLst/>
              </a:rPr>
              <a:t/>
            </a:r>
            <a:br>
              <a:rPr lang="ru-RU" dirty="0">
                <a:effectLst/>
              </a:rPr>
            </a:br>
            <a:endParaRPr lang="ru-RU" dirty="0"/>
          </a:p>
        </p:txBody>
      </p:sp>
      <p:sp>
        <p:nvSpPr>
          <p:cNvPr id="3" name="Текст 2"/>
          <p:cNvSpPr>
            <a:spLocks noGrp="1"/>
          </p:cNvSpPr>
          <p:nvPr>
            <p:ph type="body" idx="1"/>
          </p:nvPr>
        </p:nvSpPr>
        <p:spPr>
          <a:xfrm>
            <a:off x="467544" y="6237312"/>
            <a:ext cx="8064896" cy="259396"/>
          </a:xfrm>
        </p:spPr>
        <p:txBody>
          <a:bodyPr>
            <a:normAutofit fontScale="55000" lnSpcReduction="20000"/>
          </a:bodyPr>
          <a:lstStyle/>
          <a:p>
            <a:pPr algn="just"/>
            <a:r>
              <a:rPr lang="ru-RU" dirty="0"/>
              <a:t>Схематическая карта распределения температуры воздуха наиболее холодных суток обеспеченностью 0,92°С </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139" y="548679"/>
            <a:ext cx="8342317" cy="5669969"/>
          </a:xfrm>
          <a:prstGeom prst="rect">
            <a:avLst/>
          </a:prstGeom>
        </p:spPr>
      </p:pic>
    </p:spTree>
    <p:extLst>
      <p:ext uri="{BB962C8B-B14F-4D97-AF65-F5344CB8AC3E}">
        <p14:creationId xmlns:p14="http://schemas.microsoft.com/office/powerpoint/2010/main" val="481754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764704"/>
            <a:ext cx="3636085" cy="1258493"/>
          </a:xfrm>
        </p:spPr>
        <p:txBody>
          <a:bodyPr/>
          <a:lstStyle/>
          <a:p>
            <a:r>
              <a:rPr lang="ru-RU" sz="1800" dirty="0">
                <a:solidFill>
                  <a:schemeClr val="tx1"/>
                </a:solidFill>
                <a:latin typeface="Times New Roman" pitchFamily="18" charset="0"/>
                <a:cs typeface="Times New Roman" pitchFamily="18" charset="0"/>
              </a:rPr>
              <a:t>Основное содержание современного этапа природопользования и охраны окружающей среды </a:t>
            </a:r>
          </a:p>
        </p:txBody>
      </p:sp>
      <p:sp>
        <p:nvSpPr>
          <p:cNvPr id="3" name="Объект 2"/>
          <p:cNvSpPr>
            <a:spLocks noGrp="1"/>
          </p:cNvSpPr>
          <p:nvPr>
            <p:ph idx="1"/>
          </p:nvPr>
        </p:nvSpPr>
        <p:spPr>
          <a:xfrm>
            <a:off x="4211960" y="404664"/>
            <a:ext cx="4608511" cy="6192688"/>
          </a:xfrm>
        </p:spPr>
        <p:txBody>
          <a:bodyPr>
            <a:normAutofit fontScale="40000" lnSpcReduction="20000"/>
          </a:bodyPr>
          <a:lstStyle/>
          <a:p>
            <a:pPr algn="just"/>
            <a:r>
              <a:rPr lang="ru-RU" sz="3300" dirty="0">
                <a:solidFill>
                  <a:schemeClr val="tx1"/>
                </a:solidFill>
                <a:latin typeface="Times New Roman" pitchFamily="18" charset="0"/>
                <a:cs typeface="Times New Roman" pitchFamily="18" charset="0"/>
              </a:rPr>
              <a:t>Основное содержание современного этапа природопользования и охраны окружающей среды составляет:</a:t>
            </a:r>
          </a:p>
          <a:p>
            <a:pPr algn="just"/>
            <a:r>
              <a:rPr lang="ru-RU" sz="3300" dirty="0">
                <a:solidFill>
                  <a:schemeClr val="tx1"/>
                </a:solidFill>
                <a:latin typeface="Times New Roman" pitchFamily="18" charset="0"/>
                <a:cs typeface="Times New Roman" pitchFamily="18" charset="0"/>
                <a:sym typeface="Times New Roman"/>
              </a:rPr>
              <a:t>-</a:t>
            </a:r>
            <a:r>
              <a:rPr lang="ru-RU" sz="3300" dirty="0" smtClean="0">
                <a:solidFill>
                  <a:schemeClr val="tx1"/>
                </a:solidFill>
                <a:latin typeface="Times New Roman" pitchFamily="18" charset="0"/>
                <a:cs typeface="Times New Roman" pitchFamily="18" charset="0"/>
              </a:rPr>
              <a:t> </a:t>
            </a:r>
            <a:r>
              <a:rPr lang="ru-RU" sz="3300" dirty="0">
                <a:solidFill>
                  <a:schemeClr val="tx1"/>
                </a:solidFill>
                <a:latin typeface="Times New Roman" pitchFamily="18" charset="0"/>
                <a:cs typeface="Times New Roman" pitchFamily="18" charset="0"/>
              </a:rPr>
              <a:t>принятие эффективных национальных природоохранных законов и создание для их реализации ведомств (министерств, комитетов, агентств), наделенных полномочиями по контролю всех компонентов окружающей среды. Создававшиеся в этот период природоохранные ведомства отличались от более ранних природоохранных организаций государственным статусом, подконтрольностью всех компонентов, международной координацией и унификацией функций, широким использованием экономических рычагов;</a:t>
            </a:r>
          </a:p>
          <a:p>
            <a:pPr algn="just"/>
            <a:r>
              <a:rPr lang="ru-RU" sz="3300" dirty="0">
                <a:solidFill>
                  <a:schemeClr val="tx1"/>
                </a:solidFill>
                <a:latin typeface="Times New Roman" pitchFamily="18" charset="0"/>
                <a:cs typeface="Times New Roman" pitchFamily="18" charset="0"/>
                <a:sym typeface="Times New Roman"/>
              </a:rPr>
              <a:t>-</a:t>
            </a:r>
            <a:r>
              <a:rPr lang="ru-RU" sz="3300" dirty="0" smtClean="0">
                <a:solidFill>
                  <a:schemeClr val="tx1"/>
                </a:solidFill>
                <a:latin typeface="Times New Roman" pitchFamily="18" charset="0"/>
                <a:cs typeface="Times New Roman" pitchFamily="18" charset="0"/>
              </a:rPr>
              <a:t> </a:t>
            </a:r>
            <a:r>
              <a:rPr lang="ru-RU" sz="3300" dirty="0">
                <a:solidFill>
                  <a:schemeClr val="tx1"/>
                </a:solidFill>
                <a:latin typeface="Times New Roman" pitchFamily="18" charset="0"/>
                <a:cs typeface="Times New Roman" pitchFamily="18" charset="0"/>
              </a:rPr>
              <a:t>введение экономического механизма природопользования на основе принципа «загрязняющий платит». Этот принцип означает, что природные ресурсы, используемые при получении определенной продукции, должны отражаться на ее стоимости, так же как, например, трудовые ресурсы;</a:t>
            </a:r>
          </a:p>
          <a:p>
            <a:pPr algn="just"/>
            <a:r>
              <a:rPr lang="ru-RU" sz="3300" dirty="0">
                <a:solidFill>
                  <a:schemeClr val="tx1"/>
                </a:solidFill>
                <a:latin typeface="Times New Roman" pitchFamily="18" charset="0"/>
                <a:cs typeface="Times New Roman" pitchFamily="18" charset="0"/>
                <a:sym typeface="Times New Roman"/>
              </a:rPr>
              <a:t>-</a:t>
            </a:r>
            <a:r>
              <a:rPr lang="ru-RU" sz="3300" dirty="0" smtClean="0">
                <a:solidFill>
                  <a:schemeClr val="tx1"/>
                </a:solidFill>
                <a:latin typeface="Times New Roman" pitchFamily="18" charset="0"/>
                <a:cs typeface="Times New Roman" pitchFamily="18" charset="0"/>
              </a:rPr>
              <a:t> </a:t>
            </a:r>
            <a:r>
              <a:rPr lang="ru-RU" sz="3300" dirty="0">
                <a:solidFill>
                  <a:schemeClr val="tx1"/>
                </a:solidFill>
                <a:latin typeface="Times New Roman" pitchFamily="18" charset="0"/>
                <a:cs typeface="Times New Roman" pitchFamily="18" charset="0"/>
              </a:rPr>
              <a:t>введение на государственном и межгосударственном уровнях экологических стандартов на выхлопы автомобилей, на содержание загрязняющих веществ в воздухе, воде, почвах, продуктах и т.д.;</a:t>
            </a:r>
          </a:p>
          <a:p>
            <a:pPr algn="just"/>
            <a:r>
              <a:rPr lang="ru-RU" sz="3300" dirty="0">
                <a:solidFill>
                  <a:schemeClr val="tx1"/>
                </a:solidFill>
                <a:latin typeface="Times New Roman" pitchFamily="18" charset="0"/>
                <a:cs typeface="Times New Roman" pitchFamily="18" charset="0"/>
                <a:sym typeface="Times New Roman"/>
              </a:rPr>
              <a:t>-</a:t>
            </a:r>
            <a:r>
              <a:rPr lang="ru-RU" sz="3300" dirty="0" smtClean="0">
                <a:solidFill>
                  <a:schemeClr val="tx1"/>
                </a:solidFill>
                <a:latin typeface="Times New Roman" pitchFamily="18" charset="0"/>
                <a:cs typeface="Times New Roman" pitchFamily="18" charset="0"/>
              </a:rPr>
              <a:t> </a:t>
            </a:r>
            <a:r>
              <a:rPr lang="ru-RU" sz="3300" dirty="0">
                <a:solidFill>
                  <a:schemeClr val="tx1"/>
                </a:solidFill>
                <a:latin typeface="Times New Roman" pitchFamily="18" charset="0"/>
                <a:cs typeface="Times New Roman" pitchFamily="18" charset="0"/>
              </a:rPr>
              <a:t>международное сотрудничество в решении глобальных проблем: парникового эффекта, охраны озонового слоя, кислотных дождей, что осуществляется путем заключения международных соглашений и контроля за их выполнением, включая санкции за невыполнение;</a:t>
            </a:r>
          </a:p>
          <a:p>
            <a:pPr algn="just"/>
            <a:r>
              <a:rPr lang="ru-RU" sz="3300" dirty="0">
                <a:solidFill>
                  <a:schemeClr val="tx1"/>
                </a:solidFill>
                <a:latin typeface="Times New Roman" pitchFamily="18" charset="0"/>
                <a:cs typeface="Times New Roman" pitchFamily="18" charset="0"/>
              </a:rPr>
              <a:t>- предварительная экспертиза проектов хозяйственной и иной деятельности;</a:t>
            </a:r>
          </a:p>
          <a:p>
            <a:pPr algn="just"/>
            <a:r>
              <a:rPr lang="ru-RU" sz="3300" dirty="0">
                <a:solidFill>
                  <a:schemeClr val="tx1"/>
                </a:solidFill>
                <a:latin typeface="Times New Roman" pitchFamily="18" charset="0"/>
                <a:cs typeface="Times New Roman" pitchFamily="18" charset="0"/>
              </a:rPr>
              <a:t>- организация подготовки и повышения квалификации кадров в области экологии и природопользования.</a:t>
            </a:r>
          </a:p>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380" y="2564904"/>
            <a:ext cx="3391185" cy="3395707"/>
          </a:xfrm>
          <a:prstGeom prst="rect">
            <a:avLst/>
          </a:prstGeom>
        </p:spPr>
      </p:pic>
    </p:spTree>
    <p:extLst>
      <p:ext uri="{BB962C8B-B14F-4D97-AF65-F5344CB8AC3E}">
        <p14:creationId xmlns:p14="http://schemas.microsoft.com/office/powerpoint/2010/main" val="2381272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76672"/>
            <a:ext cx="8280920" cy="5400600"/>
          </a:xfrm>
        </p:spPr>
        <p:txBody>
          <a:bodyPr/>
          <a:lstStyle/>
          <a:p>
            <a:endParaRPr lang="ru-RU" dirty="0"/>
          </a:p>
        </p:txBody>
      </p:sp>
      <p:sp>
        <p:nvSpPr>
          <p:cNvPr id="3" name="Текст 2"/>
          <p:cNvSpPr>
            <a:spLocks noGrp="1"/>
          </p:cNvSpPr>
          <p:nvPr>
            <p:ph type="body" idx="1"/>
          </p:nvPr>
        </p:nvSpPr>
        <p:spPr>
          <a:xfrm>
            <a:off x="395536" y="5949280"/>
            <a:ext cx="8352928" cy="403412"/>
          </a:xfrm>
        </p:spPr>
        <p:txBody>
          <a:bodyPr/>
          <a:lstStyle/>
          <a:p>
            <a:pPr algn="just"/>
            <a:r>
              <a:rPr lang="ru-RU" dirty="0"/>
              <a:t>Средняя температура отопительного сезона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664" y="548680"/>
            <a:ext cx="7677735" cy="5423721"/>
          </a:xfrm>
          <a:prstGeom prst="rect">
            <a:avLst/>
          </a:prstGeom>
        </p:spPr>
      </p:pic>
    </p:spTree>
    <p:extLst>
      <p:ext uri="{BB962C8B-B14F-4D97-AF65-F5344CB8AC3E}">
        <p14:creationId xmlns:p14="http://schemas.microsoft.com/office/powerpoint/2010/main" val="3812914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5736" y="2348880"/>
            <a:ext cx="5966666" cy="2423346"/>
          </a:xfrm>
        </p:spPr>
        <p:txBody>
          <a:bodyPr/>
          <a:lstStyle/>
          <a:p>
            <a:endParaRPr lang="ru-RU" dirty="0"/>
          </a:p>
        </p:txBody>
      </p:sp>
      <p:sp>
        <p:nvSpPr>
          <p:cNvPr id="3" name="Текст 2"/>
          <p:cNvSpPr>
            <a:spLocks noGrp="1"/>
          </p:cNvSpPr>
          <p:nvPr>
            <p:ph type="body" idx="1"/>
          </p:nvPr>
        </p:nvSpPr>
        <p:spPr>
          <a:xfrm>
            <a:off x="611560" y="6093296"/>
            <a:ext cx="8208912" cy="403412"/>
          </a:xfrm>
        </p:spPr>
        <p:txBody>
          <a:bodyPr>
            <a:normAutofit/>
          </a:bodyPr>
          <a:lstStyle/>
          <a:p>
            <a:pPr algn="just"/>
            <a:r>
              <a:rPr lang="ru-RU" sz="1800" dirty="0"/>
              <a:t>Средняя продолжительность отопительного сезона </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044" y="548679"/>
            <a:ext cx="8268404" cy="5622261"/>
          </a:xfrm>
          <a:prstGeom prst="rect">
            <a:avLst/>
          </a:prstGeom>
        </p:spPr>
      </p:pic>
    </p:spTree>
    <p:extLst>
      <p:ext uri="{BB962C8B-B14F-4D97-AF65-F5344CB8AC3E}">
        <p14:creationId xmlns:p14="http://schemas.microsoft.com/office/powerpoint/2010/main" val="2554919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a:xfrm>
            <a:off x="683568" y="4869160"/>
            <a:ext cx="8208912" cy="1656184"/>
          </a:xfrm>
        </p:spPr>
        <p:txBody>
          <a:bodyPr>
            <a:normAutofit/>
          </a:bodyPr>
          <a:lstStyle/>
          <a:p>
            <a:pPr algn="just"/>
            <a:r>
              <a:rPr lang="ru-RU" sz="1400" b="1" dirty="0"/>
              <a:t>Снеговые нагрузки</a:t>
            </a:r>
            <a:r>
              <a:rPr lang="ru-RU" sz="1400" dirty="0"/>
              <a:t> на здания и сооружения создаются весом снежного покрова и зависят от количества и плотности снега, накопившегося к концу зимнего сезона. На территории бывшего СССР </a:t>
            </a:r>
            <a:r>
              <a:rPr lang="ru-RU" sz="1400" dirty="0" smtClean="0"/>
              <a:t>выделяется </a:t>
            </a:r>
            <a:r>
              <a:rPr lang="ru-RU" sz="1400" dirty="0"/>
              <a:t>6 снеговых </a:t>
            </a:r>
            <a:r>
              <a:rPr lang="ru-RU" sz="1400" dirty="0" smtClean="0"/>
              <a:t>районов. </a:t>
            </a:r>
          </a:p>
          <a:p>
            <a:pPr algn="just"/>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1183246712"/>
              </p:ext>
            </p:extLst>
          </p:nvPr>
        </p:nvGraphicFramePr>
        <p:xfrm>
          <a:off x="899592" y="5805264"/>
          <a:ext cx="7416823" cy="731520"/>
        </p:xfrm>
        <a:graphic>
          <a:graphicData uri="http://schemas.openxmlformats.org/drawingml/2006/table">
            <a:tbl>
              <a:tblPr>
                <a:tableStyleId>{5C22544A-7EE6-4342-B048-85BDC9FD1C3A}</a:tableStyleId>
              </a:tblPr>
              <a:tblGrid>
                <a:gridCol w="2280609"/>
                <a:gridCol w="855519"/>
                <a:gridCol w="856294"/>
                <a:gridCol w="856294"/>
                <a:gridCol w="855519"/>
                <a:gridCol w="856294"/>
                <a:gridCol w="856294"/>
              </a:tblGrid>
              <a:tr h="0">
                <a:tc rowSpan="2">
                  <a:txBody>
                    <a:bodyPr/>
                    <a:lstStyle/>
                    <a:p>
                      <a:pPr algn="just">
                        <a:spcAft>
                          <a:spcPts val="0"/>
                        </a:spcAft>
                      </a:pPr>
                      <a:r>
                        <a:rPr lang="ru-RU" sz="1200" dirty="0">
                          <a:effectLst/>
                        </a:rPr>
                        <a:t> </a:t>
                      </a:r>
                      <a:endParaRPr lang="ru-RU" sz="1000" dirty="0">
                        <a:effectLst/>
                        <a:latin typeface="Times New Roman"/>
                        <a:ea typeface="Times New Roman"/>
                      </a:endParaRPr>
                    </a:p>
                  </a:txBody>
                  <a:tcPr marL="68580" marR="68580" marT="0" marB="0"/>
                </a:tc>
                <a:tc gridSpan="6">
                  <a:txBody>
                    <a:bodyPr/>
                    <a:lstStyle/>
                    <a:p>
                      <a:pPr algn="ctr">
                        <a:spcAft>
                          <a:spcPts val="0"/>
                        </a:spcAft>
                      </a:pPr>
                      <a:r>
                        <a:rPr lang="ru-RU" sz="1200">
                          <a:effectLst/>
                        </a:rPr>
                        <a:t>№№ районов</a:t>
                      </a:r>
                      <a:endParaRPr lang="ru-RU" sz="1000">
                        <a:effectLst/>
                        <a:latin typeface="Times New Roman"/>
                        <a:ea typeface="Times New Roman"/>
                      </a:endParaRPr>
                    </a:p>
                  </a:txBody>
                  <a:tcPr marL="68580" marR="6858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0">
                <a:tc vMerge="1">
                  <a:txBody>
                    <a:bodyPr/>
                    <a:lstStyle/>
                    <a:p>
                      <a:endParaRPr lang="ru-RU"/>
                    </a:p>
                  </a:txBody>
                  <a:tcPr/>
                </a:tc>
                <a:tc>
                  <a:txBody>
                    <a:bodyPr/>
                    <a:lstStyle/>
                    <a:p>
                      <a:pPr algn="ctr">
                        <a:spcAft>
                          <a:spcPts val="0"/>
                        </a:spcAft>
                      </a:pPr>
                      <a:r>
                        <a:rPr lang="en-US" sz="1200">
                          <a:effectLst/>
                        </a:rPr>
                        <a:t>I</a:t>
                      </a:r>
                      <a:endParaRPr lang="ru-RU" sz="1000">
                        <a:effectLst/>
                        <a:latin typeface="Times New Roman"/>
                        <a:ea typeface="Times New Roman"/>
                      </a:endParaRPr>
                    </a:p>
                  </a:txBody>
                  <a:tcPr marL="68580" marR="68580" marT="0" marB="0"/>
                </a:tc>
                <a:tc>
                  <a:txBody>
                    <a:bodyPr/>
                    <a:lstStyle/>
                    <a:p>
                      <a:pPr algn="ctr">
                        <a:spcAft>
                          <a:spcPts val="0"/>
                        </a:spcAft>
                      </a:pPr>
                      <a:r>
                        <a:rPr lang="en-US" sz="1200">
                          <a:effectLst/>
                        </a:rPr>
                        <a:t>II</a:t>
                      </a:r>
                      <a:endParaRPr lang="ru-RU" sz="1000">
                        <a:effectLst/>
                        <a:latin typeface="Times New Roman"/>
                        <a:ea typeface="Times New Roman"/>
                      </a:endParaRPr>
                    </a:p>
                  </a:txBody>
                  <a:tcPr marL="68580" marR="68580" marT="0" marB="0"/>
                </a:tc>
                <a:tc>
                  <a:txBody>
                    <a:bodyPr/>
                    <a:lstStyle/>
                    <a:p>
                      <a:pPr algn="ctr">
                        <a:spcAft>
                          <a:spcPts val="0"/>
                        </a:spcAft>
                      </a:pPr>
                      <a:r>
                        <a:rPr lang="en-US" sz="1200">
                          <a:effectLst/>
                        </a:rPr>
                        <a:t>III</a:t>
                      </a:r>
                      <a:endParaRPr lang="ru-RU" sz="1000">
                        <a:effectLst/>
                        <a:latin typeface="Times New Roman"/>
                        <a:ea typeface="Times New Roman"/>
                      </a:endParaRPr>
                    </a:p>
                  </a:txBody>
                  <a:tcPr marL="68580" marR="68580" marT="0" marB="0"/>
                </a:tc>
                <a:tc>
                  <a:txBody>
                    <a:bodyPr/>
                    <a:lstStyle/>
                    <a:p>
                      <a:pPr algn="ctr">
                        <a:spcAft>
                          <a:spcPts val="0"/>
                        </a:spcAft>
                      </a:pPr>
                      <a:r>
                        <a:rPr lang="en-US" sz="1200">
                          <a:effectLst/>
                        </a:rPr>
                        <a:t>IV</a:t>
                      </a:r>
                      <a:endParaRPr lang="ru-RU" sz="1000">
                        <a:effectLst/>
                        <a:latin typeface="Times New Roman"/>
                        <a:ea typeface="Times New Roman"/>
                      </a:endParaRPr>
                    </a:p>
                  </a:txBody>
                  <a:tcPr marL="68580" marR="68580" marT="0" marB="0"/>
                </a:tc>
                <a:tc>
                  <a:txBody>
                    <a:bodyPr/>
                    <a:lstStyle/>
                    <a:p>
                      <a:pPr algn="ctr">
                        <a:spcAft>
                          <a:spcPts val="0"/>
                        </a:spcAft>
                      </a:pPr>
                      <a:r>
                        <a:rPr lang="en-US" sz="1200">
                          <a:effectLst/>
                        </a:rPr>
                        <a:t>V</a:t>
                      </a:r>
                      <a:endParaRPr lang="ru-RU" sz="1000">
                        <a:effectLst/>
                        <a:latin typeface="Times New Roman"/>
                        <a:ea typeface="Times New Roman"/>
                      </a:endParaRPr>
                    </a:p>
                  </a:txBody>
                  <a:tcPr marL="68580" marR="68580" marT="0" marB="0"/>
                </a:tc>
                <a:tc>
                  <a:txBody>
                    <a:bodyPr/>
                    <a:lstStyle/>
                    <a:p>
                      <a:pPr algn="ctr">
                        <a:spcAft>
                          <a:spcPts val="0"/>
                        </a:spcAft>
                      </a:pPr>
                      <a:r>
                        <a:rPr lang="en-US" sz="1200">
                          <a:effectLst/>
                        </a:rPr>
                        <a:t>VI</a:t>
                      </a:r>
                      <a:endParaRPr lang="ru-RU" sz="1000">
                        <a:effectLst/>
                        <a:latin typeface="Times New Roman"/>
                        <a:ea typeface="Times New Roman"/>
                      </a:endParaRPr>
                    </a:p>
                  </a:txBody>
                  <a:tcPr marL="68580" marR="68580" marT="0" marB="0"/>
                </a:tc>
              </a:tr>
              <a:tr h="0">
                <a:tc>
                  <a:txBody>
                    <a:bodyPr/>
                    <a:lstStyle/>
                    <a:p>
                      <a:pPr algn="just">
                        <a:spcAft>
                          <a:spcPts val="0"/>
                        </a:spcAft>
                      </a:pPr>
                      <a:r>
                        <a:rPr lang="ru-RU" sz="1200" dirty="0" smtClean="0">
                          <a:effectLst/>
                        </a:rPr>
                        <a:t>вес </a:t>
                      </a:r>
                      <a:r>
                        <a:rPr lang="ru-RU" sz="1200" dirty="0">
                          <a:effectLst/>
                        </a:rPr>
                        <a:t>снегового покрова, кПа (кгс/см</a:t>
                      </a:r>
                      <a:r>
                        <a:rPr lang="ru-RU" sz="1200" baseline="30000" dirty="0">
                          <a:effectLst/>
                        </a:rPr>
                        <a:t>2</a:t>
                      </a:r>
                      <a:r>
                        <a:rPr lang="ru-RU" sz="1200" dirty="0">
                          <a:effectLst/>
                        </a:rPr>
                        <a:t>)</a:t>
                      </a:r>
                      <a:endParaRPr lang="ru-RU" sz="1000" dirty="0">
                        <a:effectLst/>
                        <a:latin typeface="Times New Roman"/>
                        <a:ea typeface="Times New Roman"/>
                      </a:endParaRPr>
                    </a:p>
                  </a:txBody>
                  <a:tcPr marL="68580" marR="68580" marT="0" marB="0"/>
                </a:tc>
                <a:tc>
                  <a:txBody>
                    <a:bodyPr/>
                    <a:lstStyle/>
                    <a:p>
                      <a:pPr algn="ctr">
                        <a:spcAft>
                          <a:spcPts val="0"/>
                        </a:spcAft>
                      </a:pPr>
                      <a:r>
                        <a:rPr lang="ru-RU" sz="1200">
                          <a:effectLst/>
                        </a:rPr>
                        <a:t>0,5 (50)</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0,7 (70)</a:t>
                      </a:r>
                      <a:endParaRPr lang="ru-RU" sz="1000">
                        <a:effectLst/>
                        <a:latin typeface="Times New Roman"/>
                        <a:ea typeface="Times New Roman"/>
                      </a:endParaRPr>
                    </a:p>
                  </a:txBody>
                  <a:tcPr marL="68580" marR="68580" marT="0" marB="0"/>
                </a:tc>
                <a:tc>
                  <a:txBody>
                    <a:bodyPr/>
                    <a:lstStyle/>
                    <a:p>
                      <a:pPr algn="ctr">
                        <a:spcAft>
                          <a:spcPts val="0"/>
                        </a:spcAft>
                      </a:pPr>
                      <a:r>
                        <a:rPr lang="ru-RU" sz="1200" dirty="0">
                          <a:effectLst/>
                        </a:rPr>
                        <a:t>1,0(100)</a:t>
                      </a:r>
                      <a:endParaRPr lang="ru-RU" sz="1000" dirty="0">
                        <a:effectLst/>
                        <a:latin typeface="Times New Roman"/>
                        <a:ea typeface="Times New Roman"/>
                      </a:endParaRPr>
                    </a:p>
                  </a:txBody>
                  <a:tcPr marL="68580" marR="68580" marT="0" marB="0"/>
                </a:tc>
                <a:tc>
                  <a:txBody>
                    <a:bodyPr/>
                    <a:lstStyle/>
                    <a:p>
                      <a:pPr algn="ctr">
                        <a:spcAft>
                          <a:spcPts val="0"/>
                        </a:spcAft>
                      </a:pPr>
                      <a:r>
                        <a:rPr lang="ru-RU" sz="1200">
                          <a:effectLst/>
                        </a:rPr>
                        <a:t>1,5 (150)</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2,0(200)</a:t>
                      </a:r>
                      <a:endParaRPr lang="ru-RU" sz="1000">
                        <a:effectLst/>
                        <a:latin typeface="Times New Roman"/>
                        <a:ea typeface="Times New Roman"/>
                      </a:endParaRPr>
                    </a:p>
                  </a:txBody>
                  <a:tcPr marL="68580" marR="68580" marT="0" marB="0"/>
                </a:tc>
                <a:tc>
                  <a:txBody>
                    <a:bodyPr/>
                    <a:lstStyle/>
                    <a:p>
                      <a:pPr algn="ctr">
                        <a:spcAft>
                          <a:spcPts val="0"/>
                        </a:spcAft>
                      </a:pPr>
                      <a:r>
                        <a:rPr lang="ru-RU" sz="1200" dirty="0">
                          <a:effectLst/>
                        </a:rPr>
                        <a:t>2,5 (250)</a:t>
                      </a:r>
                      <a:endParaRPr lang="ru-RU" sz="1000" dirty="0">
                        <a:effectLst/>
                        <a:latin typeface="Times New Roman"/>
                        <a:ea typeface="Times New Roman"/>
                      </a:endParaRPr>
                    </a:p>
                  </a:txBody>
                  <a:tcPr marL="68580" marR="68580" marT="0" marB="0"/>
                </a:tc>
              </a:tr>
            </a:tbl>
          </a:graphicData>
        </a:graphic>
      </p:graphicFrame>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462702"/>
            <a:ext cx="7128792" cy="4406458"/>
          </a:xfrm>
          <a:prstGeom prst="rect">
            <a:avLst/>
          </a:prstGeom>
        </p:spPr>
      </p:pic>
    </p:spTree>
    <p:extLst>
      <p:ext uri="{BB962C8B-B14F-4D97-AF65-F5344CB8AC3E}">
        <p14:creationId xmlns:p14="http://schemas.microsoft.com/office/powerpoint/2010/main" val="346476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a:xfrm>
            <a:off x="467544" y="5373216"/>
            <a:ext cx="8352928" cy="1152128"/>
          </a:xfrm>
        </p:spPr>
        <p:txBody>
          <a:bodyPr>
            <a:normAutofit/>
          </a:bodyPr>
          <a:lstStyle/>
          <a:p>
            <a:pPr algn="just"/>
            <a:r>
              <a:rPr lang="ru-RU" sz="1400" dirty="0" smtClean="0"/>
              <a:t>Ветровая нагрузка. </a:t>
            </a:r>
            <a:r>
              <a:rPr lang="ru-RU" sz="1400" dirty="0"/>
              <a:t>На территории бывшего СССР </a:t>
            </a:r>
            <a:r>
              <a:rPr lang="ru-RU" sz="1400" dirty="0" smtClean="0"/>
              <a:t>выделяется  </a:t>
            </a:r>
            <a:r>
              <a:rPr lang="ru-RU" sz="1400" dirty="0"/>
              <a:t>7 ветровых </a:t>
            </a:r>
            <a:r>
              <a:rPr lang="ru-RU" sz="1400" dirty="0" smtClean="0"/>
              <a:t>районов.</a:t>
            </a:r>
          </a:p>
          <a:p>
            <a:pPr algn="just"/>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439459028"/>
              </p:ext>
            </p:extLst>
          </p:nvPr>
        </p:nvGraphicFramePr>
        <p:xfrm>
          <a:off x="683568" y="5733256"/>
          <a:ext cx="7992886" cy="731520"/>
        </p:xfrm>
        <a:graphic>
          <a:graphicData uri="http://schemas.openxmlformats.org/drawingml/2006/table">
            <a:tbl>
              <a:tblPr>
                <a:tableStyleId>{5C22544A-7EE6-4342-B048-85BDC9FD1C3A}</a:tableStyleId>
              </a:tblPr>
              <a:tblGrid>
                <a:gridCol w="2930948"/>
                <a:gridCol w="632116"/>
                <a:gridCol w="632951"/>
                <a:gridCol w="632951"/>
                <a:gridCol w="632116"/>
                <a:gridCol w="632951"/>
                <a:gridCol w="632951"/>
                <a:gridCol w="632951"/>
                <a:gridCol w="632951"/>
              </a:tblGrid>
              <a:tr h="0">
                <a:tc rowSpan="2">
                  <a:txBody>
                    <a:bodyPr/>
                    <a:lstStyle/>
                    <a:p>
                      <a:pPr algn="just">
                        <a:spcAft>
                          <a:spcPts val="0"/>
                        </a:spcAft>
                      </a:pPr>
                      <a:r>
                        <a:rPr lang="ru-RU" sz="1200">
                          <a:effectLst/>
                        </a:rPr>
                        <a:t> </a:t>
                      </a:r>
                      <a:endParaRPr lang="ru-RU" sz="1000">
                        <a:effectLst/>
                        <a:latin typeface="Times New Roman"/>
                        <a:ea typeface="Times New Roman"/>
                      </a:endParaRPr>
                    </a:p>
                  </a:txBody>
                  <a:tcPr marL="68580" marR="68580" marT="0" marB="0"/>
                </a:tc>
                <a:tc gridSpan="8">
                  <a:txBody>
                    <a:bodyPr/>
                    <a:lstStyle/>
                    <a:p>
                      <a:pPr algn="ctr">
                        <a:spcAft>
                          <a:spcPts val="0"/>
                        </a:spcAft>
                      </a:pPr>
                      <a:r>
                        <a:rPr lang="ru-RU" sz="1200">
                          <a:effectLst/>
                        </a:rPr>
                        <a:t>№№ районов</a:t>
                      </a:r>
                      <a:endParaRPr lang="ru-RU" sz="1000">
                        <a:effectLst/>
                        <a:latin typeface="Times New Roman"/>
                        <a:ea typeface="Times New Roman"/>
                      </a:endParaRPr>
                    </a:p>
                  </a:txBody>
                  <a:tcPr marL="68580" marR="6858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0">
                <a:tc vMerge="1">
                  <a:txBody>
                    <a:bodyPr/>
                    <a:lstStyle/>
                    <a:p>
                      <a:endParaRPr lang="ru-RU"/>
                    </a:p>
                  </a:txBody>
                  <a:tcPr/>
                </a:tc>
                <a:tc>
                  <a:txBody>
                    <a:bodyPr/>
                    <a:lstStyle/>
                    <a:p>
                      <a:pPr algn="ctr">
                        <a:spcAft>
                          <a:spcPts val="0"/>
                        </a:spcAft>
                      </a:pPr>
                      <a:r>
                        <a:rPr lang="en-US" sz="1200">
                          <a:effectLst/>
                        </a:rPr>
                        <a:t>I</a:t>
                      </a:r>
                      <a:r>
                        <a:rPr lang="ru-RU" sz="1200">
                          <a:effectLst/>
                        </a:rPr>
                        <a:t>а</a:t>
                      </a:r>
                      <a:endParaRPr lang="ru-RU" sz="1000">
                        <a:effectLst/>
                        <a:latin typeface="Times New Roman"/>
                        <a:ea typeface="Times New Roman"/>
                      </a:endParaRPr>
                    </a:p>
                  </a:txBody>
                  <a:tcPr marL="68580" marR="68580" marT="0" marB="0"/>
                </a:tc>
                <a:tc>
                  <a:txBody>
                    <a:bodyPr/>
                    <a:lstStyle/>
                    <a:p>
                      <a:pPr algn="ctr">
                        <a:spcAft>
                          <a:spcPts val="0"/>
                        </a:spcAft>
                      </a:pPr>
                      <a:r>
                        <a:rPr lang="en-US" sz="1200">
                          <a:effectLst/>
                        </a:rPr>
                        <a:t>I</a:t>
                      </a:r>
                      <a:endParaRPr lang="ru-RU" sz="1000">
                        <a:effectLst/>
                        <a:latin typeface="Times New Roman"/>
                        <a:ea typeface="Times New Roman"/>
                      </a:endParaRPr>
                    </a:p>
                  </a:txBody>
                  <a:tcPr marL="68580" marR="68580" marT="0" marB="0"/>
                </a:tc>
                <a:tc>
                  <a:txBody>
                    <a:bodyPr/>
                    <a:lstStyle/>
                    <a:p>
                      <a:pPr algn="ctr">
                        <a:spcAft>
                          <a:spcPts val="0"/>
                        </a:spcAft>
                      </a:pPr>
                      <a:r>
                        <a:rPr lang="en-US" sz="1200">
                          <a:effectLst/>
                        </a:rPr>
                        <a:t>II</a:t>
                      </a:r>
                      <a:endParaRPr lang="ru-RU" sz="1000">
                        <a:effectLst/>
                        <a:latin typeface="Times New Roman"/>
                        <a:ea typeface="Times New Roman"/>
                      </a:endParaRPr>
                    </a:p>
                  </a:txBody>
                  <a:tcPr marL="68580" marR="68580" marT="0" marB="0"/>
                </a:tc>
                <a:tc>
                  <a:txBody>
                    <a:bodyPr/>
                    <a:lstStyle/>
                    <a:p>
                      <a:pPr algn="ctr">
                        <a:spcAft>
                          <a:spcPts val="0"/>
                        </a:spcAft>
                      </a:pPr>
                      <a:r>
                        <a:rPr lang="en-US" sz="1200">
                          <a:effectLst/>
                        </a:rPr>
                        <a:t>III</a:t>
                      </a:r>
                      <a:endParaRPr lang="ru-RU" sz="1000">
                        <a:effectLst/>
                        <a:latin typeface="Times New Roman"/>
                        <a:ea typeface="Times New Roman"/>
                      </a:endParaRPr>
                    </a:p>
                  </a:txBody>
                  <a:tcPr marL="68580" marR="68580" marT="0" marB="0"/>
                </a:tc>
                <a:tc>
                  <a:txBody>
                    <a:bodyPr/>
                    <a:lstStyle/>
                    <a:p>
                      <a:pPr algn="ctr">
                        <a:spcAft>
                          <a:spcPts val="0"/>
                        </a:spcAft>
                      </a:pPr>
                      <a:r>
                        <a:rPr lang="en-US" sz="1200">
                          <a:effectLst/>
                        </a:rPr>
                        <a:t>IV</a:t>
                      </a:r>
                      <a:endParaRPr lang="ru-RU" sz="1000">
                        <a:effectLst/>
                        <a:latin typeface="Times New Roman"/>
                        <a:ea typeface="Times New Roman"/>
                      </a:endParaRPr>
                    </a:p>
                  </a:txBody>
                  <a:tcPr marL="68580" marR="68580" marT="0" marB="0"/>
                </a:tc>
                <a:tc>
                  <a:txBody>
                    <a:bodyPr/>
                    <a:lstStyle/>
                    <a:p>
                      <a:pPr algn="ctr">
                        <a:spcAft>
                          <a:spcPts val="0"/>
                        </a:spcAft>
                      </a:pPr>
                      <a:r>
                        <a:rPr lang="en-US" sz="1200">
                          <a:effectLst/>
                        </a:rPr>
                        <a:t>V</a:t>
                      </a:r>
                      <a:endParaRPr lang="ru-RU" sz="1000">
                        <a:effectLst/>
                        <a:latin typeface="Times New Roman"/>
                        <a:ea typeface="Times New Roman"/>
                      </a:endParaRPr>
                    </a:p>
                  </a:txBody>
                  <a:tcPr marL="68580" marR="68580" marT="0" marB="0"/>
                </a:tc>
                <a:tc>
                  <a:txBody>
                    <a:bodyPr/>
                    <a:lstStyle/>
                    <a:p>
                      <a:pPr algn="ctr">
                        <a:spcAft>
                          <a:spcPts val="0"/>
                        </a:spcAft>
                      </a:pPr>
                      <a:r>
                        <a:rPr lang="en-US" sz="1200">
                          <a:effectLst/>
                        </a:rPr>
                        <a:t>VI</a:t>
                      </a:r>
                      <a:endParaRPr lang="ru-RU" sz="1000">
                        <a:effectLst/>
                        <a:latin typeface="Times New Roman"/>
                        <a:ea typeface="Times New Roman"/>
                      </a:endParaRPr>
                    </a:p>
                  </a:txBody>
                  <a:tcPr marL="68580" marR="68580" marT="0" marB="0"/>
                </a:tc>
                <a:tc>
                  <a:txBody>
                    <a:bodyPr/>
                    <a:lstStyle/>
                    <a:p>
                      <a:pPr algn="ctr">
                        <a:spcAft>
                          <a:spcPts val="0"/>
                        </a:spcAft>
                      </a:pPr>
                      <a:r>
                        <a:rPr lang="en-US" sz="1200">
                          <a:effectLst/>
                        </a:rPr>
                        <a:t>VII</a:t>
                      </a:r>
                      <a:endParaRPr lang="ru-RU" sz="1000">
                        <a:effectLst/>
                        <a:latin typeface="Times New Roman"/>
                        <a:ea typeface="Times New Roman"/>
                      </a:endParaRPr>
                    </a:p>
                  </a:txBody>
                  <a:tcPr marL="68580" marR="68580" marT="0" marB="0"/>
                </a:tc>
              </a:tr>
              <a:tr h="0">
                <a:tc>
                  <a:txBody>
                    <a:bodyPr/>
                    <a:lstStyle/>
                    <a:p>
                      <a:pPr algn="just">
                        <a:spcAft>
                          <a:spcPts val="0"/>
                        </a:spcAft>
                      </a:pPr>
                      <a:r>
                        <a:rPr lang="ru-RU" sz="1200" dirty="0">
                          <a:effectLst/>
                        </a:rPr>
                        <a:t>Нормативное значение </a:t>
                      </a:r>
                      <a:r>
                        <a:rPr lang="ru-RU" sz="1200" dirty="0" smtClean="0">
                          <a:effectLst/>
                        </a:rPr>
                        <a:t>ветрового </a:t>
                      </a:r>
                      <a:r>
                        <a:rPr lang="ru-RU" sz="1200" dirty="0">
                          <a:effectLst/>
                        </a:rPr>
                        <a:t>давления, кПа (кгс/см</a:t>
                      </a:r>
                      <a:r>
                        <a:rPr lang="ru-RU" sz="1200" baseline="30000" dirty="0">
                          <a:effectLst/>
                        </a:rPr>
                        <a:t>2</a:t>
                      </a:r>
                      <a:r>
                        <a:rPr lang="ru-RU" sz="1200" dirty="0">
                          <a:effectLst/>
                        </a:rPr>
                        <a:t>)</a:t>
                      </a:r>
                      <a:endParaRPr lang="ru-RU" sz="1000" dirty="0">
                        <a:effectLst/>
                        <a:latin typeface="Times New Roman"/>
                        <a:ea typeface="Times New Roman"/>
                      </a:endParaRPr>
                    </a:p>
                  </a:txBody>
                  <a:tcPr marL="68580" marR="68580" marT="0" marB="0"/>
                </a:tc>
                <a:tc>
                  <a:txBody>
                    <a:bodyPr/>
                    <a:lstStyle/>
                    <a:p>
                      <a:pPr algn="ctr">
                        <a:spcAft>
                          <a:spcPts val="0"/>
                        </a:spcAft>
                      </a:pPr>
                      <a:r>
                        <a:rPr lang="ru-RU" sz="1200">
                          <a:effectLst/>
                        </a:rPr>
                        <a:t>0,17 (17)</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0,23 (23)</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0,30 (30)</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0,38 (38)</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0,48 (48)</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0,60 (60)</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0,73 (73)</a:t>
                      </a:r>
                      <a:endParaRPr lang="ru-RU" sz="1000">
                        <a:effectLst/>
                        <a:latin typeface="Times New Roman"/>
                        <a:ea typeface="Times New Roman"/>
                      </a:endParaRPr>
                    </a:p>
                  </a:txBody>
                  <a:tcPr marL="68580" marR="68580" marT="0" marB="0"/>
                </a:tc>
                <a:tc>
                  <a:txBody>
                    <a:bodyPr/>
                    <a:lstStyle/>
                    <a:p>
                      <a:pPr algn="ctr">
                        <a:spcAft>
                          <a:spcPts val="0"/>
                        </a:spcAft>
                      </a:pPr>
                      <a:r>
                        <a:rPr lang="ru-RU" sz="1200" dirty="0">
                          <a:effectLst/>
                        </a:rPr>
                        <a:t>0,85 (85)</a:t>
                      </a:r>
                      <a:endParaRPr lang="ru-RU" sz="1000" dirty="0">
                        <a:effectLst/>
                        <a:latin typeface="Times New Roman"/>
                        <a:ea typeface="Times New Roman"/>
                      </a:endParaRPr>
                    </a:p>
                  </a:txBody>
                  <a:tcPr marL="68580" marR="68580" marT="0" marB="0"/>
                </a:tc>
              </a:tr>
            </a:tbl>
          </a:graphicData>
        </a:graphic>
      </p:graphicFrame>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5622" y="612311"/>
            <a:ext cx="7610936" cy="4688897"/>
          </a:xfrm>
          <a:prstGeom prst="rect">
            <a:avLst/>
          </a:prstGeom>
        </p:spPr>
      </p:pic>
    </p:spTree>
    <p:extLst>
      <p:ext uri="{BB962C8B-B14F-4D97-AF65-F5344CB8AC3E}">
        <p14:creationId xmlns:p14="http://schemas.microsoft.com/office/powerpoint/2010/main" val="3251277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611560" y="4437112"/>
            <a:ext cx="8280920" cy="1368152"/>
          </a:xfrm>
        </p:spPr>
        <p:txBody>
          <a:bodyPr>
            <a:normAutofit lnSpcReduction="10000"/>
          </a:bodyPr>
          <a:lstStyle/>
          <a:p>
            <a:pPr algn="just"/>
            <a:r>
              <a:rPr lang="ru-RU" sz="1400" b="1" dirty="0"/>
              <a:t>Гололедные нагрузки</a:t>
            </a:r>
            <a:r>
              <a:rPr lang="ru-RU" sz="1400" dirty="0"/>
              <a:t>, которые необходимо учитывать при проектировании воздушных линий электропередачи и связи, контактных сетей электрифицированного транспорта, антенно-мачтовых устройств и подобных сооружений. </a:t>
            </a:r>
            <a:r>
              <a:rPr lang="ru-RU" sz="1400" dirty="0" smtClean="0"/>
              <a:t>Основная </a:t>
            </a:r>
            <a:r>
              <a:rPr lang="ru-RU" sz="1400" dirty="0"/>
              <a:t>характеристика - толщина стенки гололеда, мм (превышаемая раз в 5 лет), на элементах кругового сечения диаметром 10 мм, расположенных на высоте 10 м над поверхностью земли. На территории бывшего СССР </a:t>
            </a:r>
            <a:r>
              <a:rPr lang="ru-RU" sz="1400" dirty="0" smtClean="0"/>
              <a:t>выделяется </a:t>
            </a:r>
            <a:r>
              <a:rPr lang="ru-RU" sz="1400" dirty="0"/>
              <a:t>5 гололедных </a:t>
            </a:r>
            <a:r>
              <a:rPr lang="ru-RU" sz="1400" dirty="0" smtClean="0"/>
              <a:t>районов.</a:t>
            </a:r>
          </a:p>
          <a:p>
            <a:pPr algn="just"/>
            <a:endParaRPr lang="ru-RU" sz="1400" dirty="0"/>
          </a:p>
        </p:txBody>
      </p:sp>
      <p:graphicFrame>
        <p:nvGraphicFramePr>
          <p:cNvPr id="4" name="Таблица 3"/>
          <p:cNvGraphicFramePr>
            <a:graphicFrameLocks noGrp="1"/>
          </p:cNvGraphicFramePr>
          <p:nvPr>
            <p:extLst>
              <p:ext uri="{D42A27DB-BD31-4B8C-83A1-F6EECF244321}">
                <p14:modId xmlns:p14="http://schemas.microsoft.com/office/powerpoint/2010/main" val="1062732995"/>
              </p:ext>
            </p:extLst>
          </p:nvPr>
        </p:nvGraphicFramePr>
        <p:xfrm>
          <a:off x="683568" y="5805264"/>
          <a:ext cx="8136903" cy="548640"/>
        </p:xfrm>
        <a:graphic>
          <a:graphicData uri="http://schemas.openxmlformats.org/drawingml/2006/table">
            <a:tbl>
              <a:tblPr>
                <a:tableStyleId>{5C22544A-7EE6-4342-B048-85BDC9FD1C3A}</a:tableStyleId>
              </a:tblPr>
              <a:tblGrid>
                <a:gridCol w="3042417"/>
                <a:gridCol w="1136296"/>
                <a:gridCol w="757798"/>
                <a:gridCol w="757798"/>
                <a:gridCol w="1221297"/>
                <a:gridCol w="1221297"/>
              </a:tblGrid>
              <a:tr h="181672">
                <a:tc rowSpan="2">
                  <a:txBody>
                    <a:bodyPr/>
                    <a:lstStyle/>
                    <a:p>
                      <a:pPr algn="just">
                        <a:spcAft>
                          <a:spcPts val="0"/>
                        </a:spcAft>
                      </a:pPr>
                      <a:r>
                        <a:rPr lang="ru-RU" sz="1200" dirty="0">
                          <a:effectLst/>
                        </a:rPr>
                        <a:t> </a:t>
                      </a:r>
                      <a:endParaRPr lang="ru-RU" sz="1000" dirty="0">
                        <a:effectLst/>
                        <a:latin typeface="Times New Roman"/>
                        <a:ea typeface="Times New Roman"/>
                      </a:endParaRPr>
                    </a:p>
                  </a:txBody>
                  <a:tcPr marL="68127" marR="68127" marT="0" marB="0"/>
                </a:tc>
                <a:tc gridSpan="5">
                  <a:txBody>
                    <a:bodyPr/>
                    <a:lstStyle/>
                    <a:p>
                      <a:pPr algn="ctr">
                        <a:spcAft>
                          <a:spcPts val="0"/>
                        </a:spcAft>
                      </a:pPr>
                      <a:r>
                        <a:rPr lang="ru-RU" sz="1200" dirty="0">
                          <a:effectLst/>
                        </a:rPr>
                        <a:t>№№ районов</a:t>
                      </a:r>
                      <a:endParaRPr lang="ru-RU" sz="1000" dirty="0">
                        <a:effectLst/>
                        <a:latin typeface="Times New Roman"/>
                        <a:ea typeface="Times New Roman"/>
                      </a:endParaRPr>
                    </a:p>
                  </a:txBody>
                  <a:tcPr marL="68127" marR="68127"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81672">
                <a:tc vMerge="1">
                  <a:txBody>
                    <a:bodyPr/>
                    <a:lstStyle/>
                    <a:p>
                      <a:endParaRPr lang="ru-RU"/>
                    </a:p>
                  </a:txBody>
                  <a:tcPr/>
                </a:tc>
                <a:tc>
                  <a:txBody>
                    <a:bodyPr/>
                    <a:lstStyle/>
                    <a:p>
                      <a:pPr algn="ctr">
                        <a:spcAft>
                          <a:spcPts val="0"/>
                        </a:spcAft>
                      </a:pPr>
                      <a:r>
                        <a:rPr lang="en-US" sz="1200">
                          <a:effectLst/>
                        </a:rPr>
                        <a:t>I</a:t>
                      </a:r>
                      <a:endParaRPr lang="ru-RU" sz="1000">
                        <a:effectLst/>
                        <a:latin typeface="Times New Roman"/>
                        <a:ea typeface="Times New Roman"/>
                      </a:endParaRPr>
                    </a:p>
                  </a:txBody>
                  <a:tcPr marL="68127" marR="68127" marT="0" marB="0"/>
                </a:tc>
                <a:tc>
                  <a:txBody>
                    <a:bodyPr/>
                    <a:lstStyle/>
                    <a:p>
                      <a:pPr algn="ctr">
                        <a:spcAft>
                          <a:spcPts val="0"/>
                        </a:spcAft>
                      </a:pPr>
                      <a:r>
                        <a:rPr lang="en-US" sz="1200">
                          <a:effectLst/>
                        </a:rPr>
                        <a:t>II</a:t>
                      </a:r>
                      <a:endParaRPr lang="ru-RU" sz="1000">
                        <a:effectLst/>
                        <a:latin typeface="Times New Roman"/>
                        <a:ea typeface="Times New Roman"/>
                      </a:endParaRPr>
                    </a:p>
                  </a:txBody>
                  <a:tcPr marL="68127" marR="68127" marT="0" marB="0"/>
                </a:tc>
                <a:tc>
                  <a:txBody>
                    <a:bodyPr/>
                    <a:lstStyle/>
                    <a:p>
                      <a:pPr algn="ctr">
                        <a:spcAft>
                          <a:spcPts val="0"/>
                        </a:spcAft>
                      </a:pPr>
                      <a:r>
                        <a:rPr lang="en-US" sz="1200">
                          <a:effectLst/>
                        </a:rPr>
                        <a:t>III</a:t>
                      </a:r>
                      <a:endParaRPr lang="ru-RU" sz="1000">
                        <a:effectLst/>
                        <a:latin typeface="Times New Roman"/>
                        <a:ea typeface="Times New Roman"/>
                      </a:endParaRPr>
                    </a:p>
                  </a:txBody>
                  <a:tcPr marL="68127" marR="68127" marT="0" marB="0"/>
                </a:tc>
                <a:tc>
                  <a:txBody>
                    <a:bodyPr/>
                    <a:lstStyle/>
                    <a:p>
                      <a:pPr algn="ctr">
                        <a:spcAft>
                          <a:spcPts val="0"/>
                        </a:spcAft>
                      </a:pPr>
                      <a:r>
                        <a:rPr lang="en-US" sz="1200">
                          <a:effectLst/>
                        </a:rPr>
                        <a:t>IV</a:t>
                      </a:r>
                      <a:endParaRPr lang="ru-RU" sz="1000">
                        <a:effectLst/>
                        <a:latin typeface="Times New Roman"/>
                        <a:ea typeface="Times New Roman"/>
                      </a:endParaRPr>
                    </a:p>
                  </a:txBody>
                  <a:tcPr marL="68127" marR="68127" marT="0" marB="0"/>
                </a:tc>
                <a:tc>
                  <a:txBody>
                    <a:bodyPr/>
                    <a:lstStyle/>
                    <a:p>
                      <a:pPr algn="ctr">
                        <a:spcAft>
                          <a:spcPts val="0"/>
                        </a:spcAft>
                      </a:pPr>
                      <a:r>
                        <a:rPr lang="en-US" sz="1200">
                          <a:effectLst/>
                        </a:rPr>
                        <a:t>V</a:t>
                      </a:r>
                      <a:endParaRPr lang="ru-RU" sz="1000">
                        <a:effectLst/>
                        <a:latin typeface="Times New Roman"/>
                        <a:ea typeface="Times New Roman"/>
                      </a:endParaRPr>
                    </a:p>
                  </a:txBody>
                  <a:tcPr marL="68127" marR="68127" marT="0" marB="0"/>
                </a:tc>
              </a:tr>
              <a:tr h="181672">
                <a:tc>
                  <a:txBody>
                    <a:bodyPr/>
                    <a:lstStyle/>
                    <a:p>
                      <a:pPr algn="just">
                        <a:spcAft>
                          <a:spcPts val="0"/>
                        </a:spcAft>
                      </a:pPr>
                      <a:r>
                        <a:rPr lang="ru-RU" sz="1200" dirty="0">
                          <a:effectLst/>
                        </a:rPr>
                        <a:t>Толщина стенки </a:t>
                      </a:r>
                      <a:r>
                        <a:rPr lang="ru-RU" sz="1200" dirty="0" smtClean="0">
                          <a:effectLst/>
                        </a:rPr>
                        <a:t>гололеда, </a:t>
                      </a:r>
                      <a:r>
                        <a:rPr lang="ru-RU" sz="1200" dirty="0">
                          <a:effectLst/>
                        </a:rPr>
                        <a:t>мм</a:t>
                      </a:r>
                      <a:endParaRPr lang="ru-RU" sz="1000" dirty="0">
                        <a:effectLst/>
                        <a:latin typeface="Times New Roman"/>
                        <a:ea typeface="Times New Roman"/>
                      </a:endParaRPr>
                    </a:p>
                  </a:txBody>
                  <a:tcPr marL="68127" marR="68127" marT="0" marB="0"/>
                </a:tc>
                <a:tc>
                  <a:txBody>
                    <a:bodyPr/>
                    <a:lstStyle/>
                    <a:p>
                      <a:pPr algn="ctr">
                        <a:spcAft>
                          <a:spcPts val="0"/>
                        </a:spcAft>
                      </a:pPr>
                      <a:r>
                        <a:rPr lang="ru-RU" sz="1200">
                          <a:effectLst/>
                        </a:rPr>
                        <a:t>Не менее 3</a:t>
                      </a:r>
                      <a:endParaRPr lang="ru-RU" sz="1000">
                        <a:effectLst/>
                        <a:latin typeface="Times New Roman"/>
                        <a:ea typeface="Times New Roman"/>
                      </a:endParaRPr>
                    </a:p>
                  </a:txBody>
                  <a:tcPr marL="68127" marR="68127" marT="0" marB="0"/>
                </a:tc>
                <a:tc>
                  <a:txBody>
                    <a:bodyPr/>
                    <a:lstStyle/>
                    <a:p>
                      <a:pPr algn="ctr">
                        <a:spcAft>
                          <a:spcPts val="0"/>
                        </a:spcAft>
                      </a:pPr>
                      <a:r>
                        <a:rPr lang="ru-RU" sz="1200">
                          <a:effectLst/>
                        </a:rPr>
                        <a:t>5</a:t>
                      </a:r>
                      <a:endParaRPr lang="ru-RU" sz="1000">
                        <a:effectLst/>
                        <a:latin typeface="Times New Roman"/>
                        <a:ea typeface="Times New Roman"/>
                      </a:endParaRPr>
                    </a:p>
                  </a:txBody>
                  <a:tcPr marL="68127" marR="68127" marT="0" marB="0"/>
                </a:tc>
                <a:tc>
                  <a:txBody>
                    <a:bodyPr/>
                    <a:lstStyle/>
                    <a:p>
                      <a:pPr algn="ctr">
                        <a:spcAft>
                          <a:spcPts val="0"/>
                        </a:spcAft>
                      </a:pPr>
                      <a:r>
                        <a:rPr lang="ru-RU" sz="1200">
                          <a:effectLst/>
                        </a:rPr>
                        <a:t>10</a:t>
                      </a:r>
                      <a:endParaRPr lang="ru-RU" sz="1000">
                        <a:effectLst/>
                        <a:latin typeface="Times New Roman"/>
                        <a:ea typeface="Times New Roman"/>
                      </a:endParaRPr>
                    </a:p>
                  </a:txBody>
                  <a:tcPr marL="68127" marR="68127" marT="0" marB="0"/>
                </a:tc>
                <a:tc>
                  <a:txBody>
                    <a:bodyPr/>
                    <a:lstStyle/>
                    <a:p>
                      <a:pPr algn="ctr">
                        <a:spcAft>
                          <a:spcPts val="0"/>
                        </a:spcAft>
                      </a:pPr>
                      <a:r>
                        <a:rPr lang="ru-RU" sz="1200">
                          <a:effectLst/>
                        </a:rPr>
                        <a:t>15</a:t>
                      </a:r>
                      <a:endParaRPr lang="ru-RU" sz="1000">
                        <a:effectLst/>
                        <a:latin typeface="Times New Roman"/>
                        <a:ea typeface="Times New Roman"/>
                      </a:endParaRPr>
                    </a:p>
                  </a:txBody>
                  <a:tcPr marL="68127" marR="68127" marT="0" marB="0"/>
                </a:tc>
                <a:tc>
                  <a:txBody>
                    <a:bodyPr/>
                    <a:lstStyle/>
                    <a:p>
                      <a:pPr algn="ctr">
                        <a:spcAft>
                          <a:spcPts val="0"/>
                        </a:spcAft>
                      </a:pPr>
                      <a:r>
                        <a:rPr lang="ru-RU" sz="1200" dirty="0">
                          <a:effectLst/>
                        </a:rPr>
                        <a:t>Не менее 20</a:t>
                      </a:r>
                      <a:endParaRPr lang="ru-RU" sz="1000" dirty="0">
                        <a:effectLst/>
                        <a:latin typeface="Times New Roman"/>
                        <a:ea typeface="Times New Roman"/>
                      </a:endParaRPr>
                    </a:p>
                  </a:txBody>
                  <a:tcPr marL="68127" marR="68127" marT="0" marB="0"/>
                </a:tc>
              </a:tr>
            </a:tbl>
          </a:graphicData>
        </a:graphic>
      </p:graphicFrame>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0606" y="312704"/>
            <a:ext cx="6705810" cy="4124408"/>
          </a:xfrm>
          <a:prstGeom prst="rect">
            <a:avLst/>
          </a:prstGeom>
        </p:spPr>
      </p:pic>
    </p:spTree>
    <p:extLst>
      <p:ext uri="{BB962C8B-B14F-4D97-AF65-F5344CB8AC3E}">
        <p14:creationId xmlns:p14="http://schemas.microsoft.com/office/powerpoint/2010/main" val="2979508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1556792"/>
            <a:ext cx="7175351" cy="3033014"/>
          </a:xfrm>
        </p:spPr>
        <p:txBody>
          <a:bodyPr>
            <a:noAutofit/>
          </a:bodyPr>
          <a:lstStyle/>
          <a:p>
            <a:r>
              <a:rPr lang="ru-RU" sz="4000" dirty="0" smtClean="0">
                <a:solidFill>
                  <a:schemeClr val="tx1"/>
                </a:solidFill>
                <a:effectLst/>
              </a:rPr>
              <a:t>4. СВОЙСТВА </a:t>
            </a:r>
            <a:r>
              <a:rPr lang="ru-RU" sz="4000" dirty="0">
                <a:solidFill>
                  <a:schemeClr val="tx1"/>
                </a:solidFill>
                <a:effectLst/>
              </a:rPr>
              <a:t>ПРИРОДНОЙ СРЕДЫ КАК УСЛОВИЯ ХОЗЯЙСТВЕННОЙ </a:t>
            </a:r>
            <a:r>
              <a:rPr lang="ru-RU" sz="4000" dirty="0" smtClean="0">
                <a:solidFill>
                  <a:schemeClr val="tx1"/>
                </a:solidFill>
                <a:effectLst/>
              </a:rPr>
              <a:t>ДЕЯТЕЛЬНОСТИ. ГИДРОСФЕРА</a:t>
            </a:r>
            <a:endParaRPr lang="ru-RU" sz="4000" dirty="0">
              <a:solidFill>
                <a:schemeClr val="tx1"/>
              </a:solidFill>
            </a:endParaRPr>
          </a:p>
        </p:txBody>
      </p:sp>
    </p:spTree>
    <p:extLst>
      <p:ext uri="{BB962C8B-B14F-4D97-AF65-F5344CB8AC3E}">
        <p14:creationId xmlns:p14="http://schemas.microsoft.com/office/powerpoint/2010/main" val="35723224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2"/>
            <a:ext cx="3636085" cy="1258493"/>
          </a:xfrm>
        </p:spPr>
        <p:txBody>
          <a:bodyPr/>
          <a:lstStyle/>
          <a:p>
            <a:r>
              <a:rPr lang="ru-RU" sz="2000" dirty="0">
                <a:solidFill>
                  <a:schemeClr val="tx1"/>
                </a:solidFill>
              </a:rPr>
              <a:t>Виды </a:t>
            </a:r>
            <a:r>
              <a:rPr lang="ru-RU" sz="2000" dirty="0" smtClean="0">
                <a:solidFill>
                  <a:schemeClr val="tx1"/>
                </a:solidFill>
              </a:rPr>
              <a:t>водопользования и </a:t>
            </a:r>
            <a:r>
              <a:rPr lang="ru-RU" sz="2000" dirty="0" err="1" smtClean="0">
                <a:solidFill>
                  <a:schemeClr val="tx1"/>
                </a:solidFill>
              </a:rPr>
              <a:t>водообеспеченность</a:t>
            </a:r>
            <a:r>
              <a:rPr lang="ru-RU" sz="2000" dirty="0" smtClean="0">
                <a:solidFill>
                  <a:schemeClr val="tx1"/>
                </a:solidFill>
              </a:rPr>
              <a:t> территорий</a:t>
            </a:r>
            <a:endParaRPr lang="ru-RU" sz="2000" dirty="0">
              <a:solidFill>
                <a:schemeClr val="tx1"/>
              </a:solidFill>
            </a:endParaRPr>
          </a:p>
        </p:txBody>
      </p:sp>
      <p:sp>
        <p:nvSpPr>
          <p:cNvPr id="3" name="Объект 2"/>
          <p:cNvSpPr>
            <a:spLocks noGrp="1"/>
          </p:cNvSpPr>
          <p:nvPr>
            <p:ph idx="1"/>
          </p:nvPr>
        </p:nvSpPr>
        <p:spPr>
          <a:xfrm>
            <a:off x="4797490" y="260648"/>
            <a:ext cx="4298965" cy="6408712"/>
          </a:xfrm>
        </p:spPr>
        <p:txBody>
          <a:bodyPr>
            <a:normAutofit fontScale="47500" lnSpcReduction="20000"/>
          </a:bodyPr>
          <a:lstStyle/>
          <a:p>
            <a:pPr marL="0" indent="0" algn="just">
              <a:lnSpc>
                <a:spcPct val="120000"/>
              </a:lnSpc>
              <a:spcBef>
                <a:spcPts val="0"/>
              </a:spcBef>
              <a:spcAft>
                <a:spcPts val="0"/>
              </a:spcAft>
            </a:pPr>
            <a:r>
              <a:rPr lang="ru-RU" sz="2500" dirty="0">
                <a:solidFill>
                  <a:schemeClr val="tx1"/>
                </a:solidFill>
              </a:rPr>
              <a:t>Согласно Водного кодекса РФ (статья 38) различают следующие основные виды водопользования:</a:t>
            </a:r>
          </a:p>
          <a:p>
            <a:pPr marL="0" indent="0" algn="just">
              <a:lnSpc>
                <a:spcPct val="120000"/>
              </a:lnSpc>
              <a:spcBef>
                <a:spcPts val="0"/>
              </a:spcBef>
              <a:spcAft>
                <a:spcPts val="0"/>
              </a:spcAft>
            </a:pPr>
            <a:r>
              <a:rPr lang="ru-RU" sz="2500" dirty="0">
                <a:solidFill>
                  <a:schemeClr val="tx1"/>
                </a:solidFill>
              </a:rPr>
              <a:t>- водопользование с забором (изъятием) водных ресурсов из водных объектов при условии возврата воды в водные объекты; </a:t>
            </a:r>
          </a:p>
          <a:p>
            <a:pPr marL="0" indent="0" algn="just">
              <a:lnSpc>
                <a:spcPct val="120000"/>
              </a:lnSpc>
              <a:spcBef>
                <a:spcPts val="0"/>
              </a:spcBef>
              <a:spcAft>
                <a:spcPts val="0"/>
              </a:spcAft>
            </a:pPr>
            <a:r>
              <a:rPr lang="ru-RU" sz="2500" dirty="0">
                <a:solidFill>
                  <a:schemeClr val="tx1"/>
                </a:solidFill>
              </a:rPr>
              <a:t>- водопользование с забором (изъятием) водных ресурсов из водных объектов без возврата воды в водные объекты; </a:t>
            </a:r>
          </a:p>
          <a:p>
            <a:pPr marL="0" indent="0" algn="just">
              <a:lnSpc>
                <a:spcPct val="120000"/>
              </a:lnSpc>
              <a:spcBef>
                <a:spcPts val="0"/>
              </a:spcBef>
              <a:spcAft>
                <a:spcPts val="0"/>
              </a:spcAft>
            </a:pPr>
            <a:r>
              <a:rPr lang="ru-RU" sz="2500" dirty="0">
                <a:solidFill>
                  <a:schemeClr val="tx1"/>
                </a:solidFill>
              </a:rPr>
              <a:t>- водопользование без забора (изъятия) водных ресурсов из водных объектов.</a:t>
            </a:r>
          </a:p>
          <a:p>
            <a:pPr marL="0" indent="0" algn="just">
              <a:lnSpc>
                <a:spcPct val="120000"/>
              </a:lnSpc>
              <a:spcBef>
                <a:spcPts val="0"/>
              </a:spcBef>
              <a:spcAft>
                <a:spcPts val="0"/>
              </a:spcAft>
            </a:pPr>
            <a:r>
              <a:rPr lang="ru-RU" sz="2500" dirty="0">
                <a:solidFill>
                  <a:schemeClr val="tx1"/>
                </a:solidFill>
              </a:rPr>
              <a:t>Возможности всех 3 видов водопользования лимитируются имеющимся в пределах территории количеством воды и его распределением по компонентам гидросферы, т.е. </a:t>
            </a:r>
            <a:r>
              <a:rPr lang="ru-RU" sz="2500" dirty="0" err="1" smtClean="0">
                <a:solidFill>
                  <a:schemeClr val="tx1"/>
                </a:solidFill>
              </a:rPr>
              <a:t>водообеспеченностью</a:t>
            </a:r>
            <a:r>
              <a:rPr lang="ru-RU" sz="2500" dirty="0" smtClean="0">
                <a:solidFill>
                  <a:schemeClr val="tx1"/>
                </a:solidFill>
              </a:rPr>
              <a:t>.</a:t>
            </a:r>
          </a:p>
          <a:p>
            <a:pPr marL="0" indent="0" algn="just">
              <a:lnSpc>
                <a:spcPct val="120000"/>
              </a:lnSpc>
              <a:spcBef>
                <a:spcPts val="0"/>
              </a:spcBef>
              <a:spcAft>
                <a:spcPts val="0"/>
              </a:spcAft>
            </a:pPr>
            <a:r>
              <a:rPr lang="ru-RU" sz="2500" dirty="0">
                <a:solidFill>
                  <a:schemeClr val="tx1"/>
                </a:solidFill>
              </a:rPr>
              <a:t>При количественной оценке водных ресурсов используются понятия статических запасов воды и возобновляемых водных </a:t>
            </a:r>
            <a:r>
              <a:rPr lang="ru-RU" sz="2500" dirty="0" smtClean="0">
                <a:solidFill>
                  <a:schemeClr val="tx1"/>
                </a:solidFill>
              </a:rPr>
              <a:t>ресурсов. </a:t>
            </a:r>
            <a:r>
              <a:rPr lang="ru-RU" sz="2500" dirty="0">
                <a:solidFill>
                  <a:schemeClr val="tx1"/>
                </a:solidFill>
              </a:rPr>
              <a:t>Первые складываются из количества воды, единовременно находящейся во всех реках, озерах, болотах и ледниках рассматриваемой территории, и при неизменных климатических условиях остаются практически постоянными. Вторые переменны во времени, т.к. ежегодно восстанавливаются (обновляются) в процессе круговоротов воды. Количественно возобновляемые водные ресурсы территорий оцениваются годовым стоком рек. </a:t>
            </a:r>
          </a:p>
          <a:p>
            <a:pPr marL="0" indent="0" algn="just">
              <a:lnSpc>
                <a:spcPct val="120000"/>
              </a:lnSpc>
              <a:spcBef>
                <a:spcPts val="0"/>
              </a:spcBef>
              <a:spcAft>
                <a:spcPts val="0"/>
              </a:spcAft>
            </a:pPr>
            <a:r>
              <a:rPr lang="ru-RU" sz="2500" dirty="0" smtClean="0">
                <a:solidFill>
                  <a:schemeClr val="tx1"/>
                </a:solidFill>
              </a:rPr>
              <a:t>Оценивая ресурсы поверхностных вод </a:t>
            </a:r>
            <a:r>
              <a:rPr lang="ru-RU" sz="2500" dirty="0">
                <a:solidFill>
                  <a:schemeClr val="tx1"/>
                </a:solidFill>
              </a:rPr>
              <a:t>и </a:t>
            </a:r>
            <a:r>
              <a:rPr lang="ru-RU" sz="2500" dirty="0" err="1">
                <a:solidFill>
                  <a:schemeClr val="tx1"/>
                </a:solidFill>
              </a:rPr>
              <a:t>водообеспеченность</a:t>
            </a:r>
            <a:r>
              <a:rPr lang="ru-RU" sz="2500" dirty="0">
                <a:solidFill>
                  <a:schemeClr val="tx1"/>
                </a:solidFill>
              </a:rPr>
              <a:t> территорий, учитывают:</a:t>
            </a:r>
          </a:p>
          <a:p>
            <a:pPr marL="0" indent="0" algn="just">
              <a:lnSpc>
                <a:spcPct val="120000"/>
              </a:lnSpc>
              <a:spcBef>
                <a:spcPts val="0"/>
              </a:spcBef>
              <a:spcAft>
                <a:spcPts val="0"/>
              </a:spcAft>
            </a:pPr>
            <a:r>
              <a:rPr lang="ru-RU" sz="2500" dirty="0">
                <a:solidFill>
                  <a:schemeClr val="tx1"/>
                </a:solidFill>
              </a:rPr>
              <a:t>- воды местного стока, формирующегося в пределах анализируемого региона;</a:t>
            </a:r>
          </a:p>
          <a:p>
            <a:pPr marL="0" indent="0" algn="just">
              <a:lnSpc>
                <a:spcPct val="120000"/>
              </a:lnSpc>
              <a:spcBef>
                <a:spcPts val="0"/>
              </a:spcBef>
              <a:spcAft>
                <a:spcPts val="0"/>
              </a:spcAft>
            </a:pPr>
            <a:r>
              <a:rPr lang="ru-RU" sz="2500" dirty="0">
                <a:solidFill>
                  <a:schemeClr val="tx1"/>
                </a:solidFill>
              </a:rPr>
              <a:t>- воды, поступающие сюда из смежных территорий;</a:t>
            </a:r>
          </a:p>
          <a:p>
            <a:pPr marL="0" indent="0" algn="just">
              <a:lnSpc>
                <a:spcPct val="120000"/>
              </a:lnSpc>
              <a:spcBef>
                <a:spcPts val="0"/>
              </a:spcBef>
              <a:spcAft>
                <a:spcPts val="0"/>
              </a:spcAft>
            </a:pPr>
            <a:r>
              <a:rPr lang="ru-RU" sz="2500" dirty="0">
                <a:solidFill>
                  <a:schemeClr val="tx1"/>
                </a:solidFill>
              </a:rPr>
              <a:t>- воду транзитных рек. </a:t>
            </a:r>
          </a:p>
          <a:p>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2060848"/>
            <a:ext cx="4689986" cy="2862336"/>
          </a:xfrm>
          <a:prstGeom prst="rect">
            <a:avLst/>
          </a:prstGeom>
        </p:spPr>
      </p:pic>
    </p:spTree>
    <p:extLst>
      <p:ext uri="{BB962C8B-B14F-4D97-AF65-F5344CB8AC3E}">
        <p14:creationId xmlns:p14="http://schemas.microsoft.com/office/powerpoint/2010/main" val="737116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332656"/>
            <a:ext cx="8471528" cy="4896544"/>
          </a:xfrm>
          <a:prstGeom prst="rect">
            <a:avLst/>
          </a:prstGeom>
        </p:spPr>
      </p:pic>
    </p:spTree>
    <p:extLst>
      <p:ext uri="{BB962C8B-B14F-4D97-AF65-F5344CB8AC3E}">
        <p14:creationId xmlns:p14="http://schemas.microsoft.com/office/powerpoint/2010/main" val="233460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692697"/>
            <a:ext cx="3636085" cy="936104"/>
          </a:xfrm>
        </p:spPr>
        <p:txBody>
          <a:bodyPr/>
          <a:lstStyle/>
          <a:p>
            <a:pPr algn="just"/>
            <a:r>
              <a:rPr lang="ru-RU" sz="2400" i="1" dirty="0">
                <a:solidFill>
                  <a:schemeClr val="tx1"/>
                </a:solidFill>
              </a:rPr>
              <a:t>Влияние водотоков на инженерные сооружения</a:t>
            </a:r>
            <a:r>
              <a:rPr lang="ru-RU" sz="2400" dirty="0">
                <a:solidFill>
                  <a:schemeClr val="tx1"/>
                </a:solidFill>
              </a:rPr>
              <a:t> </a:t>
            </a:r>
          </a:p>
        </p:txBody>
      </p:sp>
      <p:graphicFrame>
        <p:nvGraphicFramePr>
          <p:cNvPr id="5" name="Объект 4"/>
          <p:cNvGraphicFramePr>
            <a:graphicFrameLocks noGrp="1"/>
          </p:cNvGraphicFramePr>
          <p:nvPr>
            <p:ph idx="1"/>
            <p:extLst>
              <p:ext uri="{D42A27DB-BD31-4B8C-83A1-F6EECF244321}">
                <p14:modId xmlns:p14="http://schemas.microsoft.com/office/powerpoint/2010/main" val="3425958081"/>
              </p:ext>
            </p:extLst>
          </p:nvPr>
        </p:nvGraphicFramePr>
        <p:xfrm>
          <a:off x="4472024" y="1896055"/>
          <a:ext cx="4420456" cy="4464496"/>
        </p:xfrm>
        <a:graphic>
          <a:graphicData uri="http://schemas.openxmlformats.org/drawingml/2006/table">
            <a:tbl>
              <a:tblPr>
                <a:tableStyleId>{5C22544A-7EE6-4342-B048-85BDC9FD1C3A}</a:tableStyleId>
              </a:tblPr>
              <a:tblGrid>
                <a:gridCol w="1036080"/>
                <a:gridCol w="1338903"/>
                <a:gridCol w="2045473"/>
              </a:tblGrid>
              <a:tr h="760910">
                <a:tc>
                  <a:txBody>
                    <a:bodyPr/>
                    <a:lstStyle/>
                    <a:p>
                      <a:pPr algn="just">
                        <a:spcAft>
                          <a:spcPts val="0"/>
                        </a:spcAft>
                      </a:pPr>
                      <a:r>
                        <a:rPr lang="ru-RU" sz="1050" dirty="0">
                          <a:solidFill>
                            <a:schemeClr val="tx1"/>
                          </a:solidFill>
                          <a:effectLst/>
                        </a:rPr>
                        <a:t>Явление</a:t>
                      </a:r>
                      <a:endParaRPr lang="ru-RU" sz="1050" dirty="0">
                        <a:solidFill>
                          <a:schemeClr val="tx1"/>
                        </a:solidFill>
                        <a:effectLst/>
                        <a:latin typeface="Times New Roman"/>
                        <a:ea typeface="Times New Roman"/>
                      </a:endParaRPr>
                    </a:p>
                  </a:txBody>
                  <a:tcPr marL="16920" marR="16920" marT="0" marB="0"/>
                </a:tc>
                <a:tc>
                  <a:txBody>
                    <a:bodyPr/>
                    <a:lstStyle/>
                    <a:p>
                      <a:pPr algn="just">
                        <a:spcAft>
                          <a:spcPts val="0"/>
                        </a:spcAft>
                      </a:pPr>
                      <a:r>
                        <a:rPr lang="ru-RU" sz="1050" dirty="0">
                          <a:solidFill>
                            <a:schemeClr val="tx1"/>
                          </a:solidFill>
                          <a:effectLst/>
                        </a:rPr>
                        <a:t>Районы и условия распространения и проявления</a:t>
                      </a:r>
                      <a:endParaRPr lang="ru-RU" sz="1050" dirty="0">
                        <a:solidFill>
                          <a:schemeClr val="tx1"/>
                        </a:solidFill>
                        <a:effectLst/>
                        <a:latin typeface="Times New Roman"/>
                        <a:ea typeface="Times New Roman"/>
                      </a:endParaRPr>
                    </a:p>
                  </a:txBody>
                  <a:tcPr marL="16920" marR="16920" marT="0" marB="0"/>
                </a:tc>
                <a:tc>
                  <a:txBody>
                    <a:bodyPr/>
                    <a:lstStyle/>
                    <a:p>
                      <a:pPr algn="just">
                        <a:spcAft>
                          <a:spcPts val="0"/>
                        </a:spcAft>
                      </a:pPr>
                      <a:r>
                        <a:rPr lang="ru-RU" sz="1050" dirty="0">
                          <a:solidFill>
                            <a:schemeClr val="tx1"/>
                          </a:solidFill>
                          <a:effectLst/>
                        </a:rPr>
                        <a:t>Мероприятия по их предотвращению</a:t>
                      </a:r>
                      <a:endParaRPr lang="ru-RU" sz="1050" dirty="0">
                        <a:solidFill>
                          <a:schemeClr val="tx1"/>
                        </a:solidFill>
                        <a:effectLst/>
                        <a:latin typeface="Times New Roman"/>
                        <a:ea typeface="Times New Roman"/>
                      </a:endParaRPr>
                    </a:p>
                  </a:txBody>
                  <a:tcPr marL="16920" marR="16920" marT="0" marB="0"/>
                </a:tc>
              </a:tr>
              <a:tr h="1069059">
                <a:tc>
                  <a:txBody>
                    <a:bodyPr/>
                    <a:lstStyle/>
                    <a:p>
                      <a:pPr algn="just">
                        <a:spcAft>
                          <a:spcPts val="0"/>
                        </a:spcAft>
                      </a:pPr>
                      <a:r>
                        <a:rPr lang="ru-RU" sz="1050" dirty="0">
                          <a:solidFill>
                            <a:schemeClr val="tx1"/>
                          </a:solidFill>
                          <a:effectLst/>
                        </a:rPr>
                        <a:t>Овражная эрозия</a:t>
                      </a:r>
                      <a:endParaRPr lang="ru-RU" sz="1050" dirty="0">
                        <a:solidFill>
                          <a:schemeClr val="tx1"/>
                        </a:solidFill>
                        <a:effectLst/>
                        <a:latin typeface="Times New Roman"/>
                        <a:ea typeface="Times New Roman"/>
                      </a:endParaRPr>
                    </a:p>
                  </a:txBody>
                  <a:tcPr marL="16920" marR="16920" marT="0" marB="0"/>
                </a:tc>
                <a:tc>
                  <a:txBody>
                    <a:bodyPr/>
                    <a:lstStyle/>
                    <a:p>
                      <a:pPr algn="just">
                        <a:spcAft>
                          <a:spcPts val="0"/>
                        </a:spcAft>
                      </a:pPr>
                      <a:r>
                        <a:rPr lang="ru-RU" sz="1050" dirty="0">
                          <a:solidFill>
                            <a:schemeClr val="tx1"/>
                          </a:solidFill>
                          <a:effectLst/>
                        </a:rPr>
                        <a:t>Возвышенные равнины в  лесной, лесостепной и степной зонах</a:t>
                      </a:r>
                      <a:endParaRPr lang="ru-RU" sz="1050" dirty="0">
                        <a:solidFill>
                          <a:schemeClr val="tx1"/>
                        </a:solidFill>
                        <a:effectLst/>
                        <a:latin typeface="Times New Roman"/>
                        <a:ea typeface="Times New Roman"/>
                      </a:endParaRPr>
                    </a:p>
                  </a:txBody>
                  <a:tcPr marL="16920" marR="16920" marT="0" marB="0"/>
                </a:tc>
                <a:tc>
                  <a:txBody>
                    <a:bodyPr/>
                    <a:lstStyle/>
                    <a:p>
                      <a:pPr algn="just">
                        <a:spcAft>
                          <a:spcPts val="0"/>
                        </a:spcAft>
                      </a:pPr>
                      <a:r>
                        <a:rPr lang="ru-RU" sz="1050" dirty="0">
                          <a:solidFill>
                            <a:schemeClr val="tx1"/>
                          </a:solidFill>
                          <a:effectLst/>
                        </a:rPr>
                        <a:t>Противоэрозионные севообороты и лесополосы, </a:t>
                      </a:r>
                      <a:r>
                        <a:rPr lang="ru-RU" sz="1050" dirty="0" err="1">
                          <a:solidFill>
                            <a:schemeClr val="tx1"/>
                          </a:solidFill>
                          <a:effectLst/>
                        </a:rPr>
                        <a:t>обваловывание</a:t>
                      </a:r>
                      <a:r>
                        <a:rPr lang="ru-RU" sz="1050" dirty="0">
                          <a:solidFill>
                            <a:schemeClr val="tx1"/>
                          </a:solidFill>
                          <a:effectLst/>
                        </a:rPr>
                        <a:t> верховьев, строительство плотин, каскадов, лотков, </a:t>
                      </a:r>
                      <a:r>
                        <a:rPr lang="ru-RU" sz="1050" dirty="0" err="1">
                          <a:solidFill>
                            <a:schemeClr val="tx1"/>
                          </a:solidFill>
                          <a:effectLst/>
                        </a:rPr>
                        <a:t>залужение</a:t>
                      </a:r>
                      <a:r>
                        <a:rPr lang="ru-RU" sz="1050" dirty="0">
                          <a:solidFill>
                            <a:schemeClr val="tx1"/>
                          </a:solidFill>
                          <a:effectLst/>
                        </a:rPr>
                        <a:t> склонов и др.</a:t>
                      </a:r>
                      <a:endParaRPr lang="ru-RU" sz="1050" dirty="0">
                        <a:solidFill>
                          <a:schemeClr val="tx1"/>
                        </a:solidFill>
                        <a:effectLst/>
                        <a:latin typeface="Times New Roman"/>
                        <a:ea typeface="Times New Roman"/>
                      </a:endParaRPr>
                    </a:p>
                  </a:txBody>
                  <a:tcPr marL="16920" marR="16920" marT="0" marB="0"/>
                </a:tc>
              </a:tr>
              <a:tr h="811599">
                <a:tc>
                  <a:txBody>
                    <a:bodyPr/>
                    <a:lstStyle/>
                    <a:p>
                      <a:pPr algn="just">
                        <a:spcAft>
                          <a:spcPts val="0"/>
                        </a:spcAft>
                      </a:pPr>
                      <a:r>
                        <a:rPr lang="ru-RU" sz="1050">
                          <a:solidFill>
                            <a:schemeClr val="tx1"/>
                          </a:solidFill>
                          <a:effectLst/>
                        </a:rPr>
                        <a:t>Подтопление и заболачивание</a:t>
                      </a:r>
                      <a:endParaRPr lang="ru-RU" sz="1050">
                        <a:solidFill>
                          <a:schemeClr val="tx1"/>
                        </a:solidFill>
                        <a:effectLst/>
                        <a:latin typeface="Times New Roman"/>
                        <a:ea typeface="Times New Roman"/>
                      </a:endParaRPr>
                    </a:p>
                  </a:txBody>
                  <a:tcPr marL="16920" marR="16920" marT="0" marB="0"/>
                </a:tc>
                <a:tc>
                  <a:txBody>
                    <a:bodyPr/>
                    <a:lstStyle/>
                    <a:p>
                      <a:pPr algn="just">
                        <a:spcAft>
                          <a:spcPts val="0"/>
                        </a:spcAft>
                      </a:pPr>
                      <a:r>
                        <a:rPr lang="ru-RU" sz="1050">
                          <a:solidFill>
                            <a:schemeClr val="tx1"/>
                          </a:solidFill>
                          <a:effectLst/>
                        </a:rPr>
                        <a:t>Низменные, плоские равнины, днища ложбин стока, понижения рельефа</a:t>
                      </a:r>
                      <a:endParaRPr lang="ru-RU" sz="1050">
                        <a:solidFill>
                          <a:schemeClr val="tx1"/>
                        </a:solidFill>
                        <a:effectLst/>
                        <a:latin typeface="Times New Roman"/>
                        <a:ea typeface="Times New Roman"/>
                      </a:endParaRPr>
                    </a:p>
                  </a:txBody>
                  <a:tcPr marL="16920" marR="16920" marT="0" marB="0"/>
                </a:tc>
                <a:tc>
                  <a:txBody>
                    <a:bodyPr/>
                    <a:lstStyle/>
                    <a:p>
                      <a:pPr algn="just">
                        <a:spcAft>
                          <a:spcPts val="0"/>
                        </a:spcAft>
                      </a:pPr>
                      <a:r>
                        <a:rPr lang="ru-RU" sz="1050" dirty="0">
                          <a:solidFill>
                            <a:schemeClr val="tx1"/>
                          </a:solidFill>
                          <a:effectLst/>
                        </a:rPr>
                        <a:t>Строительство дренажных и водоотводных систем</a:t>
                      </a:r>
                      <a:endParaRPr lang="ru-RU" sz="1050" dirty="0">
                        <a:solidFill>
                          <a:schemeClr val="tx1"/>
                        </a:solidFill>
                        <a:effectLst/>
                        <a:latin typeface="Times New Roman"/>
                        <a:ea typeface="Times New Roman"/>
                      </a:endParaRPr>
                    </a:p>
                  </a:txBody>
                  <a:tcPr marL="16920" marR="16920" marT="0" marB="0"/>
                </a:tc>
              </a:tr>
              <a:tr h="760910">
                <a:tc>
                  <a:txBody>
                    <a:bodyPr/>
                    <a:lstStyle/>
                    <a:p>
                      <a:pPr algn="just">
                        <a:spcAft>
                          <a:spcPts val="0"/>
                        </a:spcAft>
                      </a:pPr>
                      <a:r>
                        <a:rPr lang="ru-RU" sz="1050">
                          <a:solidFill>
                            <a:schemeClr val="tx1"/>
                          </a:solidFill>
                          <a:effectLst/>
                        </a:rPr>
                        <a:t>Абразия</a:t>
                      </a:r>
                      <a:endParaRPr lang="ru-RU" sz="1050">
                        <a:solidFill>
                          <a:schemeClr val="tx1"/>
                        </a:solidFill>
                        <a:effectLst/>
                        <a:latin typeface="Times New Roman"/>
                        <a:ea typeface="Times New Roman"/>
                      </a:endParaRPr>
                    </a:p>
                  </a:txBody>
                  <a:tcPr marL="16920" marR="16920" marT="0" marB="0"/>
                </a:tc>
                <a:tc>
                  <a:txBody>
                    <a:bodyPr/>
                    <a:lstStyle/>
                    <a:p>
                      <a:pPr algn="just">
                        <a:spcAft>
                          <a:spcPts val="0"/>
                        </a:spcAft>
                      </a:pPr>
                      <a:r>
                        <a:rPr lang="ru-RU" sz="1050">
                          <a:solidFill>
                            <a:schemeClr val="tx1"/>
                          </a:solidFill>
                          <a:effectLst/>
                        </a:rPr>
                        <a:t>Наветренные побережья морей, крупных озер, водохранилищ</a:t>
                      </a:r>
                      <a:endParaRPr lang="ru-RU" sz="1050">
                        <a:solidFill>
                          <a:schemeClr val="tx1"/>
                        </a:solidFill>
                        <a:effectLst/>
                        <a:latin typeface="Times New Roman"/>
                        <a:ea typeface="Times New Roman"/>
                      </a:endParaRPr>
                    </a:p>
                  </a:txBody>
                  <a:tcPr marL="16920" marR="16920" marT="0" marB="0"/>
                </a:tc>
                <a:tc>
                  <a:txBody>
                    <a:bodyPr/>
                    <a:lstStyle/>
                    <a:p>
                      <a:pPr algn="just">
                        <a:spcAft>
                          <a:spcPts val="0"/>
                        </a:spcAft>
                      </a:pPr>
                      <a:r>
                        <a:rPr lang="ru-RU" sz="1050" dirty="0">
                          <a:solidFill>
                            <a:schemeClr val="tx1"/>
                          </a:solidFill>
                          <a:effectLst/>
                        </a:rPr>
                        <a:t>Берегоукрепительные мероприятия, запреты на добычу песка и гравия из береговой зоны</a:t>
                      </a:r>
                      <a:endParaRPr lang="ru-RU" sz="1050" dirty="0">
                        <a:solidFill>
                          <a:schemeClr val="tx1"/>
                        </a:solidFill>
                        <a:effectLst/>
                        <a:latin typeface="Times New Roman"/>
                        <a:ea typeface="Times New Roman"/>
                      </a:endParaRPr>
                    </a:p>
                  </a:txBody>
                  <a:tcPr marL="16920" marR="16920" marT="0" marB="0"/>
                </a:tc>
              </a:tr>
              <a:tr h="1062018">
                <a:tc>
                  <a:txBody>
                    <a:bodyPr/>
                    <a:lstStyle/>
                    <a:p>
                      <a:pPr algn="just">
                        <a:spcAft>
                          <a:spcPts val="0"/>
                        </a:spcAft>
                      </a:pPr>
                      <a:r>
                        <a:rPr lang="ru-RU" sz="1050">
                          <a:solidFill>
                            <a:schemeClr val="tx1"/>
                          </a:solidFill>
                          <a:effectLst/>
                        </a:rPr>
                        <a:t>Дейгиш</a:t>
                      </a:r>
                      <a:endParaRPr lang="ru-RU" sz="1050">
                        <a:solidFill>
                          <a:schemeClr val="tx1"/>
                        </a:solidFill>
                        <a:effectLst/>
                        <a:latin typeface="Times New Roman"/>
                        <a:ea typeface="Times New Roman"/>
                      </a:endParaRPr>
                    </a:p>
                  </a:txBody>
                  <a:tcPr marL="16920" marR="16920" marT="0" marB="0"/>
                </a:tc>
                <a:tc>
                  <a:txBody>
                    <a:bodyPr/>
                    <a:lstStyle/>
                    <a:p>
                      <a:pPr algn="just">
                        <a:spcAft>
                          <a:spcPts val="0"/>
                        </a:spcAft>
                      </a:pPr>
                      <a:r>
                        <a:rPr lang="ru-RU" sz="1050" dirty="0">
                          <a:solidFill>
                            <a:schemeClr val="tx1"/>
                          </a:solidFill>
                          <a:effectLst/>
                        </a:rPr>
                        <a:t>Долины и русла рек в мелкопесчаных грунтах, резкие колебания уровней и расходов воды, уклонов</a:t>
                      </a:r>
                      <a:endParaRPr lang="ru-RU" sz="1050" dirty="0">
                        <a:solidFill>
                          <a:schemeClr val="tx1"/>
                        </a:solidFill>
                        <a:effectLst/>
                        <a:latin typeface="Times New Roman"/>
                        <a:ea typeface="Times New Roman"/>
                      </a:endParaRPr>
                    </a:p>
                  </a:txBody>
                  <a:tcPr marL="16920" marR="16920" marT="0" marB="0"/>
                </a:tc>
                <a:tc>
                  <a:txBody>
                    <a:bodyPr/>
                    <a:lstStyle/>
                    <a:p>
                      <a:pPr algn="just">
                        <a:spcAft>
                          <a:spcPts val="0"/>
                        </a:spcAft>
                      </a:pPr>
                      <a:r>
                        <a:rPr lang="ru-RU" sz="1050" dirty="0" err="1">
                          <a:solidFill>
                            <a:schemeClr val="tx1"/>
                          </a:solidFill>
                          <a:effectLst/>
                        </a:rPr>
                        <a:t>Русловыпрямительные</a:t>
                      </a:r>
                      <a:r>
                        <a:rPr lang="ru-RU" sz="1050" dirty="0">
                          <a:solidFill>
                            <a:schemeClr val="tx1"/>
                          </a:solidFill>
                          <a:effectLst/>
                        </a:rPr>
                        <a:t> работы, покрытие дна и откосов русла матами и асфальтобетонными тюфяками, каменно-хворостяные шпоры</a:t>
                      </a:r>
                      <a:endParaRPr lang="ru-RU" sz="1050" dirty="0">
                        <a:solidFill>
                          <a:schemeClr val="tx1"/>
                        </a:solidFill>
                        <a:effectLst/>
                        <a:latin typeface="Times New Roman"/>
                        <a:ea typeface="Times New Roman"/>
                      </a:endParaRPr>
                    </a:p>
                  </a:txBody>
                  <a:tcPr marL="16920" marR="16920" marT="0" marB="0"/>
                </a:tc>
              </a:tr>
            </a:tbl>
          </a:graphicData>
        </a:graphic>
      </p:graphicFrame>
      <p:sp>
        <p:nvSpPr>
          <p:cNvPr id="4" name="Текст 3"/>
          <p:cNvSpPr>
            <a:spLocks noGrp="1"/>
          </p:cNvSpPr>
          <p:nvPr>
            <p:ph type="body" sz="half" idx="2"/>
          </p:nvPr>
        </p:nvSpPr>
        <p:spPr>
          <a:xfrm>
            <a:off x="755576" y="2780928"/>
            <a:ext cx="3388660" cy="2139518"/>
          </a:xfrm>
        </p:spPr>
        <p:txBody>
          <a:bodyPr/>
          <a:lstStyle/>
          <a:p>
            <a:endParaRPr lang="ru-RU" dirty="0"/>
          </a:p>
        </p:txBody>
      </p:sp>
      <p:sp>
        <p:nvSpPr>
          <p:cNvPr id="6" name="Rectangle 1"/>
          <p:cNvSpPr>
            <a:spLocks noChangeArrowheads="1"/>
          </p:cNvSpPr>
          <p:nvPr/>
        </p:nvSpPr>
        <p:spPr bwMode="auto">
          <a:xfrm>
            <a:off x="4427984" y="1093967"/>
            <a:ext cx="4104456"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effectLst/>
                <a:latin typeface="Arial" pitchFamily="34" charset="0"/>
                <a:ea typeface="Times New Roman" pitchFamily="18" charset="0"/>
                <a:cs typeface="Arial" pitchFamily="34" charset="0"/>
              </a:rPr>
              <a:t>Неблагоприятные явления и мероприятия по их нейтрализации</a:t>
            </a:r>
            <a:endParaRPr kumimoji="0" lang="ru-RU" sz="1400" b="0" i="0" u="none" strike="noStrike" cap="none" normalizeH="0" baseline="0" dirty="0" smtClean="0">
              <a:ln>
                <a:noFill/>
              </a:ln>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636912"/>
            <a:ext cx="3793004" cy="2549396"/>
          </a:xfrm>
          <a:prstGeom prst="rect">
            <a:avLst/>
          </a:prstGeom>
        </p:spPr>
      </p:pic>
    </p:spTree>
    <p:extLst>
      <p:ext uri="{BB962C8B-B14F-4D97-AF65-F5344CB8AC3E}">
        <p14:creationId xmlns:p14="http://schemas.microsoft.com/office/powerpoint/2010/main" val="2858982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20688"/>
            <a:ext cx="3636085" cy="1258493"/>
          </a:xfrm>
        </p:spPr>
        <p:txBody>
          <a:bodyPr/>
          <a:lstStyle/>
          <a:p>
            <a:r>
              <a:rPr lang="ru-RU" sz="2400" i="1" dirty="0">
                <a:solidFill>
                  <a:schemeClr val="tx1"/>
                </a:solidFill>
              </a:rPr>
              <a:t>Требования судоходства и лесосплава к водным объектам</a:t>
            </a:r>
            <a:r>
              <a:rPr lang="ru-RU" sz="2400" dirty="0">
                <a:solidFill>
                  <a:schemeClr val="tx1"/>
                </a:solidFill>
              </a:rPr>
              <a:t> </a:t>
            </a:r>
          </a:p>
        </p:txBody>
      </p:sp>
      <p:sp>
        <p:nvSpPr>
          <p:cNvPr id="3" name="Объект 2"/>
          <p:cNvSpPr>
            <a:spLocks noGrp="1"/>
          </p:cNvSpPr>
          <p:nvPr>
            <p:ph idx="1"/>
          </p:nvPr>
        </p:nvSpPr>
        <p:spPr>
          <a:xfrm>
            <a:off x="5148064" y="548680"/>
            <a:ext cx="3672408" cy="5832648"/>
          </a:xfrm>
        </p:spPr>
        <p:txBody>
          <a:bodyPr>
            <a:normAutofit fontScale="70000" lnSpcReduction="20000"/>
          </a:bodyPr>
          <a:lstStyle/>
          <a:p>
            <a:pPr algn="just"/>
            <a:r>
              <a:rPr lang="ru-RU" dirty="0">
                <a:solidFill>
                  <a:schemeClr val="tx1"/>
                </a:solidFill>
              </a:rPr>
              <a:t>В</a:t>
            </a:r>
            <a:r>
              <a:rPr lang="ru-RU" dirty="0" smtClean="0">
                <a:solidFill>
                  <a:schemeClr val="tx1"/>
                </a:solidFill>
              </a:rPr>
              <a:t>ключают </a:t>
            </a:r>
            <a:r>
              <a:rPr lang="ru-RU" dirty="0">
                <a:solidFill>
                  <a:schemeClr val="tx1"/>
                </a:solidFill>
              </a:rPr>
              <a:t>гарантированную глубину, ширину судового хода (в пределах которого гарантированная глубина выдерживается), минимальные радиусы изгибов судового хода. В зависимости от указанных параметров, внутренние водные пути (реки, озера, водохранилища, каналы) подразделяются на 7 категорий, которым соответствует доступность для тех или иных типов </a:t>
            </a:r>
            <a:r>
              <a:rPr lang="ru-RU" dirty="0" err="1">
                <a:solidFill>
                  <a:schemeClr val="tx1"/>
                </a:solidFill>
              </a:rPr>
              <a:t>плавсредств</a:t>
            </a:r>
            <a:r>
              <a:rPr lang="ru-RU" dirty="0">
                <a:solidFill>
                  <a:schemeClr val="tx1"/>
                </a:solidFill>
              </a:rPr>
              <a:t>. Наиболее высокая категория I (доступна для всех типов речных судов) предполагает гарантированную глубину не менее 2,6 м,  ширину судового хода не менее 85-100 м, радиусы закругления судового хода не менее 600-1000 м. Наиболее низкая категория VII (доступна для самых мелкосидящих судов и лодок) предполагает гарантированную глубину 0,6 м. Для лесосплавных рек требуется глубина не менее 0,8 м, ширина судового (лесосплавного) хода не менее 14-20 м и радиус его закругления не менее 90-120 м.</a:t>
            </a:r>
          </a:p>
        </p:txBody>
      </p:sp>
      <p:sp>
        <p:nvSpPr>
          <p:cNvPr id="4" name="Текст 3"/>
          <p:cNvSpPr>
            <a:spLocks noGrp="1"/>
          </p:cNvSpPr>
          <p:nvPr>
            <p:ph type="body" sz="half" idx="2"/>
          </p:nvPr>
        </p:nvSpPr>
        <p:spPr>
          <a:xfrm>
            <a:off x="755576" y="2852936"/>
            <a:ext cx="338866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2492896"/>
            <a:ext cx="4290273" cy="3194298"/>
          </a:xfrm>
          <a:prstGeom prst="rect">
            <a:avLst/>
          </a:prstGeom>
        </p:spPr>
      </p:pic>
    </p:spTree>
    <p:extLst>
      <p:ext uri="{BB962C8B-B14F-4D97-AF65-F5344CB8AC3E}">
        <p14:creationId xmlns:p14="http://schemas.microsoft.com/office/powerpoint/2010/main" val="3021916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764704"/>
            <a:ext cx="3636085" cy="1258493"/>
          </a:xfrm>
        </p:spPr>
        <p:txBody>
          <a:bodyPr/>
          <a:lstStyle/>
          <a:p>
            <a:r>
              <a:rPr lang="ru-RU" dirty="0">
                <a:solidFill>
                  <a:schemeClr val="tx1"/>
                </a:solidFill>
              </a:rPr>
              <a:t>Руководство по ОВОС СКОПЕ </a:t>
            </a:r>
            <a:r>
              <a:rPr lang="ru-RU" dirty="0" smtClean="0">
                <a:solidFill>
                  <a:schemeClr val="tx1"/>
                </a:solidFill>
              </a:rPr>
              <a:t>5</a:t>
            </a:r>
            <a:endParaRPr lang="ru-RU" dirty="0">
              <a:solidFill>
                <a:schemeClr val="tx1"/>
              </a:solidFill>
            </a:endParaRPr>
          </a:p>
        </p:txBody>
      </p:sp>
      <p:sp>
        <p:nvSpPr>
          <p:cNvPr id="3" name="Объект 2"/>
          <p:cNvSpPr>
            <a:spLocks noGrp="1"/>
          </p:cNvSpPr>
          <p:nvPr>
            <p:ph idx="1"/>
          </p:nvPr>
        </p:nvSpPr>
        <p:spPr>
          <a:xfrm>
            <a:off x="4860032" y="548680"/>
            <a:ext cx="4017085" cy="5904656"/>
          </a:xfrm>
        </p:spPr>
        <p:txBody>
          <a:bodyPr>
            <a:normAutofit fontScale="55000" lnSpcReduction="20000"/>
          </a:bodyPr>
          <a:lstStyle/>
          <a:p>
            <a:r>
              <a:rPr lang="ru-RU" i="1" dirty="0" smtClean="0">
                <a:solidFill>
                  <a:schemeClr val="tx1"/>
                </a:solidFill>
              </a:rPr>
              <a:t>Базовое определение: «Оценка </a:t>
            </a:r>
            <a:r>
              <a:rPr lang="ru-RU" i="1" dirty="0">
                <a:solidFill>
                  <a:schemeClr val="tx1"/>
                </a:solidFill>
              </a:rPr>
              <a:t>воздействия на окружающую среду» (ОВОС) – это деятельность, направленная на выявление и прогнозирование ожидаемого влияния на среду обитания, на здоровье и благосостояние людей со стороны различных мероприятий и проектов, а также на последующую интерпретацию и передачу полученной информации</a:t>
            </a:r>
            <a:r>
              <a:rPr lang="ru-RU" dirty="0">
                <a:solidFill>
                  <a:schemeClr val="tx1"/>
                </a:solidFill>
              </a:rPr>
              <a:t>.</a:t>
            </a:r>
          </a:p>
          <a:p>
            <a:r>
              <a:rPr lang="ru-RU" dirty="0">
                <a:solidFill>
                  <a:schemeClr val="tx1"/>
                </a:solidFill>
              </a:rPr>
              <a:t>У</a:t>
            </a:r>
            <a:r>
              <a:rPr lang="ru-RU" b="1" i="1" dirty="0" smtClean="0">
                <a:solidFill>
                  <a:schemeClr val="tx1"/>
                </a:solidFill>
              </a:rPr>
              <a:t>частники </a:t>
            </a:r>
            <a:r>
              <a:rPr lang="ru-RU" b="1" i="1" dirty="0">
                <a:solidFill>
                  <a:schemeClr val="tx1"/>
                </a:solidFill>
              </a:rPr>
              <a:t>процесса ОВОС</a:t>
            </a:r>
            <a:r>
              <a:rPr lang="ru-RU" dirty="0">
                <a:solidFill>
                  <a:schemeClr val="tx1"/>
                </a:solidFill>
              </a:rPr>
              <a:t>:</a:t>
            </a:r>
          </a:p>
          <a:p>
            <a:r>
              <a:rPr lang="ru-RU" dirty="0">
                <a:solidFill>
                  <a:schemeClr val="tx1"/>
                </a:solidFill>
              </a:rPr>
              <a:t>- лица, принимающие решения, </a:t>
            </a:r>
          </a:p>
          <a:p>
            <a:r>
              <a:rPr lang="ru-RU" dirty="0">
                <a:solidFill>
                  <a:schemeClr val="tx1"/>
                </a:solidFill>
              </a:rPr>
              <a:t>- инвесторы, </a:t>
            </a:r>
          </a:p>
          <a:p>
            <a:r>
              <a:rPr lang="ru-RU" dirty="0">
                <a:solidFill>
                  <a:schemeClr val="tx1"/>
                </a:solidFill>
              </a:rPr>
              <a:t>- консультанты и советники, </a:t>
            </a:r>
          </a:p>
          <a:p>
            <a:r>
              <a:rPr lang="ru-RU" dirty="0">
                <a:solidFill>
                  <a:schemeClr val="tx1"/>
                </a:solidFill>
              </a:rPr>
              <a:t>- исполнители (проектировщики), </a:t>
            </a:r>
          </a:p>
          <a:p>
            <a:r>
              <a:rPr lang="ru-RU" dirty="0">
                <a:solidFill>
                  <a:schemeClr val="tx1"/>
                </a:solidFill>
              </a:rPr>
              <a:t>- эксперты, </a:t>
            </a:r>
          </a:p>
          <a:p>
            <a:r>
              <a:rPr lang="ru-RU" dirty="0">
                <a:solidFill>
                  <a:schemeClr val="tx1"/>
                </a:solidFill>
              </a:rPr>
              <a:t>- общественность, в </a:t>
            </a:r>
            <a:r>
              <a:rPr lang="ru-RU" dirty="0" err="1">
                <a:solidFill>
                  <a:schemeClr val="tx1"/>
                </a:solidFill>
              </a:rPr>
              <a:t>т.ч</a:t>
            </a:r>
            <a:r>
              <a:rPr lang="ru-RU" dirty="0">
                <a:solidFill>
                  <a:schemeClr val="tx1"/>
                </a:solidFill>
              </a:rPr>
              <a:t>. в лице заинтересованных групп и организаций.</a:t>
            </a:r>
          </a:p>
          <a:p>
            <a:r>
              <a:rPr lang="ru-RU" dirty="0">
                <a:solidFill>
                  <a:schemeClr val="tx1"/>
                </a:solidFill>
              </a:rPr>
              <a:t>О</a:t>
            </a:r>
            <a:r>
              <a:rPr lang="ru-RU" b="1" i="1" dirty="0" smtClean="0">
                <a:solidFill>
                  <a:schemeClr val="tx1"/>
                </a:solidFill>
              </a:rPr>
              <a:t>сновные </a:t>
            </a:r>
            <a:r>
              <a:rPr lang="ru-RU" b="1" i="1" dirty="0">
                <a:solidFill>
                  <a:schemeClr val="tx1"/>
                </a:solidFill>
              </a:rPr>
              <a:t>этапы процесса ОВОС</a:t>
            </a:r>
            <a:r>
              <a:rPr lang="ru-RU" dirty="0">
                <a:solidFill>
                  <a:schemeClr val="tx1"/>
                </a:solidFill>
              </a:rPr>
              <a:t>:</a:t>
            </a:r>
          </a:p>
          <a:p>
            <a:r>
              <a:rPr lang="ru-RU" dirty="0">
                <a:solidFill>
                  <a:schemeClr val="tx1"/>
                </a:solidFill>
              </a:rPr>
              <a:t>- определение целей намечаемой деятельности, </a:t>
            </a:r>
          </a:p>
          <a:p>
            <a:r>
              <a:rPr lang="ru-RU" dirty="0">
                <a:solidFill>
                  <a:schemeClr val="tx1"/>
                </a:solidFill>
              </a:rPr>
              <a:t>- выработка политики ее реализации и составление программ, </a:t>
            </a:r>
          </a:p>
          <a:p>
            <a:r>
              <a:rPr lang="ru-RU" dirty="0">
                <a:solidFill>
                  <a:schemeClr val="tx1"/>
                </a:solidFill>
              </a:rPr>
              <a:t>- определение воздействий и выделение сильнейших из них, </a:t>
            </a:r>
          </a:p>
          <a:p>
            <a:r>
              <a:rPr lang="ru-RU" dirty="0">
                <a:solidFill>
                  <a:schemeClr val="tx1"/>
                </a:solidFill>
              </a:rPr>
              <a:t>- собственно оценка воздействий, </a:t>
            </a:r>
          </a:p>
          <a:p>
            <a:r>
              <a:rPr lang="ru-RU" dirty="0">
                <a:solidFill>
                  <a:schemeClr val="tx1"/>
                </a:solidFill>
              </a:rPr>
              <a:t>- принятие решения по результатам ОВОС, </a:t>
            </a:r>
          </a:p>
          <a:p>
            <a:r>
              <a:rPr lang="ru-RU" dirty="0">
                <a:solidFill>
                  <a:schemeClr val="tx1"/>
                </a:solidFill>
              </a:rPr>
              <a:t>- реализация и последующая проверка). </a:t>
            </a:r>
          </a:p>
          <a:p>
            <a:endParaRPr lang="ru-RU" dirty="0"/>
          </a:p>
        </p:txBody>
      </p:sp>
      <p:sp>
        <p:nvSpPr>
          <p:cNvPr id="4" name="Текст 3"/>
          <p:cNvSpPr>
            <a:spLocks noGrp="1"/>
          </p:cNvSpPr>
          <p:nvPr>
            <p:ph type="body" sz="half" idx="2"/>
          </p:nvPr>
        </p:nvSpPr>
        <p:spPr>
          <a:xfrm>
            <a:off x="755576" y="2852936"/>
            <a:ext cx="3708849" cy="2784384"/>
          </a:xfrm>
        </p:spPr>
        <p:txBody>
          <a:bodyPr/>
          <a:lstStyle/>
          <a:p>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36912"/>
            <a:ext cx="4267200" cy="3124200"/>
          </a:xfrm>
          <a:prstGeom prst="rect">
            <a:avLst/>
          </a:prstGeom>
        </p:spPr>
      </p:pic>
    </p:spTree>
    <p:extLst>
      <p:ext uri="{BB962C8B-B14F-4D97-AF65-F5344CB8AC3E}">
        <p14:creationId xmlns:p14="http://schemas.microsoft.com/office/powerpoint/2010/main" val="1471555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3" y="188640"/>
            <a:ext cx="3636085" cy="1546525"/>
          </a:xfrm>
        </p:spPr>
        <p:txBody>
          <a:bodyPr/>
          <a:lstStyle/>
          <a:p>
            <a:r>
              <a:rPr lang="ru-RU" sz="2000" dirty="0">
                <a:solidFill>
                  <a:schemeClr val="tx1"/>
                </a:solidFill>
              </a:rPr>
              <a:t>Водопользование с забором водных ресурсов из водных объектов (водопотребление) </a:t>
            </a:r>
          </a:p>
        </p:txBody>
      </p:sp>
      <p:sp>
        <p:nvSpPr>
          <p:cNvPr id="3" name="Объект 2"/>
          <p:cNvSpPr>
            <a:spLocks noGrp="1"/>
          </p:cNvSpPr>
          <p:nvPr>
            <p:ph idx="1"/>
          </p:nvPr>
        </p:nvSpPr>
        <p:spPr>
          <a:xfrm>
            <a:off x="251520" y="1772816"/>
            <a:ext cx="3384376" cy="864096"/>
          </a:xfrm>
        </p:spPr>
        <p:txBody>
          <a:bodyPr>
            <a:normAutofit fontScale="70000" lnSpcReduction="20000"/>
          </a:bodyPr>
          <a:lstStyle/>
          <a:p>
            <a:pPr marL="0" indent="0">
              <a:spcBef>
                <a:spcPts val="0"/>
              </a:spcBef>
              <a:spcAft>
                <a:spcPts val="0"/>
              </a:spcAft>
            </a:pPr>
            <a:endParaRPr lang="ru-RU" sz="1600" dirty="0" smtClean="0"/>
          </a:p>
          <a:p>
            <a:pPr marL="0" indent="0">
              <a:spcBef>
                <a:spcPts val="0"/>
              </a:spcBef>
              <a:spcAft>
                <a:spcPts val="0"/>
              </a:spcAft>
            </a:pPr>
            <a:endParaRPr lang="ru-RU" sz="1600" dirty="0"/>
          </a:p>
          <a:p>
            <a:pPr marL="0" indent="0">
              <a:spcBef>
                <a:spcPts val="0"/>
              </a:spcBef>
              <a:spcAft>
                <a:spcPts val="0"/>
              </a:spcAft>
              <a:buNone/>
            </a:pPr>
            <a:r>
              <a:rPr lang="ru-RU" sz="2500" dirty="0" smtClean="0">
                <a:solidFill>
                  <a:schemeClr val="tx1"/>
                </a:solidFill>
              </a:rPr>
              <a:t>Предъявляет</a:t>
            </a:r>
            <a:r>
              <a:rPr lang="ru-RU" sz="2500" dirty="0">
                <a:solidFill>
                  <a:schemeClr val="tx1"/>
                </a:solidFill>
              </a:rPr>
              <a:t>, прежде всего, требования к качеству воды</a:t>
            </a:r>
            <a:r>
              <a:rPr lang="ru-RU" sz="2500" dirty="0" smtClean="0">
                <a:solidFill>
                  <a:schemeClr val="tx1"/>
                </a:solidFill>
              </a:rPr>
              <a:t>.</a:t>
            </a:r>
          </a:p>
          <a:p>
            <a:endParaRPr lang="ru-RU" sz="2400" dirty="0" smtClean="0"/>
          </a:p>
          <a:p>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1366685830"/>
              </p:ext>
            </p:extLst>
          </p:nvPr>
        </p:nvGraphicFramePr>
        <p:xfrm>
          <a:off x="3851920" y="116632"/>
          <a:ext cx="5184576" cy="6624736"/>
        </p:xfrm>
        <a:graphic>
          <a:graphicData uri="http://schemas.openxmlformats.org/drawingml/2006/table">
            <a:tbl>
              <a:tblPr firstRow="1" firstCol="1" bandRow="1">
                <a:tableStyleId>{5C22544A-7EE6-4342-B048-85BDC9FD1C3A}</a:tableStyleId>
              </a:tblPr>
              <a:tblGrid>
                <a:gridCol w="1440159"/>
                <a:gridCol w="2088233"/>
                <a:gridCol w="1656184"/>
              </a:tblGrid>
              <a:tr h="25840">
                <a:tc rowSpan="2">
                  <a:txBody>
                    <a:bodyPr/>
                    <a:lstStyle/>
                    <a:p>
                      <a:pPr algn="just">
                        <a:spcAft>
                          <a:spcPts val="0"/>
                        </a:spcAft>
                      </a:pPr>
                      <a:r>
                        <a:rPr lang="ru-RU" sz="800" dirty="0">
                          <a:effectLst/>
                        </a:rPr>
                        <a:t>Показатели</a:t>
                      </a:r>
                      <a:endParaRPr lang="ru-RU" sz="800" dirty="0">
                        <a:effectLst/>
                        <a:latin typeface="Times New Roman"/>
                        <a:ea typeface="Times New Roman"/>
                      </a:endParaRPr>
                    </a:p>
                  </a:txBody>
                  <a:tcPr marL="27233" marR="27233" marT="0" marB="0"/>
                </a:tc>
                <a:tc gridSpan="2">
                  <a:txBody>
                    <a:bodyPr/>
                    <a:lstStyle/>
                    <a:p>
                      <a:pPr algn="ctr">
                        <a:spcAft>
                          <a:spcPts val="0"/>
                        </a:spcAft>
                      </a:pPr>
                      <a:r>
                        <a:rPr lang="ru-RU" sz="800">
                          <a:effectLst/>
                        </a:rPr>
                        <a:t>Категории водопользования</a:t>
                      </a:r>
                      <a:endParaRPr lang="ru-RU" sz="800">
                        <a:effectLst/>
                        <a:latin typeface="Times New Roman"/>
                        <a:ea typeface="Times New Roman"/>
                      </a:endParaRPr>
                    </a:p>
                  </a:txBody>
                  <a:tcPr marL="27233" marR="27233" marT="0" marB="0"/>
                </a:tc>
                <a:tc hMerge="1">
                  <a:txBody>
                    <a:bodyPr/>
                    <a:lstStyle/>
                    <a:p>
                      <a:endParaRPr lang="ru-RU"/>
                    </a:p>
                  </a:txBody>
                  <a:tcPr/>
                </a:tc>
              </a:tr>
              <a:tr h="313122">
                <a:tc vMerge="1">
                  <a:txBody>
                    <a:bodyPr/>
                    <a:lstStyle/>
                    <a:p>
                      <a:endParaRPr lang="ru-RU"/>
                    </a:p>
                  </a:txBody>
                  <a:tcPr/>
                </a:tc>
                <a:tc>
                  <a:txBody>
                    <a:bodyPr/>
                    <a:lstStyle/>
                    <a:p>
                      <a:pPr algn="ctr">
                        <a:spcAft>
                          <a:spcPts val="0"/>
                        </a:spcAft>
                      </a:pPr>
                      <a:r>
                        <a:rPr lang="ru-RU" sz="800" dirty="0">
                          <a:solidFill>
                            <a:schemeClr val="tx1"/>
                          </a:solidFill>
                          <a:effectLst/>
                        </a:rPr>
                        <a:t>Для питьевого и хозяйственно-бытового  водоснабжения, а также  для водоснабжения пищевых предприятий</a:t>
                      </a:r>
                      <a:endParaRPr lang="ru-RU" sz="800" dirty="0">
                        <a:solidFill>
                          <a:schemeClr val="tx1"/>
                        </a:solidFill>
                        <a:effectLst/>
                        <a:latin typeface="Times New Roman"/>
                        <a:ea typeface="Times New Roman"/>
                      </a:endParaRPr>
                    </a:p>
                  </a:txBody>
                  <a:tcPr marL="27233" marR="27233" marT="0" marB="0"/>
                </a:tc>
                <a:tc>
                  <a:txBody>
                    <a:bodyPr/>
                    <a:lstStyle/>
                    <a:p>
                      <a:pPr algn="ctr">
                        <a:spcAft>
                          <a:spcPts val="0"/>
                        </a:spcAft>
                      </a:pPr>
                      <a:r>
                        <a:rPr lang="ru-RU" sz="800">
                          <a:solidFill>
                            <a:schemeClr val="tx1"/>
                          </a:solidFill>
                          <a:effectLst/>
                        </a:rPr>
                        <a:t>Для рекреационного водопользования, а также в черте населенных мест</a:t>
                      </a:r>
                      <a:endParaRPr lang="ru-RU" sz="800">
                        <a:solidFill>
                          <a:schemeClr val="tx1"/>
                        </a:solidFill>
                        <a:effectLst/>
                        <a:latin typeface="Times New Roman"/>
                        <a:ea typeface="Times New Roman"/>
                      </a:endParaRPr>
                    </a:p>
                  </a:txBody>
                  <a:tcPr marL="27233" marR="27233" marT="0" marB="0"/>
                </a:tc>
              </a:tr>
              <a:tr h="391403">
                <a:tc rowSpan="3">
                  <a:txBody>
                    <a:bodyPr/>
                    <a:lstStyle/>
                    <a:p>
                      <a:pPr algn="just">
                        <a:spcAft>
                          <a:spcPts val="0"/>
                        </a:spcAft>
                      </a:pPr>
                      <a:r>
                        <a:rPr lang="ru-RU" sz="800" dirty="0">
                          <a:effectLst/>
                        </a:rPr>
                        <a:t>Взвешенные вещества*</a:t>
                      </a:r>
                      <a:endParaRPr lang="ru-RU" sz="800" dirty="0">
                        <a:effectLst/>
                        <a:latin typeface="Times New Roman"/>
                        <a:ea typeface="Times New Roman"/>
                      </a:endParaRPr>
                    </a:p>
                  </a:txBody>
                  <a:tcPr marL="27233" marR="27233" marT="0" marB="0"/>
                </a:tc>
                <a:tc gridSpan="2">
                  <a:txBody>
                    <a:bodyPr/>
                    <a:lstStyle/>
                    <a:p>
                      <a:pPr algn="ctr">
                        <a:spcAft>
                          <a:spcPts val="0"/>
                        </a:spcAft>
                      </a:pPr>
                      <a:r>
                        <a:rPr lang="ru-RU" sz="800" dirty="0">
                          <a:solidFill>
                            <a:schemeClr val="tx1"/>
                          </a:solidFill>
                          <a:effectLst/>
                        </a:rPr>
                        <a:t>При сбросе сточных вод, производстве работ  на  водном объекте и  в  прибрежной  зоне  содержание  взвешенных веществ  в  контрольном  створе  (пункте)  не   должно увеличиваться по сравнению с  естественными  условиями более чем на:</a:t>
                      </a:r>
                      <a:endParaRPr lang="ru-RU" sz="800" dirty="0">
                        <a:solidFill>
                          <a:schemeClr val="tx1"/>
                        </a:solidFill>
                        <a:effectLst/>
                        <a:latin typeface="Times New Roman"/>
                        <a:ea typeface="Times New Roman"/>
                      </a:endParaRPr>
                    </a:p>
                  </a:txBody>
                  <a:tcPr marL="27233" marR="27233" marT="0" marB="0"/>
                </a:tc>
                <a:tc hMerge="1">
                  <a:txBody>
                    <a:bodyPr/>
                    <a:lstStyle/>
                    <a:p>
                      <a:endParaRPr lang="ru-RU"/>
                    </a:p>
                  </a:txBody>
                  <a:tcPr/>
                </a:tc>
              </a:tr>
              <a:tr h="97851">
                <a:tc vMerge="1">
                  <a:txBody>
                    <a:bodyPr/>
                    <a:lstStyle/>
                    <a:p>
                      <a:endParaRPr lang="ru-RU"/>
                    </a:p>
                  </a:txBody>
                  <a:tcPr/>
                </a:tc>
                <a:tc>
                  <a:txBody>
                    <a:bodyPr/>
                    <a:lstStyle/>
                    <a:p>
                      <a:pPr algn="ctr">
                        <a:spcAft>
                          <a:spcPts val="0"/>
                        </a:spcAft>
                      </a:pPr>
                      <a:r>
                        <a:rPr lang="ru-RU" sz="800" dirty="0">
                          <a:solidFill>
                            <a:schemeClr val="tx1"/>
                          </a:solidFill>
                          <a:effectLst/>
                        </a:rPr>
                        <a:t>0,25 мг/дм</a:t>
                      </a:r>
                      <a:r>
                        <a:rPr lang="ru-RU" sz="800" baseline="30000" dirty="0">
                          <a:solidFill>
                            <a:schemeClr val="tx1"/>
                          </a:solidFill>
                          <a:effectLst/>
                        </a:rPr>
                        <a:t>3</a:t>
                      </a:r>
                      <a:endParaRPr lang="ru-RU" sz="800" dirty="0">
                        <a:solidFill>
                          <a:schemeClr val="tx1"/>
                        </a:solidFill>
                        <a:effectLst/>
                        <a:latin typeface="Times New Roman"/>
                        <a:ea typeface="Times New Roman"/>
                      </a:endParaRPr>
                    </a:p>
                  </a:txBody>
                  <a:tcPr marL="27233" marR="27233" marT="0" marB="0"/>
                </a:tc>
                <a:tc>
                  <a:txBody>
                    <a:bodyPr/>
                    <a:lstStyle/>
                    <a:p>
                      <a:pPr algn="ctr">
                        <a:spcAft>
                          <a:spcPts val="0"/>
                        </a:spcAft>
                      </a:pPr>
                      <a:r>
                        <a:rPr lang="ru-RU" sz="800">
                          <a:solidFill>
                            <a:schemeClr val="tx1"/>
                          </a:solidFill>
                          <a:effectLst/>
                        </a:rPr>
                        <a:t>0,75 мг/дм</a:t>
                      </a:r>
                      <a:r>
                        <a:rPr lang="ru-RU" sz="800" baseline="30000">
                          <a:solidFill>
                            <a:schemeClr val="tx1"/>
                          </a:solidFill>
                          <a:effectLst/>
                        </a:rPr>
                        <a:t>3</a:t>
                      </a:r>
                      <a:endParaRPr lang="ru-RU" sz="800">
                        <a:solidFill>
                          <a:schemeClr val="tx1"/>
                        </a:solidFill>
                        <a:effectLst/>
                        <a:latin typeface="Times New Roman"/>
                        <a:ea typeface="Times New Roman"/>
                      </a:endParaRPr>
                    </a:p>
                  </a:txBody>
                  <a:tcPr marL="27233" marR="27233" marT="0" marB="0"/>
                </a:tc>
              </a:tr>
              <a:tr h="234841">
                <a:tc vMerge="1">
                  <a:txBody>
                    <a:bodyPr/>
                    <a:lstStyle/>
                    <a:p>
                      <a:endParaRPr lang="ru-RU"/>
                    </a:p>
                  </a:txBody>
                  <a:tcPr/>
                </a:tc>
                <a:tc gridSpan="2">
                  <a:txBody>
                    <a:bodyPr/>
                    <a:lstStyle/>
                    <a:p>
                      <a:pPr algn="ctr">
                        <a:spcAft>
                          <a:spcPts val="0"/>
                        </a:spcAft>
                      </a:pPr>
                      <a:r>
                        <a:rPr lang="ru-RU" sz="800" dirty="0">
                          <a:solidFill>
                            <a:schemeClr val="tx1"/>
                          </a:solidFill>
                          <a:effectLst/>
                        </a:rPr>
                        <a:t>Для водных объектов,  содержащих  в  межень   более 30 мг/дм</a:t>
                      </a:r>
                      <a:r>
                        <a:rPr lang="ru-RU" sz="800" baseline="30000" dirty="0">
                          <a:solidFill>
                            <a:schemeClr val="tx1"/>
                          </a:solidFill>
                          <a:effectLst/>
                        </a:rPr>
                        <a:t>3</a:t>
                      </a:r>
                      <a:r>
                        <a:rPr lang="ru-RU" sz="800" dirty="0">
                          <a:solidFill>
                            <a:schemeClr val="tx1"/>
                          </a:solidFill>
                          <a:effectLst/>
                        </a:rPr>
                        <a:t>  природных  взвешенных   веществ,   допускается увеличение их содержания в воде в пределах 5%</a:t>
                      </a:r>
                      <a:endParaRPr lang="ru-RU" sz="800" dirty="0">
                        <a:solidFill>
                          <a:schemeClr val="tx1"/>
                        </a:solidFill>
                        <a:effectLst/>
                        <a:latin typeface="Times New Roman"/>
                        <a:ea typeface="Times New Roman"/>
                      </a:endParaRPr>
                    </a:p>
                  </a:txBody>
                  <a:tcPr marL="27233" marR="27233" marT="0" marB="0"/>
                </a:tc>
                <a:tc hMerge="1">
                  <a:txBody>
                    <a:bodyPr/>
                    <a:lstStyle/>
                    <a:p>
                      <a:endParaRPr lang="ru-RU"/>
                    </a:p>
                  </a:txBody>
                  <a:tcPr/>
                </a:tc>
              </a:tr>
              <a:tr h="234841">
                <a:tc>
                  <a:txBody>
                    <a:bodyPr/>
                    <a:lstStyle/>
                    <a:p>
                      <a:pPr algn="just">
                        <a:spcAft>
                          <a:spcPts val="0"/>
                        </a:spcAft>
                      </a:pPr>
                      <a:r>
                        <a:rPr lang="ru-RU" sz="800" dirty="0">
                          <a:effectLst/>
                        </a:rPr>
                        <a:t>Плавающие примеси</a:t>
                      </a:r>
                      <a:endParaRPr lang="ru-RU" sz="800" dirty="0">
                        <a:effectLst/>
                        <a:latin typeface="Times New Roman"/>
                        <a:ea typeface="Times New Roman"/>
                      </a:endParaRPr>
                    </a:p>
                  </a:txBody>
                  <a:tcPr marL="27233" marR="27233" marT="0" marB="0"/>
                </a:tc>
                <a:tc gridSpan="2">
                  <a:txBody>
                    <a:bodyPr/>
                    <a:lstStyle/>
                    <a:p>
                      <a:pPr algn="ctr">
                        <a:spcAft>
                          <a:spcPts val="0"/>
                        </a:spcAft>
                      </a:pPr>
                      <a:r>
                        <a:rPr lang="ru-RU" sz="800" dirty="0">
                          <a:solidFill>
                            <a:schemeClr val="tx1"/>
                          </a:solidFill>
                          <a:effectLst/>
                        </a:rPr>
                        <a:t>На поверхности воды не  должны  обнаруживаться  пленки нефтепродуктов,  масел,  жиров  и   скопление   других примесей</a:t>
                      </a:r>
                      <a:endParaRPr lang="ru-RU" sz="800" dirty="0">
                        <a:solidFill>
                          <a:schemeClr val="tx1"/>
                        </a:solidFill>
                        <a:effectLst/>
                        <a:latin typeface="Times New Roman"/>
                        <a:ea typeface="Times New Roman"/>
                      </a:endParaRPr>
                    </a:p>
                  </a:txBody>
                  <a:tcPr marL="27233" marR="27233" marT="0" marB="0"/>
                </a:tc>
                <a:tc hMerge="1">
                  <a:txBody>
                    <a:bodyPr/>
                    <a:lstStyle/>
                    <a:p>
                      <a:endParaRPr lang="ru-RU"/>
                    </a:p>
                  </a:txBody>
                  <a:tcPr/>
                </a:tc>
              </a:tr>
              <a:tr h="78281">
                <a:tc rowSpan="2">
                  <a:txBody>
                    <a:bodyPr/>
                    <a:lstStyle/>
                    <a:p>
                      <a:pPr algn="just">
                        <a:spcAft>
                          <a:spcPts val="0"/>
                        </a:spcAft>
                      </a:pPr>
                      <a:r>
                        <a:rPr lang="ru-RU" sz="800" dirty="0">
                          <a:effectLst/>
                        </a:rPr>
                        <a:t>Окраска</a:t>
                      </a:r>
                      <a:endParaRPr lang="ru-RU" sz="800" dirty="0">
                        <a:effectLst/>
                        <a:latin typeface="Times New Roman"/>
                        <a:ea typeface="Times New Roman"/>
                      </a:endParaRPr>
                    </a:p>
                  </a:txBody>
                  <a:tcPr marL="27233" marR="27233" marT="0" marB="0"/>
                </a:tc>
                <a:tc gridSpan="2">
                  <a:txBody>
                    <a:bodyPr/>
                    <a:lstStyle/>
                    <a:p>
                      <a:pPr algn="ctr">
                        <a:spcAft>
                          <a:spcPts val="0"/>
                        </a:spcAft>
                      </a:pPr>
                      <a:r>
                        <a:rPr lang="ru-RU" sz="800" dirty="0">
                          <a:solidFill>
                            <a:schemeClr val="tx1"/>
                          </a:solidFill>
                          <a:effectLst/>
                        </a:rPr>
                        <a:t>Не должна обнаруживаться в столбике:</a:t>
                      </a:r>
                      <a:endParaRPr lang="ru-RU" sz="800" dirty="0">
                        <a:solidFill>
                          <a:schemeClr val="tx1"/>
                        </a:solidFill>
                        <a:effectLst/>
                        <a:latin typeface="Times New Roman"/>
                        <a:ea typeface="Times New Roman"/>
                      </a:endParaRPr>
                    </a:p>
                  </a:txBody>
                  <a:tcPr marL="27233" marR="27233" marT="0" marB="0"/>
                </a:tc>
                <a:tc hMerge="1">
                  <a:txBody>
                    <a:bodyPr/>
                    <a:lstStyle/>
                    <a:p>
                      <a:endParaRPr lang="ru-RU"/>
                    </a:p>
                  </a:txBody>
                  <a:tcPr/>
                </a:tc>
              </a:tr>
              <a:tr h="78281">
                <a:tc vMerge="1">
                  <a:txBody>
                    <a:bodyPr/>
                    <a:lstStyle/>
                    <a:p>
                      <a:endParaRPr lang="ru-RU"/>
                    </a:p>
                  </a:txBody>
                  <a:tcPr/>
                </a:tc>
                <a:tc>
                  <a:txBody>
                    <a:bodyPr/>
                    <a:lstStyle/>
                    <a:p>
                      <a:pPr algn="ctr">
                        <a:spcAft>
                          <a:spcPts val="0"/>
                        </a:spcAft>
                      </a:pPr>
                      <a:r>
                        <a:rPr lang="ru-RU" sz="800" dirty="0">
                          <a:solidFill>
                            <a:schemeClr val="tx1"/>
                          </a:solidFill>
                          <a:effectLst/>
                        </a:rPr>
                        <a:t>20 см</a:t>
                      </a:r>
                      <a:endParaRPr lang="ru-RU" sz="800" dirty="0">
                        <a:solidFill>
                          <a:schemeClr val="tx1"/>
                        </a:solidFill>
                        <a:effectLst/>
                        <a:latin typeface="Times New Roman"/>
                        <a:ea typeface="Times New Roman"/>
                      </a:endParaRPr>
                    </a:p>
                  </a:txBody>
                  <a:tcPr marL="27233" marR="27233" marT="0" marB="0"/>
                </a:tc>
                <a:tc>
                  <a:txBody>
                    <a:bodyPr/>
                    <a:lstStyle/>
                    <a:p>
                      <a:pPr algn="ctr">
                        <a:spcAft>
                          <a:spcPts val="0"/>
                        </a:spcAft>
                      </a:pPr>
                      <a:r>
                        <a:rPr lang="ru-RU" sz="800">
                          <a:solidFill>
                            <a:schemeClr val="tx1"/>
                          </a:solidFill>
                          <a:effectLst/>
                        </a:rPr>
                        <a:t>30 см</a:t>
                      </a:r>
                      <a:endParaRPr lang="ru-RU" sz="800">
                        <a:solidFill>
                          <a:schemeClr val="tx1"/>
                        </a:solidFill>
                        <a:effectLst/>
                        <a:latin typeface="Times New Roman"/>
                        <a:ea typeface="Times New Roman"/>
                      </a:endParaRPr>
                    </a:p>
                  </a:txBody>
                  <a:tcPr marL="27233" marR="27233" marT="0" marB="0"/>
                </a:tc>
              </a:tr>
              <a:tr h="156561">
                <a:tc rowSpan="2">
                  <a:txBody>
                    <a:bodyPr/>
                    <a:lstStyle/>
                    <a:p>
                      <a:pPr algn="just">
                        <a:spcAft>
                          <a:spcPts val="0"/>
                        </a:spcAft>
                      </a:pPr>
                      <a:r>
                        <a:rPr lang="ru-RU" sz="800" dirty="0">
                          <a:effectLst/>
                        </a:rPr>
                        <a:t>Запахи</a:t>
                      </a:r>
                      <a:endParaRPr lang="ru-RU" sz="800" dirty="0">
                        <a:effectLst/>
                        <a:latin typeface="Times New Roman"/>
                        <a:ea typeface="Times New Roman"/>
                      </a:endParaRPr>
                    </a:p>
                  </a:txBody>
                  <a:tcPr marL="27233" marR="27233" marT="0" marB="0"/>
                </a:tc>
                <a:tc gridSpan="2">
                  <a:txBody>
                    <a:bodyPr/>
                    <a:lstStyle/>
                    <a:p>
                      <a:pPr algn="ctr">
                        <a:spcAft>
                          <a:spcPts val="0"/>
                        </a:spcAft>
                      </a:pPr>
                      <a:r>
                        <a:rPr lang="ru-RU" sz="800" dirty="0">
                          <a:solidFill>
                            <a:schemeClr val="tx1"/>
                          </a:solidFill>
                          <a:effectLst/>
                        </a:rPr>
                        <a:t>Вода не должна приобретать запахи интенсивностью более баллов, обнаруживаемые:</a:t>
                      </a:r>
                      <a:endParaRPr lang="ru-RU" sz="800" dirty="0">
                        <a:solidFill>
                          <a:schemeClr val="tx1"/>
                        </a:solidFill>
                        <a:effectLst/>
                        <a:latin typeface="Times New Roman"/>
                        <a:ea typeface="Times New Roman"/>
                      </a:endParaRPr>
                    </a:p>
                  </a:txBody>
                  <a:tcPr marL="27233" marR="27233" marT="0" marB="0"/>
                </a:tc>
                <a:tc hMerge="1">
                  <a:txBody>
                    <a:bodyPr/>
                    <a:lstStyle/>
                    <a:p>
                      <a:endParaRPr lang="ru-RU"/>
                    </a:p>
                  </a:txBody>
                  <a:tcPr/>
                </a:tc>
              </a:tr>
              <a:tr h="234841">
                <a:tc vMerge="1">
                  <a:txBody>
                    <a:bodyPr/>
                    <a:lstStyle/>
                    <a:p>
                      <a:endParaRPr lang="ru-RU"/>
                    </a:p>
                  </a:txBody>
                  <a:tcPr/>
                </a:tc>
                <a:tc>
                  <a:txBody>
                    <a:bodyPr/>
                    <a:lstStyle/>
                    <a:p>
                      <a:pPr algn="ctr">
                        <a:spcAft>
                          <a:spcPts val="0"/>
                        </a:spcAft>
                      </a:pPr>
                      <a:r>
                        <a:rPr lang="ru-RU" sz="800" dirty="0">
                          <a:solidFill>
                            <a:schemeClr val="tx1"/>
                          </a:solidFill>
                          <a:effectLst/>
                        </a:rPr>
                        <a:t>Непосредственно  или  при последующем  хлорировании или других способах обработки</a:t>
                      </a:r>
                      <a:endParaRPr lang="ru-RU" sz="800" dirty="0">
                        <a:solidFill>
                          <a:schemeClr val="tx1"/>
                        </a:solidFill>
                        <a:effectLst/>
                        <a:latin typeface="Times New Roman"/>
                        <a:ea typeface="Times New Roman"/>
                      </a:endParaRPr>
                    </a:p>
                  </a:txBody>
                  <a:tcPr marL="27233" marR="27233" marT="0" marB="0"/>
                </a:tc>
                <a:tc>
                  <a:txBody>
                    <a:bodyPr/>
                    <a:lstStyle/>
                    <a:p>
                      <a:pPr algn="ctr">
                        <a:spcAft>
                          <a:spcPts val="0"/>
                        </a:spcAft>
                      </a:pPr>
                      <a:r>
                        <a:rPr lang="ru-RU" sz="800">
                          <a:solidFill>
                            <a:schemeClr val="tx1"/>
                          </a:solidFill>
                          <a:effectLst/>
                        </a:rPr>
                        <a:t>Непосредственно</a:t>
                      </a:r>
                      <a:endParaRPr lang="ru-RU" sz="800">
                        <a:solidFill>
                          <a:schemeClr val="tx1"/>
                        </a:solidFill>
                        <a:effectLst/>
                        <a:latin typeface="Times New Roman"/>
                        <a:ea typeface="Times New Roman"/>
                      </a:endParaRPr>
                    </a:p>
                  </a:txBody>
                  <a:tcPr marL="27233" marR="27233" marT="0" marB="0"/>
                </a:tc>
              </a:tr>
              <a:tr h="313122">
                <a:tc>
                  <a:txBody>
                    <a:bodyPr/>
                    <a:lstStyle/>
                    <a:p>
                      <a:pPr algn="just">
                        <a:spcAft>
                          <a:spcPts val="0"/>
                        </a:spcAft>
                      </a:pPr>
                      <a:r>
                        <a:rPr lang="ru-RU" sz="800" dirty="0">
                          <a:effectLst/>
                        </a:rPr>
                        <a:t>Температура</a:t>
                      </a:r>
                      <a:endParaRPr lang="ru-RU" sz="800" dirty="0">
                        <a:effectLst/>
                        <a:latin typeface="Times New Roman"/>
                        <a:ea typeface="Times New Roman"/>
                      </a:endParaRPr>
                    </a:p>
                  </a:txBody>
                  <a:tcPr marL="27233" marR="27233" marT="0" marB="0"/>
                </a:tc>
                <a:tc gridSpan="2">
                  <a:txBody>
                    <a:bodyPr/>
                    <a:lstStyle/>
                    <a:p>
                      <a:pPr algn="ctr">
                        <a:spcAft>
                          <a:spcPts val="0"/>
                        </a:spcAft>
                      </a:pPr>
                      <a:r>
                        <a:rPr lang="ru-RU" sz="800" dirty="0">
                          <a:solidFill>
                            <a:schemeClr val="tx1"/>
                          </a:solidFill>
                          <a:effectLst/>
                        </a:rPr>
                        <a:t>Летняя температура воды в  результате  сброса  сточных вод не должна повышаться более чем на 3°С по сравнению со среднемесячной  температурой  воды  самого  жаркого месяца года за последние 10 лет</a:t>
                      </a:r>
                      <a:endParaRPr lang="ru-RU" sz="800" dirty="0">
                        <a:solidFill>
                          <a:schemeClr val="tx1"/>
                        </a:solidFill>
                        <a:effectLst/>
                        <a:latin typeface="Times New Roman"/>
                        <a:ea typeface="Times New Roman"/>
                      </a:endParaRPr>
                    </a:p>
                  </a:txBody>
                  <a:tcPr marL="27233" marR="27233" marT="0" marB="0"/>
                </a:tc>
                <a:tc hMerge="1">
                  <a:txBody>
                    <a:bodyPr/>
                    <a:lstStyle/>
                    <a:p>
                      <a:endParaRPr lang="ru-RU"/>
                    </a:p>
                  </a:txBody>
                  <a:tcPr/>
                </a:tc>
              </a:tr>
              <a:tr h="195701">
                <a:tc>
                  <a:txBody>
                    <a:bodyPr/>
                    <a:lstStyle/>
                    <a:p>
                      <a:pPr algn="just">
                        <a:spcAft>
                          <a:spcPts val="0"/>
                        </a:spcAft>
                      </a:pPr>
                      <a:r>
                        <a:rPr lang="ru-RU" sz="800" dirty="0">
                          <a:effectLst/>
                        </a:rPr>
                        <a:t>Водородный показатель (рН)</a:t>
                      </a:r>
                      <a:endParaRPr lang="ru-RU" sz="800" dirty="0">
                        <a:effectLst/>
                        <a:latin typeface="Times New Roman"/>
                        <a:ea typeface="Times New Roman"/>
                      </a:endParaRPr>
                    </a:p>
                  </a:txBody>
                  <a:tcPr marL="27233" marR="27233" marT="0" marB="0"/>
                </a:tc>
                <a:tc gridSpan="2">
                  <a:txBody>
                    <a:bodyPr/>
                    <a:lstStyle/>
                    <a:p>
                      <a:pPr algn="ctr">
                        <a:spcAft>
                          <a:spcPts val="0"/>
                        </a:spcAft>
                      </a:pPr>
                      <a:r>
                        <a:rPr lang="ru-RU" sz="800" dirty="0">
                          <a:solidFill>
                            <a:schemeClr val="tx1"/>
                          </a:solidFill>
                          <a:effectLst/>
                        </a:rPr>
                        <a:t>Не должен выходить за пределы 6,5 - 8,5</a:t>
                      </a:r>
                      <a:endParaRPr lang="ru-RU" sz="800" dirty="0">
                        <a:solidFill>
                          <a:schemeClr val="tx1"/>
                        </a:solidFill>
                        <a:effectLst/>
                        <a:latin typeface="Times New Roman"/>
                        <a:ea typeface="Times New Roman"/>
                      </a:endParaRPr>
                    </a:p>
                  </a:txBody>
                  <a:tcPr marL="27233" marR="27233" marT="0" marB="0"/>
                </a:tc>
                <a:tc hMerge="1">
                  <a:txBody>
                    <a:bodyPr/>
                    <a:lstStyle/>
                    <a:p>
                      <a:endParaRPr lang="ru-RU"/>
                    </a:p>
                  </a:txBody>
                  <a:tcPr/>
                </a:tc>
              </a:tr>
              <a:tr h="234841">
                <a:tc>
                  <a:txBody>
                    <a:bodyPr/>
                    <a:lstStyle/>
                    <a:p>
                      <a:pPr algn="just">
                        <a:spcAft>
                          <a:spcPts val="0"/>
                        </a:spcAft>
                      </a:pPr>
                      <a:r>
                        <a:rPr lang="ru-RU" sz="800" dirty="0">
                          <a:effectLst/>
                        </a:rPr>
                        <a:t>Минерализация</a:t>
                      </a:r>
                      <a:endParaRPr lang="ru-RU" sz="800" dirty="0">
                        <a:effectLst/>
                        <a:latin typeface="Times New Roman"/>
                        <a:ea typeface="Times New Roman"/>
                      </a:endParaRPr>
                    </a:p>
                  </a:txBody>
                  <a:tcPr marL="27233" marR="27233" marT="0" marB="0"/>
                </a:tc>
                <a:tc gridSpan="2">
                  <a:txBody>
                    <a:bodyPr/>
                    <a:lstStyle/>
                    <a:p>
                      <a:pPr algn="just">
                        <a:spcAft>
                          <a:spcPts val="0"/>
                        </a:spcAft>
                      </a:pPr>
                      <a:r>
                        <a:rPr lang="ru-RU" sz="800" dirty="0">
                          <a:solidFill>
                            <a:schemeClr val="tx1"/>
                          </a:solidFill>
                          <a:effectLst/>
                        </a:rPr>
                        <a:t>Не более 1000 мг/дм</a:t>
                      </a:r>
                      <a:r>
                        <a:rPr lang="ru-RU" sz="800" baseline="30000" dirty="0">
                          <a:solidFill>
                            <a:schemeClr val="tx1"/>
                          </a:solidFill>
                          <a:effectLst/>
                        </a:rPr>
                        <a:t>3</a:t>
                      </a:r>
                      <a:r>
                        <a:rPr lang="ru-RU" sz="800" dirty="0">
                          <a:solidFill>
                            <a:schemeClr val="tx1"/>
                          </a:solidFill>
                          <a:effectLst/>
                        </a:rPr>
                        <a:t>, в </a:t>
                      </a:r>
                      <a:r>
                        <a:rPr lang="ru-RU" sz="800" dirty="0" err="1">
                          <a:solidFill>
                            <a:schemeClr val="tx1"/>
                          </a:solidFill>
                          <a:effectLst/>
                        </a:rPr>
                        <a:t>т.ч</a:t>
                      </a:r>
                      <a:r>
                        <a:rPr lang="ru-RU" sz="800" dirty="0">
                          <a:solidFill>
                            <a:schemeClr val="tx1"/>
                          </a:solidFill>
                          <a:effectLst/>
                        </a:rPr>
                        <a:t>:</a:t>
                      </a:r>
                    </a:p>
                    <a:p>
                      <a:pPr algn="just">
                        <a:spcAft>
                          <a:spcPts val="0"/>
                        </a:spcAft>
                      </a:pPr>
                      <a:r>
                        <a:rPr lang="ru-RU" sz="800" dirty="0">
                          <a:solidFill>
                            <a:schemeClr val="tx1"/>
                          </a:solidFill>
                          <a:effectLst/>
                        </a:rPr>
                        <a:t>хлоридов - 350</a:t>
                      </a:r>
                    </a:p>
                    <a:p>
                      <a:pPr algn="just">
                        <a:spcAft>
                          <a:spcPts val="0"/>
                        </a:spcAft>
                      </a:pPr>
                      <a:r>
                        <a:rPr lang="ru-RU" sz="800" dirty="0">
                          <a:solidFill>
                            <a:schemeClr val="tx1"/>
                          </a:solidFill>
                          <a:effectLst/>
                        </a:rPr>
                        <a:t>сульфатов - 500 мг/дм</a:t>
                      </a:r>
                      <a:r>
                        <a:rPr lang="ru-RU" sz="800" baseline="30000" dirty="0">
                          <a:solidFill>
                            <a:schemeClr val="tx1"/>
                          </a:solidFill>
                          <a:effectLst/>
                        </a:rPr>
                        <a:t>3</a:t>
                      </a:r>
                      <a:endParaRPr lang="ru-RU" sz="800" dirty="0">
                        <a:solidFill>
                          <a:schemeClr val="tx1"/>
                        </a:solidFill>
                        <a:effectLst/>
                        <a:latin typeface="Times New Roman"/>
                        <a:ea typeface="Times New Roman"/>
                      </a:endParaRPr>
                    </a:p>
                  </a:txBody>
                  <a:tcPr marL="27233" marR="27233" marT="0" marB="0"/>
                </a:tc>
                <a:tc hMerge="1">
                  <a:txBody>
                    <a:bodyPr/>
                    <a:lstStyle/>
                    <a:p>
                      <a:endParaRPr lang="ru-RU"/>
                    </a:p>
                  </a:txBody>
                  <a:tcPr/>
                </a:tc>
              </a:tr>
              <a:tr h="195701">
                <a:tc>
                  <a:txBody>
                    <a:bodyPr/>
                    <a:lstStyle/>
                    <a:p>
                      <a:pPr algn="just">
                        <a:spcAft>
                          <a:spcPts val="0"/>
                        </a:spcAft>
                      </a:pPr>
                      <a:r>
                        <a:rPr lang="ru-RU" sz="800" dirty="0">
                          <a:effectLst/>
                        </a:rPr>
                        <a:t>Растворенный кислород</a:t>
                      </a:r>
                      <a:endParaRPr lang="ru-RU" sz="800" dirty="0">
                        <a:effectLst/>
                        <a:latin typeface="Times New Roman"/>
                        <a:ea typeface="Times New Roman"/>
                      </a:endParaRPr>
                    </a:p>
                  </a:txBody>
                  <a:tcPr marL="27233" marR="27233" marT="0" marB="0"/>
                </a:tc>
                <a:tc gridSpan="2">
                  <a:txBody>
                    <a:bodyPr/>
                    <a:lstStyle/>
                    <a:p>
                      <a:pPr algn="ctr">
                        <a:spcAft>
                          <a:spcPts val="0"/>
                        </a:spcAft>
                      </a:pPr>
                      <a:r>
                        <a:rPr lang="ru-RU" sz="800" dirty="0">
                          <a:solidFill>
                            <a:schemeClr val="tx1"/>
                          </a:solidFill>
                          <a:effectLst/>
                        </a:rPr>
                        <a:t>Не должен быть менее 4 мг/дм</a:t>
                      </a:r>
                      <a:r>
                        <a:rPr lang="ru-RU" sz="800" baseline="30000" dirty="0">
                          <a:solidFill>
                            <a:schemeClr val="tx1"/>
                          </a:solidFill>
                          <a:effectLst/>
                        </a:rPr>
                        <a:t>3</a:t>
                      </a:r>
                      <a:r>
                        <a:rPr lang="ru-RU" sz="800" dirty="0">
                          <a:solidFill>
                            <a:schemeClr val="tx1"/>
                          </a:solidFill>
                          <a:effectLst/>
                        </a:rPr>
                        <a:t> в любой период  года,  в пробе, отобранной до 12 часов дня</a:t>
                      </a:r>
                      <a:endParaRPr lang="ru-RU" sz="800" dirty="0">
                        <a:solidFill>
                          <a:schemeClr val="tx1"/>
                        </a:solidFill>
                        <a:effectLst/>
                        <a:latin typeface="Times New Roman"/>
                        <a:ea typeface="Times New Roman"/>
                      </a:endParaRPr>
                    </a:p>
                  </a:txBody>
                  <a:tcPr marL="27233" marR="27233" marT="0" marB="0"/>
                </a:tc>
                <a:tc hMerge="1">
                  <a:txBody>
                    <a:bodyPr/>
                    <a:lstStyle/>
                    <a:p>
                      <a:endParaRPr lang="ru-RU"/>
                    </a:p>
                  </a:txBody>
                  <a:tcPr/>
                </a:tc>
              </a:tr>
              <a:tr h="78281">
                <a:tc rowSpan="2">
                  <a:txBody>
                    <a:bodyPr/>
                    <a:lstStyle/>
                    <a:p>
                      <a:pPr algn="just">
                        <a:spcAft>
                          <a:spcPts val="0"/>
                        </a:spcAft>
                      </a:pPr>
                      <a:r>
                        <a:rPr lang="ru-RU" sz="800" dirty="0">
                          <a:effectLst/>
                        </a:rPr>
                        <a:t>Биохимическое потребление кислорода (БПК</a:t>
                      </a:r>
                      <a:r>
                        <a:rPr lang="ru-RU" sz="800" baseline="-25000" dirty="0">
                          <a:effectLst/>
                        </a:rPr>
                        <a:t>5</a:t>
                      </a:r>
                      <a:r>
                        <a:rPr lang="ru-RU" sz="800" dirty="0">
                          <a:effectLst/>
                        </a:rPr>
                        <a:t>)</a:t>
                      </a:r>
                      <a:endParaRPr lang="ru-RU" sz="800" dirty="0">
                        <a:effectLst/>
                        <a:latin typeface="Times New Roman"/>
                        <a:ea typeface="Times New Roman"/>
                      </a:endParaRPr>
                    </a:p>
                  </a:txBody>
                  <a:tcPr marL="27233" marR="27233" marT="0" marB="0"/>
                </a:tc>
                <a:tc gridSpan="2">
                  <a:txBody>
                    <a:bodyPr/>
                    <a:lstStyle/>
                    <a:p>
                      <a:pPr algn="ctr">
                        <a:spcAft>
                          <a:spcPts val="0"/>
                        </a:spcAft>
                      </a:pPr>
                      <a:r>
                        <a:rPr lang="ru-RU" sz="800" dirty="0">
                          <a:solidFill>
                            <a:schemeClr val="tx1"/>
                          </a:solidFill>
                          <a:effectLst/>
                        </a:rPr>
                        <a:t>Не должно превышать при температуре 20°С:</a:t>
                      </a:r>
                      <a:endParaRPr lang="ru-RU" sz="800" dirty="0">
                        <a:solidFill>
                          <a:schemeClr val="tx1"/>
                        </a:solidFill>
                        <a:effectLst/>
                        <a:latin typeface="Times New Roman"/>
                        <a:ea typeface="Times New Roman"/>
                      </a:endParaRPr>
                    </a:p>
                  </a:txBody>
                  <a:tcPr marL="27233" marR="27233" marT="0" marB="0"/>
                </a:tc>
                <a:tc hMerge="1">
                  <a:txBody>
                    <a:bodyPr/>
                    <a:lstStyle/>
                    <a:p>
                      <a:endParaRPr lang="ru-RU"/>
                    </a:p>
                  </a:txBody>
                  <a:tcPr/>
                </a:tc>
              </a:tr>
              <a:tr h="215271">
                <a:tc vMerge="1">
                  <a:txBody>
                    <a:bodyPr/>
                    <a:lstStyle/>
                    <a:p>
                      <a:endParaRPr lang="ru-RU"/>
                    </a:p>
                  </a:txBody>
                  <a:tcPr/>
                </a:tc>
                <a:tc>
                  <a:txBody>
                    <a:bodyPr/>
                    <a:lstStyle/>
                    <a:p>
                      <a:pPr algn="ctr">
                        <a:spcAft>
                          <a:spcPts val="0"/>
                        </a:spcAft>
                      </a:pPr>
                      <a:r>
                        <a:rPr lang="ru-RU" sz="800" dirty="0">
                          <a:solidFill>
                            <a:schemeClr val="tx1"/>
                          </a:solidFill>
                          <a:effectLst/>
                        </a:rPr>
                        <a:t>2 мг О</a:t>
                      </a:r>
                      <a:r>
                        <a:rPr lang="ru-RU" sz="800" baseline="-25000" dirty="0">
                          <a:solidFill>
                            <a:schemeClr val="tx1"/>
                          </a:solidFill>
                          <a:effectLst/>
                        </a:rPr>
                        <a:t>2</a:t>
                      </a:r>
                      <a:r>
                        <a:rPr lang="ru-RU" sz="800" dirty="0">
                          <a:solidFill>
                            <a:schemeClr val="tx1"/>
                          </a:solidFill>
                          <a:effectLst/>
                        </a:rPr>
                        <a:t>/</a:t>
                      </a:r>
                      <a:r>
                        <a:rPr lang="ru-RU" sz="800" dirty="0" err="1">
                          <a:solidFill>
                            <a:schemeClr val="tx1"/>
                          </a:solidFill>
                          <a:effectLst/>
                        </a:rPr>
                        <a:t>дм</a:t>
                      </a:r>
                      <a:r>
                        <a:rPr lang="ru-RU" sz="800" baseline="30000" dirty="0" err="1">
                          <a:solidFill>
                            <a:schemeClr val="tx1"/>
                          </a:solidFill>
                          <a:effectLst/>
                        </a:rPr>
                        <a:t>З</a:t>
                      </a:r>
                      <a:endParaRPr lang="ru-RU" sz="800" dirty="0">
                        <a:solidFill>
                          <a:schemeClr val="tx1"/>
                        </a:solidFill>
                        <a:effectLst/>
                        <a:latin typeface="Times New Roman"/>
                        <a:ea typeface="Times New Roman"/>
                      </a:endParaRPr>
                    </a:p>
                  </a:txBody>
                  <a:tcPr marL="27233" marR="27233" marT="0" marB="0"/>
                </a:tc>
                <a:tc>
                  <a:txBody>
                    <a:bodyPr/>
                    <a:lstStyle/>
                    <a:p>
                      <a:pPr algn="ctr">
                        <a:spcAft>
                          <a:spcPts val="0"/>
                        </a:spcAft>
                      </a:pPr>
                      <a:r>
                        <a:rPr lang="ru-RU" sz="800">
                          <a:solidFill>
                            <a:schemeClr val="tx1"/>
                          </a:solidFill>
                          <a:effectLst/>
                        </a:rPr>
                        <a:t>4 мг О</a:t>
                      </a:r>
                      <a:r>
                        <a:rPr lang="ru-RU" sz="800" baseline="-25000">
                          <a:solidFill>
                            <a:schemeClr val="tx1"/>
                          </a:solidFill>
                          <a:effectLst/>
                        </a:rPr>
                        <a:t>2</a:t>
                      </a:r>
                      <a:r>
                        <a:rPr lang="ru-RU" sz="800">
                          <a:solidFill>
                            <a:schemeClr val="tx1"/>
                          </a:solidFill>
                          <a:effectLst/>
                        </a:rPr>
                        <a:t>/дм</a:t>
                      </a:r>
                      <a:r>
                        <a:rPr lang="ru-RU" sz="800" baseline="30000">
                          <a:solidFill>
                            <a:schemeClr val="tx1"/>
                          </a:solidFill>
                          <a:effectLst/>
                        </a:rPr>
                        <a:t>З</a:t>
                      </a:r>
                      <a:endParaRPr lang="ru-RU" sz="800">
                        <a:solidFill>
                          <a:schemeClr val="tx1"/>
                        </a:solidFill>
                        <a:effectLst/>
                        <a:latin typeface="Times New Roman"/>
                        <a:ea typeface="Times New Roman"/>
                      </a:endParaRPr>
                    </a:p>
                  </a:txBody>
                  <a:tcPr marL="27233" marR="27233" marT="0" marB="0"/>
                </a:tc>
              </a:tr>
              <a:tr h="78281">
                <a:tc rowSpan="2">
                  <a:txBody>
                    <a:bodyPr/>
                    <a:lstStyle/>
                    <a:p>
                      <a:pPr>
                        <a:spcAft>
                          <a:spcPts val="0"/>
                        </a:spcAft>
                      </a:pPr>
                      <a:r>
                        <a:rPr lang="ru-RU" sz="800">
                          <a:effectLst/>
                        </a:rPr>
                        <a:t>Химическое  потребление  кислорода (бихроматная окисляемость), ХПК</a:t>
                      </a:r>
                      <a:endParaRPr lang="ru-RU" sz="800">
                        <a:effectLst/>
                        <a:latin typeface="Times New Roman"/>
                        <a:ea typeface="Times New Roman"/>
                      </a:endParaRPr>
                    </a:p>
                  </a:txBody>
                  <a:tcPr marL="27233" marR="27233" marT="0" marB="0"/>
                </a:tc>
                <a:tc gridSpan="2">
                  <a:txBody>
                    <a:bodyPr/>
                    <a:lstStyle/>
                    <a:p>
                      <a:pPr algn="ctr">
                        <a:spcAft>
                          <a:spcPts val="0"/>
                        </a:spcAft>
                      </a:pPr>
                      <a:r>
                        <a:rPr lang="ru-RU" sz="800" dirty="0">
                          <a:solidFill>
                            <a:schemeClr val="tx1"/>
                          </a:solidFill>
                          <a:effectLst/>
                        </a:rPr>
                        <a:t>Не должно превышать:</a:t>
                      </a:r>
                      <a:endParaRPr lang="ru-RU" sz="800" dirty="0">
                        <a:solidFill>
                          <a:schemeClr val="tx1"/>
                        </a:solidFill>
                        <a:effectLst/>
                        <a:latin typeface="Times New Roman"/>
                        <a:ea typeface="Times New Roman"/>
                      </a:endParaRPr>
                    </a:p>
                  </a:txBody>
                  <a:tcPr marL="27233" marR="27233" marT="0" marB="0"/>
                </a:tc>
                <a:tc hMerge="1">
                  <a:txBody>
                    <a:bodyPr/>
                    <a:lstStyle/>
                    <a:p>
                      <a:endParaRPr lang="ru-RU"/>
                    </a:p>
                  </a:txBody>
                  <a:tcPr/>
                </a:tc>
              </a:tr>
              <a:tr h="269304">
                <a:tc vMerge="1">
                  <a:txBody>
                    <a:bodyPr/>
                    <a:lstStyle/>
                    <a:p>
                      <a:endParaRPr lang="ru-RU"/>
                    </a:p>
                  </a:txBody>
                  <a:tcPr/>
                </a:tc>
                <a:tc>
                  <a:txBody>
                    <a:bodyPr/>
                    <a:lstStyle/>
                    <a:p>
                      <a:pPr algn="ctr">
                        <a:spcAft>
                          <a:spcPts val="0"/>
                        </a:spcAft>
                      </a:pPr>
                      <a:r>
                        <a:rPr lang="ru-RU" sz="800" dirty="0">
                          <a:solidFill>
                            <a:schemeClr val="tx1"/>
                          </a:solidFill>
                          <a:effectLst/>
                        </a:rPr>
                        <a:t>15 мг О</a:t>
                      </a:r>
                      <a:r>
                        <a:rPr lang="ru-RU" sz="800" baseline="-25000" dirty="0">
                          <a:solidFill>
                            <a:schemeClr val="tx1"/>
                          </a:solidFill>
                          <a:effectLst/>
                        </a:rPr>
                        <a:t>2</a:t>
                      </a:r>
                      <a:r>
                        <a:rPr lang="ru-RU" sz="800" dirty="0">
                          <a:solidFill>
                            <a:schemeClr val="tx1"/>
                          </a:solidFill>
                          <a:effectLst/>
                        </a:rPr>
                        <a:t>/дм</a:t>
                      </a:r>
                      <a:r>
                        <a:rPr lang="ru-RU" sz="800" baseline="30000" dirty="0">
                          <a:solidFill>
                            <a:schemeClr val="tx1"/>
                          </a:solidFill>
                          <a:effectLst/>
                        </a:rPr>
                        <a:t>3</a:t>
                      </a:r>
                      <a:endParaRPr lang="ru-RU" sz="800" dirty="0">
                        <a:solidFill>
                          <a:schemeClr val="tx1"/>
                        </a:solidFill>
                        <a:effectLst/>
                        <a:latin typeface="Times New Roman"/>
                        <a:ea typeface="Times New Roman"/>
                      </a:endParaRPr>
                    </a:p>
                  </a:txBody>
                  <a:tcPr marL="27233" marR="27233" marT="0" marB="0"/>
                </a:tc>
                <a:tc>
                  <a:txBody>
                    <a:bodyPr/>
                    <a:lstStyle/>
                    <a:p>
                      <a:pPr algn="ctr">
                        <a:spcAft>
                          <a:spcPts val="0"/>
                        </a:spcAft>
                      </a:pPr>
                      <a:r>
                        <a:rPr lang="ru-RU" sz="800" dirty="0">
                          <a:solidFill>
                            <a:schemeClr val="tx1"/>
                          </a:solidFill>
                          <a:effectLst/>
                        </a:rPr>
                        <a:t>30 мг О</a:t>
                      </a:r>
                      <a:r>
                        <a:rPr lang="ru-RU" sz="800" baseline="-25000" dirty="0">
                          <a:solidFill>
                            <a:schemeClr val="tx1"/>
                          </a:solidFill>
                          <a:effectLst/>
                        </a:rPr>
                        <a:t>2</a:t>
                      </a:r>
                      <a:r>
                        <a:rPr lang="ru-RU" sz="800" dirty="0">
                          <a:solidFill>
                            <a:schemeClr val="tx1"/>
                          </a:solidFill>
                          <a:effectLst/>
                        </a:rPr>
                        <a:t>/дм</a:t>
                      </a:r>
                      <a:r>
                        <a:rPr lang="ru-RU" sz="800" baseline="30000" dirty="0">
                          <a:solidFill>
                            <a:schemeClr val="tx1"/>
                          </a:solidFill>
                          <a:effectLst/>
                        </a:rPr>
                        <a:t>3</a:t>
                      </a:r>
                      <a:endParaRPr lang="ru-RU" sz="800" dirty="0">
                        <a:solidFill>
                          <a:schemeClr val="tx1"/>
                        </a:solidFill>
                        <a:effectLst/>
                        <a:latin typeface="Times New Roman"/>
                        <a:ea typeface="Times New Roman"/>
                      </a:endParaRPr>
                    </a:p>
                  </a:txBody>
                  <a:tcPr marL="27233" marR="27233" marT="0" marB="0"/>
                </a:tc>
              </a:tr>
              <a:tr h="156561">
                <a:tc>
                  <a:txBody>
                    <a:bodyPr/>
                    <a:lstStyle/>
                    <a:p>
                      <a:pPr algn="just">
                        <a:spcAft>
                          <a:spcPts val="0"/>
                        </a:spcAft>
                      </a:pPr>
                      <a:r>
                        <a:rPr lang="ru-RU" sz="800">
                          <a:effectLst/>
                        </a:rPr>
                        <a:t>Химические вещества</a:t>
                      </a:r>
                      <a:endParaRPr lang="ru-RU" sz="800">
                        <a:effectLst/>
                        <a:latin typeface="Times New Roman"/>
                        <a:ea typeface="Times New Roman"/>
                      </a:endParaRPr>
                    </a:p>
                  </a:txBody>
                  <a:tcPr marL="27233" marR="27233" marT="0" marB="0"/>
                </a:tc>
                <a:tc gridSpan="2">
                  <a:txBody>
                    <a:bodyPr/>
                    <a:lstStyle/>
                    <a:p>
                      <a:pPr algn="ctr">
                        <a:spcAft>
                          <a:spcPts val="0"/>
                        </a:spcAft>
                      </a:pPr>
                      <a:r>
                        <a:rPr lang="ru-RU" sz="800" dirty="0">
                          <a:solidFill>
                            <a:schemeClr val="tx1"/>
                          </a:solidFill>
                          <a:effectLst/>
                        </a:rPr>
                        <a:t>Не должны содержаться в воде водных объектов в концентрациях, превышающих ПДК или ОДУ</a:t>
                      </a:r>
                      <a:endParaRPr lang="ru-RU" sz="800" dirty="0">
                        <a:solidFill>
                          <a:schemeClr val="tx1"/>
                        </a:solidFill>
                        <a:effectLst/>
                        <a:latin typeface="Times New Roman"/>
                        <a:ea typeface="Times New Roman"/>
                      </a:endParaRPr>
                    </a:p>
                  </a:txBody>
                  <a:tcPr marL="27233" marR="27233" marT="0" marB="0"/>
                </a:tc>
                <a:tc hMerge="1">
                  <a:txBody>
                    <a:bodyPr/>
                    <a:lstStyle/>
                    <a:p>
                      <a:endParaRPr lang="ru-RU"/>
                    </a:p>
                  </a:txBody>
                  <a:tcPr/>
                </a:tc>
              </a:tr>
              <a:tr h="195701">
                <a:tc>
                  <a:txBody>
                    <a:bodyPr/>
                    <a:lstStyle/>
                    <a:p>
                      <a:pPr algn="just">
                        <a:spcAft>
                          <a:spcPts val="0"/>
                        </a:spcAft>
                      </a:pPr>
                      <a:r>
                        <a:rPr lang="ru-RU" sz="800">
                          <a:effectLst/>
                        </a:rPr>
                        <a:t>Возбудители кишечных инфекций</a:t>
                      </a:r>
                      <a:endParaRPr lang="ru-RU" sz="800">
                        <a:effectLst/>
                        <a:latin typeface="Times New Roman"/>
                        <a:ea typeface="Times New Roman"/>
                      </a:endParaRPr>
                    </a:p>
                  </a:txBody>
                  <a:tcPr marL="27233" marR="27233" marT="0" marB="0"/>
                </a:tc>
                <a:tc gridSpan="2">
                  <a:txBody>
                    <a:bodyPr/>
                    <a:lstStyle/>
                    <a:p>
                      <a:pPr algn="ctr">
                        <a:spcAft>
                          <a:spcPts val="0"/>
                        </a:spcAft>
                      </a:pPr>
                      <a:r>
                        <a:rPr lang="ru-RU" sz="800" dirty="0">
                          <a:solidFill>
                            <a:schemeClr val="tx1"/>
                          </a:solidFill>
                          <a:effectLst/>
                        </a:rPr>
                        <a:t>Вода не должна содержать возбудителей кишечных инфекций</a:t>
                      </a:r>
                      <a:endParaRPr lang="ru-RU" sz="800" dirty="0">
                        <a:solidFill>
                          <a:schemeClr val="tx1"/>
                        </a:solidFill>
                        <a:effectLst/>
                        <a:latin typeface="Times New Roman"/>
                        <a:ea typeface="Times New Roman"/>
                      </a:endParaRPr>
                    </a:p>
                  </a:txBody>
                  <a:tcPr marL="27233" marR="27233" marT="0" marB="0"/>
                </a:tc>
                <a:tc hMerge="1">
                  <a:txBody>
                    <a:bodyPr/>
                    <a:lstStyle/>
                    <a:p>
                      <a:endParaRPr lang="ru-RU"/>
                    </a:p>
                  </a:txBody>
                  <a:tcPr/>
                </a:tc>
              </a:tr>
              <a:tr h="489253">
                <a:tc>
                  <a:txBody>
                    <a:bodyPr/>
                    <a:lstStyle/>
                    <a:p>
                      <a:pPr algn="just">
                        <a:spcAft>
                          <a:spcPts val="0"/>
                        </a:spcAft>
                      </a:pPr>
                      <a:r>
                        <a:rPr lang="ru-RU" sz="800">
                          <a:effectLst/>
                        </a:rPr>
                        <a:t>Жизнеспособные яйца гельминтов, жизнеспособ-ные цисты патогенных кишечных простейших</a:t>
                      </a:r>
                      <a:endParaRPr lang="ru-RU" sz="800">
                        <a:effectLst/>
                        <a:latin typeface="Times New Roman"/>
                        <a:ea typeface="Times New Roman"/>
                      </a:endParaRPr>
                    </a:p>
                  </a:txBody>
                  <a:tcPr marL="27233" marR="27233" marT="0" marB="0"/>
                </a:tc>
                <a:tc gridSpan="2">
                  <a:txBody>
                    <a:bodyPr/>
                    <a:lstStyle/>
                    <a:p>
                      <a:pPr algn="ctr">
                        <a:spcAft>
                          <a:spcPts val="0"/>
                        </a:spcAft>
                      </a:pPr>
                      <a:r>
                        <a:rPr lang="ru-RU" sz="800" dirty="0">
                          <a:solidFill>
                            <a:schemeClr val="tx1"/>
                          </a:solidFill>
                          <a:effectLst/>
                        </a:rPr>
                        <a:t>Не должны содержаться в 25 л воды</a:t>
                      </a:r>
                      <a:endParaRPr lang="ru-RU" sz="800" dirty="0">
                        <a:solidFill>
                          <a:schemeClr val="tx1"/>
                        </a:solidFill>
                        <a:effectLst/>
                        <a:latin typeface="Times New Roman"/>
                        <a:ea typeface="Times New Roman"/>
                      </a:endParaRPr>
                    </a:p>
                  </a:txBody>
                  <a:tcPr marL="27233" marR="27233" marT="0" marB="0"/>
                </a:tc>
                <a:tc hMerge="1">
                  <a:txBody>
                    <a:bodyPr/>
                    <a:lstStyle/>
                    <a:p>
                      <a:endParaRPr lang="ru-RU"/>
                    </a:p>
                  </a:txBody>
                  <a:tcPr/>
                </a:tc>
              </a:tr>
              <a:tr h="293552">
                <a:tc>
                  <a:txBody>
                    <a:bodyPr/>
                    <a:lstStyle/>
                    <a:p>
                      <a:pPr>
                        <a:spcAft>
                          <a:spcPts val="0"/>
                        </a:spcAft>
                      </a:pPr>
                      <a:r>
                        <a:rPr lang="ru-RU" sz="800">
                          <a:effectLst/>
                        </a:rPr>
                        <a:t>Термотолерантные колиформные  бактерии**</a:t>
                      </a:r>
                      <a:endParaRPr lang="ru-RU" sz="800">
                        <a:effectLst/>
                        <a:latin typeface="Times New Roman"/>
                        <a:ea typeface="Times New Roman"/>
                      </a:endParaRPr>
                    </a:p>
                  </a:txBody>
                  <a:tcPr marL="27233" marR="27233" marT="0" marB="0"/>
                </a:tc>
                <a:tc>
                  <a:txBody>
                    <a:bodyPr/>
                    <a:lstStyle/>
                    <a:p>
                      <a:pPr algn="ctr">
                        <a:spcAft>
                          <a:spcPts val="0"/>
                        </a:spcAft>
                      </a:pPr>
                      <a:r>
                        <a:rPr lang="ru-RU" sz="800" dirty="0">
                          <a:solidFill>
                            <a:schemeClr val="tx1"/>
                          </a:solidFill>
                          <a:effectLst/>
                        </a:rPr>
                        <a:t>Не более 100 КОЕ/100 мл**</a:t>
                      </a:r>
                      <a:endParaRPr lang="ru-RU" sz="800" dirty="0">
                        <a:solidFill>
                          <a:schemeClr val="tx1"/>
                        </a:solidFill>
                        <a:effectLst/>
                        <a:latin typeface="Times New Roman"/>
                        <a:ea typeface="Times New Roman"/>
                      </a:endParaRPr>
                    </a:p>
                  </a:txBody>
                  <a:tcPr marL="27233" marR="27233" marT="0" marB="0"/>
                </a:tc>
                <a:tc>
                  <a:txBody>
                    <a:bodyPr/>
                    <a:lstStyle/>
                    <a:p>
                      <a:pPr algn="ctr">
                        <a:spcAft>
                          <a:spcPts val="0"/>
                        </a:spcAft>
                      </a:pPr>
                      <a:r>
                        <a:rPr lang="ru-RU" sz="800" dirty="0">
                          <a:solidFill>
                            <a:schemeClr val="tx1"/>
                          </a:solidFill>
                          <a:effectLst/>
                        </a:rPr>
                        <a:t>Не более 100 КОЕ/100 мл</a:t>
                      </a:r>
                      <a:endParaRPr lang="ru-RU" sz="800" dirty="0">
                        <a:solidFill>
                          <a:schemeClr val="tx1"/>
                        </a:solidFill>
                        <a:effectLst/>
                        <a:latin typeface="Times New Roman"/>
                        <a:ea typeface="Times New Roman"/>
                      </a:endParaRPr>
                    </a:p>
                  </a:txBody>
                  <a:tcPr marL="27233" marR="27233" marT="0" marB="0"/>
                </a:tc>
              </a:tr>
              <a:tr h="78281">
                <a:tc rowSpan="2">
                  <a:txBody>
                    <a:bodyPr/>
                    <a:lstStyle/>
                    <a:p>
                      <a:pPr algn="just">
                        <a:spcAft>
                          <a:spcPts val="0"/>
                        </a:spcAft>
                      </a:pPr>
                      <a:r>
                        <a:rPr lang="ru-RU" sz="800">
                          <a:effectLst/>
                        </a:rPr>
                        <a:t>Общие колиформные  бактерии</a:t>
                      </a:r>
                      <a:endParaRPr lang="ru-RU" sz="800">
                        <a:effectLst/>
                        <a:latin typeface="Times New Roman"/>
                        <a:ea typeface="Times New Roman"/>
                      </a:endParaRPr>
                    </a:p>
                  </a:txBody>
                  <a:tcPr marL="27233" marR="27233" marT="0" marB="0"/>
                </a:tc>
                <a:tc gridSpan="2">
                  <a:txBody>
                    <a:bodyPr/>
                    <a:lstStyle/>
                    <a:p>
                      <a:pPr algn="ctr">
                        <a:spcAft>
                          <a:spcPts val="0"/>
                        </a:spcAft>
                      </a:pPr>
                      <a:r>
                        <a:rPr lang="ru-RU" sz="800" dirty="0">
                          <a:solidFill>
                            <a:schemeClr val="tx1"/>
                          </a:solidFill>
                          <a:effectLst/>
                        </a:rPr>
                        <a:t>Не более:</a:t>
                      </a:r>
                      <a:endParaRPr lang="ru-RU" sz="800" dirty="0">
                        <a:solidFill>
                          <a:schemeClr val="tx1"/>
                        </a:solidFill>
                        <a:effectLst/>
                        <a:latin typeface="Times New Roman"/>
                        <a:ea typeface="Times New Roman"/>
                      </a:endParaRPr>
                    </a:p>
                  </a:txBody>
                  <a:tcPr marL="27233" marR="27233" marT="0" marB="0"/>
                </a:tc>
                <a:tc hMerge="1">
                  <a:txBody>
                    <a:bodyPr/>
                    <a:lstStyle/>
                    <a:p>
                      <a:endParaRPr lang="ru-RU"/>
                    </a:p>
                  </a:txBody>
                  <a:tcPr/>
                </a:tc>
              </a:tr>
              <a:tr h="117421">
                <a:tc vMerge="1">
                  <a:txBody>
                    <a:bodyPr/>
                    <a:lstStyle/>
                    <a:p>
                      <a:endParaRPr lang="ru-RU"/>
                    </a:p>
                  </a:txBody>
                  <a:tcPr/>
                </a:tc>
                <a:tc>
                  <a:txBody>
                    <a:bodyPr/>
                    <a:lstStyle/>
                    <a:p>
                      <a:pPr algn="ctr">
                        <a:spcAft>
                          <a:spcPts val="0"/>
                        </a:spcAft>
                      </a:pPr>
                      <a:r>
                        <a:rPr lang="ru-RU" sz="800" dirty="0">
                          <a:solidFill>
                            <a:schemeClr val="tx1"/>
                          </a:solidFill>
                          <a:effectLst/>
                        </a:rPr>
                        <a:t>1000 KOE/100 мл**</a:t>
                      </a:r>
                      <a:endParaRPr lang="ru-RU" sz="800" dirty="0">
                        <a:solidFill>
                          <a:schemeClr val="tx1"/>
                        </a:solidFill>
                        <a:effectLst/>
                        <a:latin typeface="Times New Roman"/>
                        <a:ea typeface="Times New Roman"/>
                      </a:endParaRPr>
                    </a:p>
                  </a:txBody>
                  <a:tcPr marL="27233" marR="27233" marT="0" marB="0"/>
                </a:tc>
                <a:tc>
                  <a:txBody>
                    <a:bodyPr/>
                    <a:lstStyle/>
                    <a:p>
                      <a:pPr algn="ctr">
                        <a:spcAft>
                          <a:spcPts val="0"/>
                        </a:spcAft>
                      </a:pPr>
                      <a:r>
                        <a:rPr lang="ru-RU" sz="800" dirty="0">
                          <a:solidFill>
                            <a:schemeClr val="tx1"/>
                          </a:solidFill>
                          <a:effectLst/>
                        </a:rPr>
                        <a:t>500КОЕ/100мл</a:t>
                      </a:r>
                      <a:endParaRPr lang="ru-RU" sz="800" dirty="0">
                        <a:solidFill>
                          <a:schemeClr val="tx1"/>
                        </a:solidFill>
                        <a:effectLst/>
                        <a:latin typeface="Times New Roman"/>
                        <a:ea typeface="Times New Roman"/>
                      </a:endParaRPr>
                    </a:p>
                  </a:txBody>
                  <a:tcPr marL="27233" marR="27233" marT="0" marB="0"/>
                </a:tc>
              </a:tr>
              <a:tr h="78281">
                <a:tc rowSpan="2">
                  <a:txBody>
                    <a:bodyPr/>
                    <a:lstStyle/>
                    <a:p>
                      <a:pPr algn="just">
                        <a:spcAft>
                          <a:spcPts val="0"/>
                        </a:spcAft>
                      </a:pPr>
                      <a:r>
                        <a:rPr lang="ru-RU" sz="800">
                          <a:effectLst/>
                        </a:rPr>
                        <a:t>Колифаги**</a:t>
                      </a:r>
                      <a:endParaRPr lang="ru-RU" sz="800">
                        <a:effectLst/>
                        <a:latin typeface="Times New Roman"/>
                        <a:ea typeface="Times New Roman"/>
                      </a:endParaRPr>
                    </a:p>
                  </a:txBody>
                  <a:tcPr marL="27233" marR="27233" marT="0" marB="0"/>
                </a:tc>
                <a:tc gridSpan="2">
                  <a:txBody>
                    <a:bodyPr/>
                    <a:lstStyle/>
                    <a:p>
                      <a:pPr algn="ctr">
                        <a:spcAft>
                          <a:spcPts val="0"/>
                        </a:spcAft>
                      </a:pPr>
                      <a:r>
                        <a:rPr lang="ru-RU" sz="800" dirty="0">
                          <a:solidFill>
                            <a:schemeClr val="tx1"/>
                          </a:solidFill>
                          <a:effectLst/>
                        </a:rPr>
                        <a:t>Не более:</a:t>
                      </a:r>
                      <a:endParaRPr lang="ru-RU" sz="800" dirty="0">
                        <a:solidFill>
                          <a:schemeClr val="tx1"/>
                        </a:solidFill>
                        <a:effectLst/>
                        <a:latin typeface="Times New Roman"/>
                        <a:ea typeface="Times New Roman"/>
                      </a:endParaRPr>
                    </a:p>
                  </a:txBody>
                  <a:tcPr marL="27233" marR="27233" marT="0" marB="0"/>
                </a:tc>
                <a:tc hMerge="1">
                  <a:txBody>
                    <a:bodyPr/>
                    <a:lstStyle/>
                    <a:p>
                      <a:endParaRPr lang="ru-RU"/>
                    </a:p>
                  </a:txBody>
                  <a:tcPr/>
                </a:tc>
              </a:tr>
              <a:tr h="78281">
                <a:tc vMerge="1">
                  <a:txBody>
                    <a:bodyPr/>
                    <a:lstStyle/>
                    <a:p>
                      <a:endParaRPr lang="ru-RU"/>
                    </a:p>
                  </a:txBody>
                  <a:tcPr/>
                </a:tc>
                <a:tc>
                  <a:txBody>
                    <a:bodyPr/>
                    <a:lstStyle/>
                    <a:p>
                      <a:pPr algn="ctr">
                        <a:spcAft>
                          <a:spcPts val="0"/>
                        </a:spcAft>
                      </a:pPr>
                      <a:r>
                        <a:rPr lang="ru-RU" sz="800">
                          <a:solidFill>
                            <a:schemeClr val="tx1"/>
                          </a:solidFill>
                          <a:effectLst/>
                        </a:rPr>
                        <a:t>10 БОЕ/100 мл**</a:t>
                      </a:r>
                      <a:endParaRPr lang="ru-RU" sz="800">
                        <a:solidFill>
                          <a:schemeClr val="tx1"/>
                        </a:solidFill>
                        <a:effectLst/>
                        <a:latin typeface="Times New Roman"/>
                        <a:ea typeface="Times New Roman"/>
                      </a:endParaRPr>
                    </a:p>
                  </a:txBody>
                  <a:tcPr marL="27233" marR="27233" marT="0" marB="0"/>
                </a:tc>
                <a:tc>
                  <a:txBody>
                    <a:bodyPr/>
                    <a:lstStyle/>
                    <a:p>
                      <a:pPr algn="ctr">
                        <a:spcAft>
                          <a:spcPts val="0"/>
                        </a:spcAft>
                      </a:pPr>
                      <a:r>
                        <a:rPr lang="ru-RU" sz="800" dirty="0">
                          <a:solidFill>
                            <a:schemeClr val="tx1"/>
                          </a:solidFill>
                          <a:effectLst/>
                        </a:rPr>
                        <a:t>10 БОЕ/100 мл</a:t>
                      </a:r>
                      <a:endParaRPr lang="ru-RU" sz="800" dirty="0">
                        <a:solidFill>
                          <a:schemeClr val="tx1"/>
                        </a:solidFill>
                        <a:effectLst/>
                        <a:latin typeface="Times New Roman"/>
                        <a:ea typeface="Times New Roman"/>
                      </a:endParaRPr>
                    </a:p>
                  </a:txBody>
                  <a:tcPr marL="27233" marR="27233" marT="0" marB="0"/>
                </a:tc>
              </a:tr>
              <a:tr h="330067">
                <a:tc>
                  <a:txBody>
                    <a:bodyPr/>
                    <a:lstStyle/>
                    <a:p>
                      <a:pPr>
                        <a:spcAft>
                          <a:spcPts val="0"/>
                        </a:spcAft>
                      </a:pPr>
                      <a:r>
                        <a:rPr lang="ru-RU" sz="800" dirty="0">
                          <a:effectLst/>
                        </a:rPr>
                        <a:t>Суммарная объемная актив-</a:t>
                      </a:r>
                      <a:r>
                        <a:rPr lang="ru-RU" sz="800" dirty="0" err="1">
                          <a:effectLst/>
                        </a:rPr>
                        <a:t>ность</a:t>
                      </a:r>
                      <a:r>
                        <a:rPr lang="ru-RU" sz="800" dirty="0">
                          <a:effectLst/>
                        </a:rPr>
                        <a:t> радионуклидов </a:t>
                      </a:r>
                      <a:endParaRPr lang="ru-RU" sz="800" dirty="0">
                        <a:effectLst/>
                        <a:latin typeface="Times New Roman"/>
                        <a:ea typeface="Times New Roman"/>
                      </a:endParaRPr>
                    </a:p>
                  </a:txBody>
                  <a:tcPr marL="27233" marR="27233" marT="0" marB="0"/>
                </a:tc>
                <a:tc gridSpan="2">
                  <a:txBody>
                    <a:bodyPr/>
                    <a:lstStyle/>
                    <a:p>
                      <a:pPr algn="ctr">
                        <a:spcAft>
                          <a:spcPts val="0"/>
                        </a:spcAft>
                      </a:pPr>
                      <a:r>
                        <a:rPr lang="ru-RU" sz="800" dirty="0">
                          <a:solidFill>
                            <a:schemeClr val="tx1"/>
                          </a:solidFill>
                          <a:effectLst/>
                        </a:rPr>
                        <a:t>Сумма (</a:t>
                      </a:r>
                      <a:r>
                        <a:rPr lang="ru-RU" sz="800" dirty="0" err="1">
                          <a:solidFill>
                            <a:schemeClr val="tx1"/>
                          </a:solidFill>
                          <a:effectLst/>
                        </a:rPr>
                        <a:t>Ai</a:t>
                      </a:r>
                      <a:r>
                        <a:rPr lang="ru-RU" sz="800" dirty="0">
                          <a:solidFill>
                            <a:schemeClr val="tx1"/>
                          </a:solidFill>
                          <a:effectLst/>
                        </a:rPr>
                        <a:t> / </a:t>
                      </a:r>
                      <a:r>
                        <a:rPr lang="ru-RU" sz="800" dirty="0" err="1">
                          <a:solidFill>
                            <a:schemeClr val="tx1"/>
                          </a:solidFill>
                          <a:effectLst/>
                        </a:rPr>
                        <a:t>YBi</a:t>
                      </a:r>
                      <a:r>
                        <a:rPr lang="ru-RU" sz="800" dirty="0">
                          <a:solidFill>
                            <a:schemeClr val="tx1"/>
                          </a:solidFill>
                          <a:effectLst/>
                        </a:rPr>
                        <a:t>) &lt;= 1</a:t>
                      </a:r>
                      <a:endParaRPr lang="ru-RU" sz="800" dirty="0">
                        <a:solidFill>
                          <a:schemeClr val="tx1"/>
                        </a:solidFill>
                        <a:effectLst/>
                        <a:latin typeface="Times New Roman"/>
                        <a:ea typeface="Times New Roman"/>
                      </a:endParaRPr>
                    </a:p>
                  </a:txBody>
                  <a:tcPr marL="27233" marR="27233" marT="0" marB="0"/>
                </a:tc>
                <a:tc hMerge="1">
                  <a:txBody>
                    <a:bodyPr/>
                    <a:lstStyle/>
                    <a:p>
                      <a:endParaRPr lang="ru-RU"/>
                    </a:p>
                  </a:txBody>
                  <a:tcPr/>
                </a:tc>
              </a:tr>
            </a:tbl>
          </a:graphicData>
        </a:graphic>
      </p:graphicFrame>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3" y="2924944"/>
            <a:ext cx="3528392" cy="2350791"/>
          </a:xfrm>
          <a:prstGeom prst="rect">
            <a:avLst/>
          </a:prstGeom>
        </p:spPr>
      </p:pic>
    </p:spTree>
    <p:extLst>
      <p:ext uri="{BB962C8B-B14F-4D97-AF65-F5344CB8AC3E}">
        <p14:creationId xmlns:p14="http://schemas.microsoft.com/office/powerpoint/2010/main" val="3865646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764704"/>
            <a:ext cx="3636085" cy="1258493"/>
          </a:xfrm>
        </p:spPr>
        <p:txBody>
          <a:bodyPr/>
          <a:lstStyle/>
          <a:p>
            <a:r>
              <a:rPr lang="ru-RU" sz="2400" dirty="0">
                <a:solidFill>
                  <a:schemeClr val="tx1"/>
                </a:solidFill>
              </a:rPr>
              <a:t>Водопотребление с возвратом воды в водные объекты (водоотведение)</a:t>
            </a:r>
            <a:r>
              <a:rPr lang="ru-RU" sz="2000" dirty="0"/>
              <a:t> </a:t>
            </a:r>
          </a:p>
        </p:txBody>
      </p:sp>
      <p:sp>
        <p:nvSpPr>
          <p:cNvPr id="3" name="Объект 2"/>
          <p:cNvSpPr>
            <a:spLocks noGrp="1"/>
          </p:cNvSpPr>
          <p:nvPr>
            <p:ph idx="1"/>
          </p:nvPr>
        </p:nvSpPr>
        <p:spPr>
          <a:xfrm>
            <a:off x="4860032" y="548680"/>
            <a:ext cx="4032448" cy="5832648"/>
          </a:xfrm>
        </p:spPr>
        <p:txBody>
          <a:bodyPr>
            <a:normAutofit fontScale="77500" lnSpcReduction="20000"/>
          </a:bodyPr>
          <a:lstStyle/>
          <a:p>
            <a:pPr algn="just"/>
            <a:endParaRPr lang="ru-RU" dirty="0"/>
          </a:p>
          <a:p>
            <a:pPr algn="just"/>
            <a:r>
              <a:rPr lang="ru-RU" dirty="0" smtClean="0">
                <a:solidFill>
                  <a:schemeClr val="tx1"/>
                </a:solidFill>
              </a:rPr>
              <a:t>Предполагает определенный баланс между экономически обусловленным стремлением полностью или частично переложить издержки по очистке отводимой (сточной) воды на природную среду, и экологическим интересом сохранения среды в состоянии, пригодном для дальнейшего пользования. Возможности данного баланса определяются </a:t>
            </a:r>
            <a:r>
              <a:rPr lang="ru-RU" dirty="0" err="1" smtClean="0">
                <a:solidFill>
                  <a:schemeClr val="tx1"/>
                </a:solidFill>
              </a:rPr>
              <a:t>самоочищающей</a:t>
            </a:r>
            <a:r>
              <a:rPr lang="ru-RU" dirty="0" smtClean="0">
                <a:solidFill>
                  <a:schemeClr val="tx1"/>
                </a:solidFill>
              </a:rPr>
              <a:t> способностью водных объектов.</a:t>
            </a:r>
          </a:p>
          <a:p>
            <a:pPr algn="just"/>
            <a:r>
              <a:rPr lang="ru-RU" dirty="0" err="1">
                <a:solidFill>
                  <a:schemeClr val="tx1"/>
                </a:solidFill>
              </a:rPr>
              <a:t>Самоочищающая</a:t>
            </a:r>
            <a:r>
              <a:rPr lang="ru-RU" dirty="0">
                <a:solidFill>
                  <a:schemeClr val="tx1"/>
                </a:solidFill>
              </a:rPr>
              <a:t> способность водных объектов зависит от запаса растворенного кислорода, гидродинамических и биохимических процессов, солнечной радиации, жизнедеятельности растительных и животных организмов и др. Эти процессы интенсифицируются летом, замедляются зимой и зависят от кратности разбавления сточных вод. </a:t>
            </a:r>
          </a:p>
        </p:txBody>
      </p:sp>
      <p:sp>
        <p:nvSpPr>
          <p:cNvPr id="4" name="Текст 3"/>
          <p:cNvSpPr>
            <a:spLocks noGrp="1"/>
          </p:cNvSpPr>
          <p:nvPr>
            <p:ph type="body" sz="half" idx="2"/>
          </p:nvPr>
        </p:nvSpPr>
        <p:spPr>
          <a:xfrm>
            <a:off x="755576" y="2924944"/>
            <a:ext cx="338866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173078"/>
            <a:ext cx="4320480" cy="3238263"/>
          </a:xfrm>
          <a:prstGeom prst="rect">
            <a:avLst/>
          </a:prstGeom>
        </p:spPr>
      </p:pic>
    </p:spTree>
    <p:extLst>
      <p:ext uri="{BB962C8B-B14F-4D97-AF65-F5344CB8AC3E}">
        <p14:creationId xmlns:p14="http://schemas.microsoft.com/office/powerpoint/2010/main" val="3298294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476672"/>
            <a:ext cx="7848872" cy="6247864"/>
          </a:xfrm>
          <a:prstGeom prst="rect">
            <a:avLst/>
          </a:prstGeom>
        </p:spPr>
        <p:txBody>
          <a:bodyPr wrap="square">
            <a:spAutoFit/>
          </a:bodyPr>
          <a:lstStyle/>
          <a:p>
            <a:pPr algn="just"/>
            <a:r>
              <a:rPr lang="ru-RU" sz="1600" b="1" i="1" dirty="0"/>
              <a:t>Требования к условиям отведения сточных вод в водные объекты определяются</a:t>
            </a:r>
            <a:r>
              <a:rPr lang="ru-RU" sz="1600" b="1" dirty="0"/>
              <a:t> </a:t>
            </a:r>
            <a:r>
              <a:rPr lang="ru-RU" sz="1600" dirty="0"/>
              <a:t>согласно СанПиН 4630–88 «Санитарные правила и нормы охраны поверхностных вод от загрязнения</a:t>
            </a:r>
            <a:r>
              <a:rPr lang="ru-RU" sz="1600" dirty="0" smtClean="0"/>
              <a:t>». </a:t>
            </a:r>
            <a:r>
              <a:rPr lang="ru-RU" sz="1600" dirty="0"/>
              <a:t>Место выпуска сточных вод должно быть расположено ниже по течению реки от границы населенного пункта и всех мест водопользования населения с учетом возможности обратного течения при нагонных ветрах. </a:t>
            </a:r>
            <a:endParaRPr lang="ru-RU" sz="1600" dirty="0" smtClean="0"/>
          </a:p>
          <a:p>
            <a:pPr algn="just"/>
            <a:r>
              <a:rPr lang="ru-RU" sz="1600" dirty="0" smtClean="0"/>
              <a:t>Место </a:t>
            </a:r>
            <a:r>
              <a:rPr lang="ru-RU" sz="1600" dirty="0"/>
              <a:t>выпуска сточных вод в непроточные и малопроточные водоемы (озера, водохранилища и др.) должно определяться с учетом санитарных, метеорологических и гидрологических (включая возможность обратных течений при резкой смене режима гидроэлектростанций, работающих в переменном режиме) с целью исключения отрицательного влияния выпуска сточных вод на условия водопользования населения. Условия отведения сточных вод в водные объекты определяются с учетом:</a:t>
            </a:r>
          </a:p>
          <a:p>
            <a:pPr algn="just"/>
            <a:r>
              <a:rPr lang="ru-RU" sz="1600" dirty="0"/>
              <a:t>– степени возможного смешения и разбавления сточных вод водой водного объекта на участке от места выпуска сточных вод до расчетных (контрольных) створов ближайших пунктов хозяйственно-питьевого, культурно-бытового водопользования населения;</a:t>
            </a:r>
          </a:p>
          <a:p>
            <a:pPr algn="just"/>
            <a:r>
              <a:rPr lang="ru-RU" sz="1600" dirty="0"/>
              <a:t>– фонового качества воды водного объекта выше места рассматриваемого выпуска сточных вод по анализам не более двухлетней давности; при наличии других (существующих и (или) проектируемых) выпусков сточных вод между рассматриваемым и ближайшим пунктом водопользования в качестве фонового применяется уровень загрязнения воды водного объекта с учетом вклада указанных выпусков сточных вод;</a:t>
            </a:r>
          </a:p>
          <a:p>
            <a:pPr algn="just"/>
            <a:r>
              <a:rPr lang="ru-RU" sz="1600" dirty="0"/>
              <a:t>– нормативов качества воды водных объектов, согласно ГН </a:t>
            </a:r>
            <a:r>
              <a:rPr lang="ru-RU" sz="1600" dirty="0" smtClean="0"/>
              <a:t>2.1.5.1315-03, </a:t>
            </a:r>
            <a:r>
              <a:rPr lang="ru-RU" sz="1600" dirty="0"/>
              <a:t>применительно к виду водопользования.</a:t>
            </a:r>
          </a:p>
        </p:txBody>
      </p:sp>
    </p:spTree>
    <p:extLst>
      <p:ext uri="{BB962C8B-B14F-4D97-AF65-F5344CB8AC3E}">
        <p14:creationId xmlns:p14="http://schemas.microsoft.com/office/powerpoint/2010/main" val="17457504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17581" y="3132290"/>
            <a:ext cx="7175351" cy="3033014"/>
          </a:xfrm>
        </p:spPr>
        <p:txBody>
          <a:bodyPr>
            <a:noAutofit/>
          </a:bodyPr>
          <a:lstStyle/>
          <a:p>
            <a:r>
              <a:rPr lang="ru-RU" sz="4000" dirty="0" smtClean="0">
                <a:solidFill>
                  <a:schemeClr val="tx1"/>
                </a:solidFill>
                <a:effectLst/>
              </a:rPr>
              <a:t>5. БИОТА </a:t>
            </a:r>
            <a:r>
              <a:rPr lang="ru-RU" sz="4000" dirty="0" smtClean="0">
                <a:solidFill>
                  <a:schemeClr val="tx1"/>
                </a:solidFill>
                <a:effectLst/>
              </a:rPr>
              <a:t>КАК ФАКТОР ХОЗЯЙСТВЕННОЙ ДЕЯТЕЛЬНОСТИ</a:t>
            </a:r>
            <a:endParaRPr lang="ru-RU" sz="4000" dirty="0">
              <a:solidFill>
                <a:schemeClr val="tx1"/>
              </a:solidFill>
            </a:endParaRPr>
          </a:p>
        </p:txBody>
      </p:sp>
    </p:spTree>
    <p:extLst>
      <p:ext uri="{BB962C8B-B14F-4D97-AF65-F5344CB8AC3E}">
        <p14:creationId xmlns:p14="http://schemas.microsoft.com/office/powerpoint/2010/main" val="3548073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3636085" cy="792087"/>
          </a:xfrm>
        </p:spPr>
        <p:txBody>
          <a:bodyPr/>
          <a:lstStyle/>
          <a:p>
            <a:r>
              <a:rPr lang="ru-RU" sz="2400" dirty="0" err="1">
                <a:solidFill>
                  <a:schemeClr val="tx1"/>
                </a:solidFill>
              </a:rPr>
              <a:t>Фитомасса</a:t>
            </a:r>
            <a:r>
              <a:rPr lang="ru-RU" sz="2400" dirty="0">
                <a:solidFill>
                  <a:schemeClr val="tx1"/>
                </a:solidFill>
              </a:rPr>
              <a:t> и </a:t>
            </a:r>
            <a:r>
              <a:rPr lang="ru-RU" sz="2400" dirty="0" err="1">
                <a:solidFill>
                  <a:schemeClr val="tx1"/>
                </a:solidFill>
              </a:rPr>
              <a:t>биопродуктивность</a:t>
            </a:r>
            <a:endParaRPr lang="ru-RU" sz="2400" dirty="0">
              <a:solidFill>
                <a:schemeClr val="tx1"/>
              </a:solidFill>
            </a:endParaRPr>
          </a:p>
        </p:txBody>
      </p:sp>
      <p:graphicFrame>
        <p:nvGraphicFramePr>
          <p:cNvPr id="5" name="Объект 4"/>
          <p:cNvGraphicFramePr>
            <a:graphicFrameLocks noGrp="1"/>
          </p:cNvGraphicFramePr>
          <p:nvPr>
            <p:ph idx="1"/>
            <p:extLst>
              <p:ext uri="{D42A27DB-BD31-4B8C-83A1-F6EECF244321}">
                <p14:modId xmlns:p14="http://schemas.microsoft.com/office/powerpoint/2010/main" val="4236991999"/>
              </p:ext>
            </p:extLst>
          </p:nvPr>
        </p:nvGraphicFramePr>
        <p:xfrm>
          <a:off x="4594225" y="2348880"/>
          <a:ext cx="4370388" cy="3330378"/>
        </p:xfrm>
        <a:graphic>
          <a:graphicData uri="http://schemas.openxmlformats.org/drawingml/2006/table">
            <a:tbl>
              <a:tblPr>
                <a:tableStyleId>{5C22544A-7EE6-4342-B048-85BDC9FD1C3A}</a:tableStyleId>
              </a:tblPr>
              <a:tblGrid>
                <a:gridCol w="2052999"/>
                <a:gridCol w="993100"/>
                <a:gridCol w="1324289"/>
              </a:tblGrid>
              <a:tr h="652973">
                <a:tc>
                  <a:txBody>
                    <a:bodyPr/>
                    <a:lstStyle/>
                    <a:p>
                      <a:pPr algn="just">
                        <a:spcAft>
                          <a:spcPts val="0"/>
                        </a:spcAft>
                      </a:pPr>
                      <a:r>
                        <a:rPr lang="ru-RU" sz="1200" dirty="0">
                          <a:effectLst/>
                        </a:rPr>
                        <a:t>Тип растительности</a:t>
                      </a:r>
                      <a:endParaRPr lang="ru-RU" sz="1200" dirty="0">
                        <a:effectLst/>
                        <a:latin typeface="Times New Roman"/>
                        <a:ea typeface="Times New Roman"/>
                      </a:endParaRPr>
                    </a:p>
                  </a:txBody>
                  <a:tcPr marL="18685" marR="18685" marT="0" marB="0"/>
                </a:tc>
                <a:tc>
                  <a:txBody>
                    <a:bodyPr/>
                    <a:lstStyle/>
                    <a:p>
                      <a:pPr algn="ctr">
                        <a:spcAft>
                          <a:spcPts val="0"/>
                        </a:spcAft>
                      </a:pPr>
                      <a:r>
                        <a:rPr lang="ru-RU" sz="1200">
                          <a:effectLst/>
                        </a:rPr>
                        <a:t>Фитомасса т/га;</a:t>
                      </a:r>
                      <a:endParaRPr lang="ru-RU" sz="1200">
                        <a:effectLst/>
                        <a:latin typeface="Times New Roman"/>
                        <a:ea typeface="Times New Roman"/>
                      </a:endParaRPr>
                    </a:p>
                  </a:txBody>
                  <a:tcPr marL="18685" marR="18685" marT="0" marB="0"/>
                </a:tc>
                <a:tc>
                  <a:txBody>
                    <a:bodyPr/>
                    <a:lstStyle/>
                    <a:p>
                      <a:pPr algn="ctr">
                        <a:spcAft>
                          <a:spcPts val="0"/>
                        </a:spcAft>
                      </a:pPr>
                      <a:r>
                        <a:rPr lang="ru-RU" sz="1200">
                          <a:effectLst/>
                        </a:rPr>
                        <a:t>Продуктивность (т/га в год)</a:t>
                      </a:r>
                      <a:endParaRPr lang="ru-RU" sz="1200">
                        <a:effectLst/>
                        <a:latin typeface="Times New Roman"/>
                        <a:ea typeface="Times New Roman"/>
                      </a:endParaRPr>
                    </a:p>
                  </a:txBody>
                  <a:tcPr marL="18685" marR="18685" marT="0" marB="0"/>
                </a:tc>
              </a:tr>
              <a:tr h="330235">
                <a:tc>
                  <a:txBody>
                    <a:bodyPr/>
                    <a:lstStyle/>
                    <a:p>
                      <a:pPr algn="just">
                        <a:spcAft>
                          <a:spcPts val="0"/>
                        </a:spcAft>
                      </a:pPr>
                      <a:r>
                        <a:rPr lang="ru-RU" sz="1200" dirty="0">
                          <a:effectLst/>
                        </a:rPr>
                        <a:t>Арктические тундры</a:t>
                      </a:r>
                      <a:endParaRPr lang="ru-RU" sz="1200" dirty="0">
                        <a:effectLst/>
                        <a:latin typeface="Times New Roman"/>
                        <a:ea typeface="Times New Roman"/>
                      </a:endParaRPr>
                    </a:p>
                  </a:txBody>
                  <a:tcPr marL="18685" marR="18685" marT="0" marB="0"/>
                </a:tc>
                <a:tc>
                  <a:txBody>
                    <a:bodyPr/>
                    <a:lstStyle/>
                    <a:p>
                      <a:pPr algn="ctr">
                        <a:spcAft>
                          <a:spcPts val="0"/>
                        </a:spcAft>
                      </a:pPr>
                      <a:r>
                        <a:rPr lang="ru-RU" sz="1200">
                          <a:effectLst/>
                        </a:rPr>
                        <a:t>6—13</a:t>
                      </a:r>
                      <a:endParaRPr lang="ru-RU" sz="1200">
                        <a:effectLst/>
                        <a:latin typeface="Times New Roman"/>
                        <a:ea typeface="Times New Roman"/>
                      </a:endParaRPr>
                    </a:p>
                  </a:txBody>
                  <a:tcPr marL="18685" marR="18685" marT="0" marB="0"/>
                </a:tc>
                <a:tc>
                  <a:txBody>
                    <a:bodyPr/>
                    <a:lstStyle/>
                    <a:p>
                      <a:pPr algn="ctr">
                        <a:spcAft>
                          <a:spcPts val="0"/>
                        </a:spcAft>
                      </a:pPr>
                      <a:r>
                        <a:rPr lang="ru-RU" sz="1200">
                          <a:effectLst/>
                        </a:rPr>
                        <a:t>1,5 —3</a:t>
                      </a:r>
                      <a:endParaRPr lang="ru-RU" sz="1200">
                        <a:effectLst/>
                        <a:latin typeface="Times New Roman"/>
                        <a:ea typeface="Times New Roman"/>
                      </a:endParaRPr>
                    </a:p>
                  </a:txBody>
                  <a:tcPr marL="18685" marR="18685" marT="0" marB="0"/>
                </a:tc>
              </a:tr>
              <a:tr h="330235">
                <a:tc>
                  <a:txBody>
                    <a:bodyPr/>
                    <a:lstStyle/>
                    <a:p>
                      <a:pPr algn="just">
                        <a:spcAft>
                          <a:spcPts val="0"/>
                        </a:spcAft>
                      </a:pPr>
                      <a:r>
                        <a:rPr lang="ru-RU" sz="1200" dirty="0">
                          <a:effectLst/>
                        </a:rPr>
                        <a:t>Субарктические тундры</a:t>
                      </a:r>
                      <a:endParaRPr lang="ru-RU" sz="1200" dirty="0">
                        <a:effectLst/>
                        <a:latin typeface="Times New Roman"/>
                        <a:ea typeface="Times New Roman"/>
                      </a:endParaRPr>
                    </a:p>
                  </a:txBody>
                  <a:tcPr marL="18685" marR="18685" marT="0" marB="0"/>
                </a:tc>
                <a:tc>
                  <a:txBody>
                    <a:bodyPr/>
                    <a:lstStyle/>
                    <a:p>
                      <a:pPr algn="ctr">
                        <a:spcAft>
                          <a:spcPts val="0"/>
                        </a:spcAft>
                      </a:pPr>
                      <a:r>
                        <a:rPr lang="ru-RU" sz="1200" dirty="0">
                          <a:effectLst/>
                        </a:rPr>
                        <a:t>20 — 24</a:t>
                      </a:r>
                      <a:endParaRPr lang="ru-RU" sz="1200" dirty="0">
                        <a:effectLst/>
                        <a:latin typeface="Times New Roman"/>
                        <a:ea typeface="Times New Roman"/>
                      </a:endParaRPr>
                    </a:p>
                  </a:txBody>
                  <a:tcPr marL="18685" marR="18685" marT="0" marB="0"/>
                </a:tc>
                <a:tc>
                  <a:txBody>
                    <a:bodyPr/>
                    <a:lstStyle/>
                    <a:p>
                      <a:pPr algn="ctr">
                        <a:spcAft>
                          <a:spcPts val="0"/>
                        </a:spcAft>
                      </a:pPr>
                      <a:r>
                        <a:rPr lang="ru-RU" sz="1200">
                          <a:effectLst/>
                        </a:rPr>
                        <a:t>2,2 – 3,2</a:t>
                      </a:r>
                      <a:endParaRPr lang="ru-RU" sz="1200">
                        <a:effectLst/>
                        <a:latin typeface="Times New Roman"/>
                        <a:ea typeface="Times New Roman"/>
                      </a:endParaRPr>
                    </a:p>
                  </a:txBody>
                  <a:tcPr marL="18685" marR="18685" marT="0" marB="0"/>
                </a:tc>
              </a:tr>
              <a:tr h="330235">
                <a:tc>
                  <a:txBody>
                    <a:bodyPr/>
                    <a:lstStyle/>
                    <a:p>
                      <a:pPr algn="just">
                        <a:spcAft>
                          <a:spcPts val="0"/>
                        </a:spcAft>
                        <a:tabLst>
                          <a:tab pos="490855" algn="l"/>
                        </a:tabLst>
                      </a:pPr>
                      <a:r>
                        <a:rPr lang="ru-RU" sz="1200">
                          <a:effectLst/>
                        </a:rPr>
                        <a:t>Лесотундры</a:t>
                      </a:r>
                      <a:endParaRPr lang="ru-RU" sz="1200">
                        <a:effectLst/>
                        <a:latin typeface="Times New Roman"/>
                        <a:ea typeface="Times New Roman"/>
                      </a:endParaRPr>
                    </a:p>
                  </a:txBody>
                  <a:tcPr marL="18685" marR="18685" marT="0" marB="0"/>
                </a:tc>
                <a:tc>
                  <a:txBody>
                    <a:bodyPr/>
                    <a:lstStyle/>
                    <a:p>
                      <a:pPr algn="ctr">
                        <a:spcAft>
                          <a:spcPts val="0"/>
                        </a:spcAft>
                      </a:pPr>
                      <a:r>
                        <a:rPr lang="ru-RU" sz="1200" dirty="0">
                          <a:effectLst/>
                        </a:rPr>
                        <a:t>35 —85</a:t>
                      </a:r>
                      <a:endParaRPr lang="ru-RU" sz="1200" dirty="0">
                        <a:effectLst/>
                        <a:latin typeface="Times New Roman"/>
                        <a:ea typeface="Times New Roman"/>
                      </a:endParaRPr>
                    </a:p>
                  </a:txBody>
                  <a:tcPr marL="18685" marR="18685" marT="0" marB="0"/>
                </a:tc>
                <a:tc>
                  <a:txBody>
                    <a:bodyPr/>
                    <a:lstStyle/>
                    <a:p>
                      <a:pPr algn="ctr">
                        <a:spcAft>
                          <a:spcPts val="0"/>
                        </a:spcAft>
                      </a:pPr>
                      <a:r>
                        <a:rPr lang="ru-RU" sz="1200">
                          <a:effectLst/>
                        </a:rPr>
                        <a:t>4—4,6</a:t>
                      </a:r>
                      <a:endParaRPr lang="ru-RU" sz="1200">
                        <a:effectLst/>
                        <a:latin typeface="Times New Roman"/>
                        <a:ea typeface="Times New Roman"/>
                      </a:endParaRPr>
                    </a:p>
                  </a:txBody>
                  <a:tcPr marL="18685" marR="18685" marT="0" marB="0"/>
                </a:tc>
              </a:tr>
              <a:tr h="330235">
                <a:tc>
                  <a:txBody>
                    <a:bodyPr/>
                    <a:lstStyle/>
                    <a:p>
                      <a:pPr algn="just">
                        <a:spcAft>
                          <a:spcPts val="0"/>
                        </a:spcAft>
                      </a:pPr>
                      <a:r>
                        <a:rPr lang="ru-RU" sz="1200">
                          <a:effectLst/>
                        </a:rPr>
                        <a:t>Северная и средняя тайга</a:t>
                      </a:r>
                      <a:endParaRPr lang="ru-RU" sz="1200">
                        <a:effectLst/>
                        <a:latin typeface="Times New Roman"/>
                        <a:ea typeface="Times New Roman"/>
                      </a:endParaRPr>
                    </a:p>
                  </a:txBody>
                  <a:tcPr marL="18685" marR="18685" marT="0" marB="0"/>
                </a:tc>
                <a:tc>
                  <a:txBody>
                    <a:bodyPr/>
                    <a:lstStyle/>
                    <a:p>
                      <a:pPr algn="ctr">
                        <a:spcAft>
                          <a:spcPts val="0"/>
                        </a:spcAft>
                      </a:pPr>
                      <a:r>
                        <a:rPr lang="ru-RU" sz="1200" dirty="0">
                          <a:effectLst/>
                        </a:rPr>
                        <a:t>60 — 236</a:t>
                      </a:r>
                      <a:endParaRPr lang="ru-RU" sz="1200" dirty="0">
                        <a:effectLst/>
                        <a:latin typeface="Times New Roman"/>
                        <a:ea typeface="Times New Roman"/>
                      </a:endParaRPr>
                    </a:p>
                  </a:txBody>
                  <a:tcPr marL="18685" marR="18685" marT="0" marB="0"/>
                </a:tc>
                <a:tc>
                  <a:txBody>
                    <a:bodyPr/>
                    <a:lstStyle/>
                    <a:p>
                      <a:pPr algn="ctr">
                        <a:spcAft>
                          <a:spcPts val="0"/>
                        </a:spcAft>
                      </a:pPr>
                      <a:r>
                        <a:rPr lang="ru-RU" sz="1200">
                          <a:effectLst/>
                        </a:rPr>
                        <a:t>4 — 6</a:t>
                      </a:r>
                      <a:endParaRPr lang="ru-RU" sz="1200">
                        <a:effectLst/>
                        <a:latin typeface="Times New Roman"/>
                        <a:ea typeface="Times New Roman"/>
                      </a:endParaRPr>
                    </a:p>
                  </a:txBody>
                  <a:tcPr marL="18685" marR="18685" marT="0" marB="0"/>
                </a:tc>
              </a:tr>
              <a:tr h="330235">
                <a:tc>
                  <a:txBody>
                    <a:bodyPr/>
                    <a:lstStyle/>
                    <a:p>
                      <a:pPr algn="just">
                        <a:spcAft>
                          <a:spcPts val="0"/>
                        </a:spcAft>
                      </a:pPr>
                      <a:r>
                        <a:rPr lang="ru-RU" sz="1200">
                          <a:effectLst/>
                        </a:rPr>
                        <a:t>Широколиственные леса</a:t>
                      </a:r>
                      <a:endParaRPr lang="ru-RU" sz="1200">
                        <a:effectLst/>
                        <a:latin typeface="Times New Roman"/>
                        <a:ea typeface="Times New Roman"/>
                      </a:endParaRPr>
                    </a:p>
                  </a:txBody>
                  <a:tcPr marL="18685" marR="18685" marT="0" marB="0"/>
                </a:tc>
                <a:tc>
                  <a:txBody>
                    <a:bodyPr/>
                    <a:lstStyle/>
                    <a:p>
                      <a:pPr algn="ctr">
                        <a:spcAft>
                          <a:spcPts val="0"/>
                        </a:spcAft>
                      </a:pPr>
                      <a:r>
                        <a:rPr lang="ru-RU" sz="1200">
                          <a:effectLst/>
                        </a:rPr>
                        <a:t>230 — 324</a:t>
                      </a:r>
                      <a:endParaRPr lang="ru-RU" sz="1200">
                        <a:effectLst/>
                        <a:latin typeface="Times New Roman"/>
                        <a:ea typeface="Times New Roman"/>
                      </a:endParaRPr>
                    </a:p>
                  </a:txBody>
                  <a:tcPr marL="18685" marR="18685" marT="0" marB="0"/>
                </a:tc>
                <a:tc>
                  <a:txBody>
                    <a:bodyPr/>
                    <a:lstStyle/>
                    <a:p>
                      <a:pPr algn="ctr">
                        <a:spcAft>
                          <a:spcPts val="0"/>
                        </a:spcAft>
                      </a:pPr>
                      <a:r>
                        <a:rPr lang="ru-RU" sz="1200" dirty="0">
                          <a:effectLst/>
                        </a:rPr>
                        <a:t>9 - 13</a:t>
                      </a:r>
                      <a:endParaRPr lang="ru-RU" sz="1200" dirty="0">
                        <a:effectLst/>
                        <a:latin typeface="Times New Roman"/>
                        <a:ea typeface="Times New Roman"/>
                      </a:endParaRPr>
                    </a:p>
                  </a:txBody>
                  <a:tcPr marL="18685" marR="18685" marT="0" marB="0"/>
                </a:tc>
              </a:tr>
              <a:tr h="330235">
                <a:tc>
                  <a:txBody>
                    <a:bodyPr/>
                    <a:lstStyle/>
                    <a:p>
                      <a:pPr algn="just">
                        <a:spcAft>
                          <a:spcPts val="0"/>
                        </a:spcAft>
                      </a:pPr>
                      <a:r>
                        <a:rPr lang="ru-RU" sz="1200">
                          <a:effectLst/>
                        </a:rPr>
                        <a:t>Степи луговые</a:t>
                      </a:r>
                      <a:endParaRPr lang="ru-RU" sz="1200">
                        <a:effectLst/>
                        <a:latin typeface="Times New Roman"/>
                        <a:ea typeface="Times New Roman"/>
                      </a:endParaRPr>
                    </a:p>
                  </a:txBody>
                  <a:tcPr marL="18685" marR="18685" marT="0" marB="0"/>
                </a:tc>
                <a:tc>
                  <a:txBody>
                    <a:bodyPr/>
                    <a:lstStyle/>
                    <a:p>
                      <a:pPr algn="ctr">
                        <a:spcAft>
                          <a:spcPts val="0"/>
                        </a:spcAft>
                      </a:pPr>
                      <a:r>
                        <a:rPr lang="ru-RU" sz="1200">
                          <a:effectLst/>
                        </a:rPr>
                        <a:t>14—20</a:t>
                      </a:r>
                      <a:endParaRPr lang="ru-RU" sz="1200">
                        <a:effectLst/>
                        <a:latin typeface="Times New Roman"/>
                        <a:ea typeface="Times New Roman"/>
                      </a:endParaRPr>
                    </a:p>
                  </a:txBody>
                  <a:tcPr marL="18685" marR="18685" marT="0" marB="0"/>
                </a:tc>
                <a:tc>
                  <a:txBody>
                    <a:bodyPr/>
                    <a:lstStyle/>
                    <a:p>
                      <a:pPr algn="ctr">
                        <a:spcAft>
                          <a:spcPts val="0"/>
                        </a:spcAft>
                      </a:pPr>
                      <a:r>
                        <a:rPr lang="ru-RU" sz="1200" dirty="0">
                          <a:effectLst/>
                        </a:rPr>
                        <a:t>14 — 20</a:t>
                      </a:r>
                      <a:endParaRPr lang="ru-RU" sz="1200" dirty="0">
                        <a:effectLst/>
                        <a:latin typeface="Times New Roman"/>
                        <a:ea typeface="Times New Roman"/>
                      </a:endParaRPr>
                    </a:p>
                  </a:txBody>
                  <a:tcPr marL="18685" marR="18685" marT="0" marB="0"/>
                </a:tc>
              </a:tr>
              <a:tr h="330235">
                <a:tc>
                  <a:txBody>
                    <a:bodyPr/>
                    <a:lstStyle/>
                    <a:p>
                      <a:pPr algn="just">
                        <a:spcAft>
                          <a:spcPts val="0"/>
                        </a:spcAft>
                        <a:tabLst>
                          <a:tab pos="502920" algn="l"/>
                          <a:tab pos="1530350" algn="l"/>
                        </a:tabLst>
                      </a:pPr>
                      <a:r>
                        <a:rPr lang="ru-RU" sz="1200">
                          <a:effectLst/>
                        </a:rPr>
                        <a:t>Степи сухие</a:t>
                      </a:r>
                      <a:endParaRPr lang="ru-RU" sz="1200">
                        <a:effectLst/>
                        <a:latin typeface="Times New Roman"/>
                        <a:ea typeface="Times New Roman"/>
                      </a:endParaRPr>
                    </a:p>
                  </a:txBody>
                  <a:tcPr marL="18685" marR="18685" marT="0" marB="0"/>
                </a:tc>
                <a:tc>
                  <a:txBody>
                    <a:bodyPr/>
                    <a:lstStyle/>
                    <a:p>
                      <a:pPr algn="ctr">
                        <a:spcAft>
                          <a:spcPts val="0"/>
                        </a:spcAft>
                      </a:pPr>
                      <a:r>
                        <a:rPr lang="ru-RU" sz="1200">
                          <a:effectLst/>
                        </a:rPr>
                        <a:t>9—</a:t>
                      </a:r>
                      <a:r>
                        <a:rPr lang="en-US" sz="1200">
                          <a:effectLst/>
                        </a:rPr>
                        <a:t>15</a:t>
                      </a:r>
                      <a:endParaRPr lang="ru-RU" sz="1200">
                        <a:effectLst/>
                        <a:latin typeface="Times New Roman"/>
                        <a:ea typeface="Times New Roman"/>
                      </a:endParaRPr>
                    </a:p>
                  </a:txBody>
                  <a:tcPr marL="18685" marR="18685" marT="0" marB="0"/>
                </a:tc>
                <a:tc>
                  <a:txBody>
                    <a:bodyPr/>
                    <a:lstStyle/>
                    <a:p>
                      <a:pPr algn="ctr">
                        <a:spcAft>
                          <a:spcPts val="0"/>
                        </a:spcAft>
                      </a:pPr>
                      <a:r>
                        <a:rPr lang="ru-RU" sz="1200" dirty="0">
                          <a:effectLst/>
                        </a:rPr>
                        <a:t>8,5 —14</a:t>
                      </a:r>
                      <a:endParaRPr lang="ru-RU" sz="1200" dirty="0">
                        <a:effectLst/>
                        <a:latin typeface="Times New Roman"/>
                        <a:ea typeface="Times New Roman"/>
                      </a:endParaRPr>
                    </a:p>
                  </a:txBody>
                  <a:tcPr marL="18685" marR="18685" marT="0" marB="0"/>
                </a:tc>
              </a:tr>
              <a:tr h="347749">
                <a:tc>
                  <a:txBody>
                    <a:bodyPr/>
                    <a:lstStyle/>
                    <a:p>
                      <a:pPr algn="just">
                        <a:spcAft>
                          <a:spcPts val="0"/>
                        </a:spcAft>
                      </a:pPr>
                      <a:r>
                        <a:rPr lang="ru-RU" sz="1200">
                          <a:effectLst/>
                        </a:rPr>
                        <a:t>Влажные субтропические леса</a:t>
                      </a:r>
                      <a:endParaRPr lang="ru-RU" sz="1200">
                        <a:effectLst/>
                        <a:latin typeface="Times New Roman"/>
                        <a:ea typeface="Times New Roman"/>
                      </a:endParaRPr>
                    </a:p>
                  </a:txBody>
                  <a:tcPr marL="18685" marR="18685" marT="0" marB="0"/>
                </a:tc>
                <a:tc>
                  <a:txBody>
                    <a:bodyPr/>
                    <a:lstStyle/>
                    <a:p>
                      <a:pPr algn="ctr">
                        <a:spcAft>
                          <a:spcPts val="0"/>
                        </a:spcAft>
                      </a:pPr>
                      <a:r>
                        <a:rPr lang="ru-RU" sz="1200">
                          <a:effectLst/>
                        </a:rPr>
                        <a:t>420 — 430</a:t>
                      </a:r>
                      <a:endParaRPr lang="ru-RU" sz="1200">
                        <a:effectLst/>
                        <a:latin typeface="Times New Roman"/>
                        <a:ea typeface="Times New Roman"/>
                      </a:endParaRPr>
                    </a:p>
                  </a:txBody>
                  <a:tcPr marL="18685" marR="18685" marT="0" marB="0"/>
                </a:tc>
                <a:tc>
                  <a:txBody>
                    <a:bodyPr/>
                    <a:lstStyle/>
                    <a:p>
                      <a:pPr algn="ctr">
                        <a:spcAft>
                          <a:spcPts val="0"/>
                        </a:spcAft>
                      </a:pPr>
                      <a:r>
                        <a:rPr lang="ru-RU" sz="1200" dirty="0">
                          <a:effectLst/>
                        </a:rPr>
                        <a:t>24,5-30</a:t>
                      </a:r>
                      <a:endParaRPr lang="ru-RU" sz="1200" dirty="0">
                        <a:effectLst/>
                        <a:latin typeface="Times New Roman"/>
                        <a:ea typeface="Times New Roman"/>
                      </a:endParaRPr>
                    </a:p>
                  </a:txBody>
                  <a:tcPr marL="18685" marR="18685" marT="0" marB="0"/>
                </a:tc>
              </a:tr>
            </a:tbl>
          </a:graphicData>
        </a:graphic>
      </p:graphicFrame>
      <p:sp>
        <p:nvSpPr>
          <p:cNvPr id="4" name="Текст 3"/>
          <p:cNvSpPr>
            <a:spLocks noGrp="1"/>
          </p:cNvSpPr>
          <p:nvPr>
            <p:ph type="body" sz="half" idx="2"/>
          </p:nvPr>
        </p:nvSpPr>
        <p:spPr>
          <a:xfrm>
            <a:off x="323528" y="1196752"/>
            <a:ext cx="3748700" cy="5184576"/>
          </a:xfrm>
        </p:spPr>
        <p:txBody>
          <a:bodyPr>
            <a:normAutofit fontScale="85000" lnSpcReduction="20000"/>
          </a:bodyPr>
          <a:lstStyle/>
          <a:p>
            <a:pPr algn="just"/>
            <a:r>
              <a:rPr lang="ru-RU" sz="1500" dirty="0">
                <a:solidFill>
                  <a:schemeClr val="tx1"/>
                </a:solidFill>
              </a:rPr>
              <a:t>Продукция и свойства биотических компонентов ландшафтов широко используются в хозяйственной деятельности и влияют на нее. Поэтому они тоже могут быть предметами инженерно-географических изысканий. Знание зонального типа растительности позволяет получить общие представления о зональных природных условиях ее произрастания, а также показателях </a:t>
            </a:r>
            <a:r>
              <a:rPr lang="ru-RU" sz="1500" dirty="0" err="1">
                <a:solidFill>
                  <a:schemeClr val="tx1"/>
                </a:solidFill>
              </a:rPr>
              <a:t>биоресурсного</a:t>
            </a:r>
            <a:r>
              <a:rPr lang="ru-RU" sz="1500" dirty="0">
                <a:solidFill>
                  <a:schemeClr val="tx1"/>
                </a:solidFill>
              </a:rPr>
              <a:t> потенциала территории — </a:t>
            </a:r>
            <a:r>
              <a:rPr lang="ru-RU" sz="1500" dirty="0" err="1">
                <a:solidFill>
                  <a:schemeClr val="tx1"/>
                </a:solidFill>
              </a:rPr>
              <a:t>фитомассе</a:t>
            </a:r>
            <a:r>
              <a:rPr lang="ru-RU" sz="1500" dirty="0">
                <a:solidFill>
                  <a:schemeClr val="tx1"/>
                </a:solidFill>
              </a:rPr>
              <a:t> и </a:t>
            </a:r>
            <a:r>
              <a:rPr lang="ru-RU" sz="1500" dirty="0" smtClean="0">
                <a:solidFill>
                  <a:schemeClr val="tx1"/>
                </a:solidFill>
              </a:rPr>
              <a:t>продуктивности.</a:t>
            </a:r>
          </a:p>
          <a:p>
            <a:pPr algn="just"/>
            <a:r>
              <a:rPr lang="ru-RU" sz="1500" dirty="0">
                <a:solidFill>
                  <a:schemeClr val="tx1"/>
                </a:solidFill>
              </a:rPr>
              <a:t>Растительные сообщества с азональным характером распространения обычно отражают геолого-геоморфологические условия мест произрастания. Так, сосновые леса обычно получают распространение на песках различного генезиса и приуроченных к ним бедных почвах; </a:t>
            </a:r>
            <a:r>
              <a:rPr lang="ru-RU" sz="1500" dirty="0" err="1">
                <a:solidFill>
                  <a:schemeClr val="tx1"/>
                </a:solidFill>
              </a:rPr>
              <a:t>черноольшаники</a:t>
            </a:r>
            <a:r>
              <a:rPr lang="ru-RU" sz="1500" dirty="0">
                <a:solidFill>
                  <a:schemeClr val="tx1"/>
                </a:solidFill>
              </a:rPr>
              <a:t> и ивняки при близком к поверхности залегании грунтовых вод и на глеевых почвах.</a:t>
            </a:r>
          </a:p>
          <a:p>
            <a:pPr algn="just"/>
            <a:r>
              <a:rPr lang="ru-RU" sz="1500" dirty="0">
                <a:solidFill>
                  <a:schemeClr val="tx1"/>
                </a:solidFill>
              </a:rPr>
              <a:t>Большая часть территории России в относится к лесной зоне, поэтому основной естественный биотический ресурс России — лес. Лес может изучаться в целях оценки запасов и качества древесины, оптимизации лесопользования, </a:t>
            </a:r>
            <a:r>
              <a:rPr lang="ru-RU" sz="1500" dirty="0" err="1">
                <a:solidFill>
                  <a:schemeClr val="tx1"/>
                </a:solidFill>
              </a:rPr>
              <a:t>лесовосстановления</a:t>
            </a:r>
            <a:r>
              <a:rPr lang="ru-RU" sz="1500" dirty="0">
                <a:solidFill>
                  <a:schemeClr val="tx1"/>
                </a:solidFill>
              </a:rPr>
              <a:t> и охраны, использования его защитных и мелиоративных свойств по отношению к другим компонентам природы и хозяйственной деятельности. </a:t>
            </a:r>
          </a:p>
          <a:p>
            <a:endParaRPr lang="ru-RU" dirty="0"/>
          </a:p>
        </p:txBody>
      </p:sp>
      <p:sp>
        <p:nvSpPr>
          <p:cNvPr id="6" name="Rectangle 1"/>
          <p:cNvSpPr>
            <a:spLocks noChangeArrowheads="1"/>
          </p:cNvSpPr>
          <p:nvPr/>
        </p:nvSpPr>
        <p:spPr bwMode="auto">
          <a:xfrm>
            <a:off x="4499992" y="746120"/>
            <a:ext cx="4176464"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algn="l" defTabSz="914400" rtl="0" eaLnBrk="1" fontAlgn="base" latinLnBrk="0" hangingPunct="1">
              <a:lnSpc>
                <a:spcPct val="100000"/>
              </a:lnSpc>
              <a:spcBef>
                <a:spcPct val="0"/>
              </a:spcBef>
              <a:spcAft>
                <a:spcPct val="0"/>
              </a:spcAft>
              <a:buClrTx/>
              <a:buSzTx/>
              <a:buFontTx/>
              <a:buNone/>
              <a:tabLst>
                <a:tab pos="503238" algn="l"/>
                <a:tab pos="1530350" algn="l"/>
              </a:tabLst>
            </a:pP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Фитомасса</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 </a:t>
            </a:r>
            <a:r>
              <a:rPr kumimoji="0" lang="ru-RU"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биопродуктивность</a:t>
            </a:r>
            <a:r>
              <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некоторых зональных типов растительности на территории России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tab pos="503238" algn="l"/>
                <a:tab pos="1530350" algn="l"/>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69225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1" y="476672"/>
            <a:ext cx="2448271" cy="1296145"/>
          </a:xfrm>
        </p:spPr>
        <p:txBody>
          <a:bodyPr/>
          <a:lstStyle/>
          <a:p>
            <a:r>
              <a:rPr lang="ru-RU" sz="2000" dirty="0">
                <a:solidFill>
                  <a:schemeClr val="tx1"/>
                </a:solidFill>
              </a:rPr>
              <a:t>Ландшафтные условия мест произрастания лесов </a:t>
            </a:r>
          </a:p>
        </p:txBody>
      </p:sp>
      <p:sp>
        <p:nvSpPr>
          <p:cNvPr id="3" name="Объект 2"/>
          <p:cNvSpPr>
            <a:spLocks noGrp="1"/>
          </p:cNvSpPr>
          <p:nvPr>
            <p:ph idx="1"/>
          </p:nvPr>
        </p:nvSpPr>
        <p:spPr>
          <a:xfrm>
            <a:off x="3923928" y="404664"/>
            <a:ext cx="4968551" cy="6120680"/>
          </a:xfrm>
        </p:spPr>
        <p:txBody>
          <a:bodyPr/>
          <a:lstStyle/>
          <a:p>
            <a:r>
              <a:rPr lang="ru-RU" dirty="0"/>
              <a:t>Условия произрастания таежных и северо-лесостепных типов леса и возможные их хозяйственные </a:t>
            </a:r>
            <a:r>
              <a:rPr lang="ru-RU" dirty="0" smtClean="0"/>
              <a:t>трансформации</a:t>
            </a:r>
          </a:p>
          <a:p>
            <a:endParaRPr lang="ru-RU" dirty="0"/>
          </a:p>
        </p:txBody>
      </p:sp>
      <p:sp>
        <p:nvSpPr>
          <p:cNvPr id="4" name="Текст 3"/>
          <p:cNvSpPr>
            <a:spLocks noGrp="1"/>
          </p:cNvSpPr>
          <p:nvPr>
            <p:ph type="body" sz="half" idx="2"/>
          </p:nvPr>
        </p:nvSpPr>
        <p:spPr>
          <a:xfrm>
            <a:off x="179512" y="1772816"/>
            <a:ext cx="3096344" cy="4536504"/>
          </a:xfrm>
        </p:spPr>
        <p:txBody>
          <a:bodyPr>
            <a:normAutofit fontScale="92500" lnSpcReduction="10000"/>
          </a:bodyPr>
          <a:lstStyle/>
          <a:p>
            <a:pPr algn="just"/>
            <a:r>
              <a:rPr lang="ru-RU" dirty="0">
                <a:solidFill>
                  <a:schemeClr val="tx1"/>
                </a:solidFill>
              </a:rPr>
              <a:t>Особенности растительного покрова определяются комплексом ландшафтных условий. Ландшафтные условия местопроизрастания лесов могут характеризовать тип леса, его сложность, бонитет и другие свойства и параметры. Учение о типах лесов в связи с условиями местопроизрастания разработано Г.Ф. Морозовым на базе представлений В.В</a:t>
            </a:r>
            <a:r>
              <a:rPr lang="ru-RU" dirty="0" smtClean="0">
                <a:solidFill>
                  <a:schemeClr val="tx1"/>
                </a:solidFill>
              </a:rPr>
              <a:t>. Докучаева </a:t>
            </a:r>
            <a:r>
              <a:rPr lang="ru-RU" dirty="0">
                <a:solidFill>
                  <a:schemeClr val="tx1"/>
                </a:solidFill>
              </a:rPr>
              <a:t>о тесной взаимообусловленности свойств компонентов в ландшафтах. На практике типы леса определяются по растениям, хорошо индицирующим условия местообитания. Название типа леса дается по преобладающей древесной породе и травяному покрову. Под влиянием хозяйственной деятельности типы лесов и другой растительности меняются. </a:t>
            </a:r>
          </a:p>
        </p:txBody>
      </p:sp>
      <p:graphicFrame>
        <p:nvGraphicFramePr>
          <p:cNvPr id="5" name="Таблица 4"/>
          <p:cNvGraphicFramePr>
            <a:graphicFrameLocks noGrp="1"/>
          </p:cNvGraphicFramePr>
          <p:nvPr>
            <p:extLst>
              <p:ext uri="{D42A27DB-BD31-4B8C-83A1-F6EECF244321}">
                <p14:modId xmlns:p14="http://schemas.microsoft.com/office/powerpoint/2010/main" val="2767726722"/>
              </p:ext>
            </p:extLst>
          </p:nvPr>
        </p:nvGraphicFramePr>
        <p:xfrm>
          <a:off x="3419872" y="152877"/>
          <a:ext cx="5616624" cy="6561067"/>
        </p:xfrm>
        <a:graphic>
          <a:graphicData uri="http://schemas.openxmlformats.org/drawingml/2006/table">
            <a:tbl>
              <a:tblPr>
                <a:tableStyleId>{5C22544A-7EE6-4342-B048-85BDC9FD1C3A}</a:tableStyleId>
              </a:tblPr>
              <a:tblGrid>
                <a:gridCol w="936104"/>
                <a:gridCol w="1152128"/>
                <a:gridCol w="1080120"/>
                <a:gridCol w="1452161"/>
                <a:gridCol w="385043"/>
                <a:gridCol w="611068"/>
              </a:tblGrid>
              <a:tr h="318145">
                <a:tc>
                  <a:txBody>
                    <a:bodyPr/>
                    <a:lstStyle/>
                    <a:p>
                      <a:pPr>
                        <a:spcAft>
                          <a:spcPts val="0"/>
                        </a:spcAft>
                      </a:pPr>
                      <a:r>
                        <a:rPr lang="ru-RU" sz="900" dirty="0">
                          <a:effectLst/>
                        </a:rPr>
                        <a:t>Типы  леса</a:t>
                      </a:r>
                      <a:endParaRPr lang="ru-RU" sz="900" dirty="0">
                        <a:effectLst/>
                        <a:latin typeface="Times New Roman"/>
                        <a:ea typeface="Times New Roman"/>
                      </a:endParaRPr>
                    </a:p>
                  </a:txBody>
                  <a:tcPr marL="8100" marR="8100" marT="0" marB="0"/>
                </a:tc>
                <a:tc>
                  <a:txBody>
                    <a:bodyPr/>
                    <a:lstStyle/>
                    <a:p>
                      <a:pPr algn="ctr">
                        <a:spcAft>
                          <a:spcPts val="0"/>
                        </a:spcAft>
                      </a:pPr>
                      <a:r>
                        <a:rPr lang="ru-RU" sz="900" dirty="0">
                          <a:effectLst/>
                        </a:rPr>
                        <a:t>Рельеф и место</a:t>
                      </a:r>
                      <a:r>
                        <a:rPr lang="en-US" sz="900" dirty="0">
                          <a:effectLst/>
                        </a:rPr>
                        <a:t>-</a:t>
                      </a:r>
                      <a:r>
                        <a:rPr lang="ru-RU" sz="900" dirty="0">
                          <a:effectLst/>
                        </a:rPr>
                        <a:t>положения</a:t>
                      </a:r>
                      <a:endParaRPr lang="ru-RU" sz="900" dirty="0">
                        <a:effectLst/>
                        <a:latin typeface="Times New Roman"/>
                        <a:ea typeface="Times New Roman"/>
                      </a:endParaRPr>
                    </a:p>
                  </a:txBody>
                  <a:tcPr marL="8100" marR="8100" marT="0" marB="0"/>
                </a:tc>
                <a:tc>
                  <a:txBody>
                    <a:bodyPr/>
                    <a:lstStyle/>
                    <a:p>
                      <a:pPr algn="ctr">
                        <a:spcAft>
                          <a:spcPts val="0"/>
                        </a:spcAft>
                      </a:pPr>
                      <a:r>
                        <a:rPr lang="ru-RU" sz="900">
                          <a:effectLst/>
                        </a:rPr>
                        <a:t>Почвы и увлажнение</a:t>
                      </a:r>
                      <a:endParaRPr lang="ru-RU" sz="900">
                        <a:effectLst/>
                        <a:latin typeface="Times New Roman"/>
                        <a:ea typeface="Times New Roman"/>
                      </a:endParaRPr>
                    </a:p>
                  </a:txBody>
                  <a:tcPr marL="8100" marR="8100" marT="0" marB="0"/>
                </a:tc>
                <a:tc>
                  <a:txBody>
                    <a:bodyPr/>
                    <a:lstStyle/>
                    <a:p>
                      <a:pPr algn="ctr">
                        <a:spcAft>
                          <a:spcPts val="0"/>
                        </a:spcAft>
                      </a:pPr>
                      <a:r>
                        <a:rPr lang="ru-RU" sz="900">
                          <a:effectLst/>
                        </a:rPr>
                        <a:t>Напочвенный покров</a:t>
                      </a:r>
                      <a:endParaRPr lang="ru-RU" sz="900">
                        <a:effectLst/>
                        <a:latin typeface="Times New Roman"/>
                        <a:ea typeface="Times New Roman"/>
                      </a:endParaRPr>
                    </a:p>
                  </a:txBody>
                  <a:tcPr marL="8100" marR="8100" marT="0" marB="0"/>
                </a:tc>
                <a:tc>
                  <a:txBody>
                    <a:bodyPr/>
                    <a:lstStyle/>
                    <a:p>
                      <a:pPr algn="ctr">
                        <a:spcAft>
                          <a:spcPts val="0"/>
                        </a:spcAft>
                      </a:pPr>
                      <a:r>
                        <a:rPr lang="ru-RU" sz="900">
                          <a:effectLst/>
                        </a:rPr>
                        <a:t>Бони-тет леса</a:t>
                      </a:r>
                      <a:endParaRPr lang="ru-RU" sz="900">
                        <a:effectLst/>
                        <a:latin typeface="Times New Roman"/>
                        <a:ea typeface="Times New Roman"/>
                      </a:endParaRPr>
                    </a:p>
                  </a:txBody>
                  <a:tcPr marL="8100" marR="8100" marT="0" marB="0"/>
                </a:tc>
                <a:tc>
                  <a:txBody>
                    <a:bodyPr/>
                    <a:lstStyle/>
                    <a:p>
                      <a:pPr algn="ctr">
                        <a:spcAft>
                          <a:spcPts val="0"/>
                        </a:spcAft>
                      </a:pPr>
                      <a:r>
                        <a:rPr lang="ru-RU" sz="900" dirty="0">
                          <a:effectLst/>
                        </a:rPr>
                        <a:t>Угодья, их </a:t>
                      </a:r>
                      <a:r>
                        <a:rPr lang="ru-RU" sz="900" dirty="0" smtClean="0">
                          <a:effectLst/>
                        </a:rPr>
                        <a:t>трансформация</a:t>
                      </a:r>
                      <a:endParaRPr lang="ru-RU" sz="900" dirty="0">
                        <a:effectLst/>
                        <a:latin typeface="Times New Roman"/>
                        <a:ea typeface="Times New Roman"/>
                      </a:endParaRPr>
                    </a:p>
                  </a:txBody>
                  <a:tcPr marL="8100" marR="8100" marT="0" marB="0"/>
                </a:tc>
              </a:tr>
              <a:tr h="651033">
                <a:tc>
                  <a:txBody>
                    <a:bodyPr/>
                    <a:lstStyle/>
                    <a:p>
                      <a:pPr>
                        <a:spcAft>
                          <a:spcPts val="0"/>
                        </a:spcAft>
                      </a:pPr>
                      <a:r>
                        <a:rPr lang="ru-RU" sz="900" dirty="0">
                          <a:effectLst/>
                        </a:rPr>
                        <a:t>Сосняк </a:t>
                      </a:r>
                      <a:r>
                        <a:rPr lang="ru-RU" sz="900" dirty="0" smtClean="0">
                          <a:effectLst/>
                        </a:rPr>
                        <a:t>лишайниковый</a:t>
                      </a:r>
                      <a:endParaRPr lang="ru-RU" sz="900" dirty="0">
                        <a:effectLst/>
                        <a:latin typeface="Times New Roman"/>
                        <a:ea typeface="Times New Roman"/>
                      </a:endParaRPr>
                    </a:p>
                  </a:txBody>
                  <a:tcPr marL="8100" marR="8100" marT="0" marB="0"/>
                </a:tc>
                <a:tc>
                  <a:txBody>
                    <a:bodyPr/>
                    <a:lstStyle/>
                    <a:p>
                      <a:pPr algn="ctr">
                        <a:spcAft>
                          <a:spcPts val="0"/>
                        </a:spcAft>
                      </a:pPr>
                      <a:r>
                        <a:rPr lang="ru-RU" sz="900" dirty="0">
                          <a:effectLst/>
                        </a:rPr>
                        <a:t>Вершины </a:t>
                      </a:r>
                      <a:r>
                        <a:rPr lang="ru-RU" sz="900" dirty="0" err="1">
                          <a:effectLst/>
                        </a:rPr>
                        <a:t>всхолмлений</a:t>
                      </a:r>
                      <a:r>
                        <a:rPr lang="ru-RU" sz="900" dirty="0">
                          <a:effectLst/>
                        </a:rPr>
                        <a:t> на водоразделах, верхние части склонов, по дюнам</a:t>
                      </a:r>
                      <a:endParaRPr lang="ru-RU" sz="900" dirty="0">
                        <a:effectLst/>
                        <a:latin typeface="Times New Roman"/>
                        <a:ea typeface="Times New Roman"/>
                      </a:endParaRPr>
                    </a:p>
                  </a:txBody>
                  <a:tcPr marL="8100" marR="8100" marT="0" marB="0"/>
                </a:tc>
                <a:tc>
                  <a:txBody>
                    <a:bodyPr/>
                    <a:lstStyle/>
                    <a:p>
                      <a:pPr algn="ctr">
                        <a:spcAft>
                          <a:spcPts val="0"/>
                        </a:spcAft>
                      </a:pPr>
                      <a:r>
                        <a:rPr lang="ru-RU" sz="900" dirty="0">
                          <a:effectLst/>
                        </a:rPr>
                        <a:t>Сухие песчаные оподзоленные, иногда слабо развитые на песках.</a:t>
                      </a:r>
                      <a:endParaRPr lang="ru-RU" sz="900" dirty="0">
                        <a:effectLst/>
                        <a:latin typeface="Times New Roman"/>
                        <a:ea typeface="Times New Roman"/>
                      </a:endParaRPr>
                    </a:p>
                  </a:txBody>
                  <a:tcPr marL="8100" marR="8100" marT="0" marB="0"/>
                </a:tc>
                <a:tc>
                  <a:txBody>
                    <a:bodyPr/>
                    <a:lstStyle/>
                    <a:p>
                      <a:pPr algn="ctr">
                        <a:spcAft>
                          <a:spcPts val="0"/>
                        </a:spcAft>
                      </a:pPr>
                      <a:r>
                        <a:rPr lang="ru-RU" sz="900" dirty="0">
                          <a:effectLst/>
                        </a:rPr>
                        <a:t>Лишайники — кладония лесная, олений мох; травы — ястребинка волосистая, кошачьи лапки, вереск, мох </a:t>
                      </a:r>
                      <a:r>
                        <a:rPr lang="ru-RU" sz="900" dirty="0" err="1">
                          <a:effectLst/>
                        </a:rPr>
                        <a:t>Шребера</a:t>
                      </a:r>
                      <a:endParaRPr lang="ru-RU" sz="900" dirty="0">
                        <a:effectLst/>
                        <a:latin typeface="Times New Roman"/>
                        <a:ea typeface="Times New Roman"/>
                      </a:endParaRPr>
                    </a:p>
                  </a:txBody>
                  <a:tcPr marL="8100" marR="8100" marT="0" marB="0"/>
                </a:tc>
                <a:tc>
                  <a:txBody>
                    <a:bodyPr/>
                    <a:lstStyle/>
                    <a:p>
                      <a:pPr algn="ctr">
                        <a:spcAft>
                          <a:spcPts val="0"/>
                        </a:spcAft>
                      </a:pPr>
                      <a:r>
                        <a:rPr lang="en-US" sz="900">
                          <a:effectLst/>
                        </a:rPr>
                        <a:t>V</a:t>
                      </a:r>
                      <a:endParaRPr lang="ru-RU" sz="900">
                        <a:effectLst/>
                        <a:latin typeface="Times New Roman"/>
                        <a:ea typeface="Times New Roman"/>
                      </a:endParaRPr>
                    </a:p>
                  </a:txBody>
                  <a:tcPr marL="8100" marR="8100" marT="0" marB="0"/>
                </a:tc>
                <a:tc>
                  <a:txBody>
                    <a:bodyPr/>
                    <a:lstStyle/>
                    <a:p>
                      <a:pPr algn="ctr">
                        <a:spcAft>
                          <a:spcPts val="0"/>
                        </a:spcAft>
                      </a:pPr>
                      <a:r>
                        <a:rPr lang="ru-RU" sz="900">
                          <a:effectLst/>
                        </a:rPr>
                        <a:t>Лес</a:t>
                      </a:r>
                      <a:endParaRPr lang="ru-RU" sz="900">
                        <a:effectLst/>
                        <a:latin typeface="Times New Roman"/>
                        <a:ea typeface="Times New Roman"/>
                      </a:endParaRPr>
                    </a:p>
                  </a:txBody>
                  <a:tcPr marL="8100" marR="8100" marT="0" marB="0"/>
                </a:tc>
              </a:tr>
              <a:tr h="558028">
                <a:tc>
                  <a:txBody>
                    <a:bodyPr/>
                    <a:lstStyle/>
                    <a:p>
                      <a:pPr>
                        <a:spcAft>
                          <a:spcPts val="0"/>
                        </a:spcAft>
                      </a:pPr>
                      <a:r>
                        <a:rPr lang="ru-RU" sz="900" dirty="0">
                          <a:effectLst/>
                        </a:rPr>
                        <a:t>Березняк, Сосняк вересковый.</a:t>
                      </a:r>
                      <a:endParaRPr lang="ru-RU" sz="900" dirty="0">
                        <a:effectLst/>
                        <a:latin typeface="Times New Roman"/>
                        <a:ea typeface="Times New Roman"/>
                      </a:endParaRPr>
                    </a:p>
                  </a:txBody>
                  <a:tcPr marL="8100" marR="8100" marT="0" marB="0"/>
                </a:tc>
                <a:tc>
                  <a:txBody>
                    <a:bodyPr/>
                    <a:lstStyle/>
                    <a:p>
                      <a:pPr algn="ctr">
                        <a:spcAft>
                          <a:spcPts val="0"/>
                        </a:spcAft>
                      </a:pPr>
                      <a:r>
                        <a:rPr lang="ru-RU" sz="900">
                          <a:effectLst/>
                        </a:rPr>
                        <a:t>Повышения платообразные, всхолмлен., верхние части склонов</a:t>
                      </a:r>
                      <a:endParaRPr lang="ru-RU" sz="900">
                        <a:effectLst/>
                        <a:latin typeface="Times New Roman"/>
                        <a:ea typeface="Times New Roman"/>
                      </a:endParaRPr>
                    </a:p>
                  </a:txBody>
                  <a:tcPr marL="8100" marR="8100" marT="0" marB="0"/>
                </a:tc>
                <a:tc>
                  <a:txBody>
                    <a:bodyPr/>
                    <a:lstStyle/>
                    <a:p>
                      <a:pPr algn="ctr">
                        <a:spcAft>
                          <a:spcPts val="0"/>
                        </a:spcAft>
                      </a:pPr>
                      <a:r>
                        <a:rPr lang="ru-RU" sz="900">
                          <a:effectLst/>
                        </a:rPr>
                        <a:t>Сухие и суховатые песчаные, слабоподзолистые на песках, иногда на элювии морены</a:t>
                      </a:r>
                      <a:endParaRPr lang="ru-RU" sz="900">
                        <a:effectLst/>
                        <a:latin typeface="Times New Roman"/>
                        <a:ea typeface="Times New Roman"/>
                      </a:endParaRPr>
                    </a:p>
                  </a:txBody>
                  <a:tcPr marL="8100" marR="8100" marT="0" marB="0"/>
                </a:tc>
                <a:tc>
                  <a:txBody>
                    <a:bodyPr/>
                    <a:lstStyle/>
                    <a:p>
                      <a:pPr algn="ctr">
                        <a:spcAft>
                          <a:spcPts val="0"/>
                        </a:spcAft>
                      </a:pPr>
                      <a:r>
                        <a:rPr lang="ru-RU" sz="900" dirty="0">
                          <a:effectLst/>
                        </a:rPr>
                        <a:t>Вереск, </a:t>
                      </a:r>
                      <a:r>
                        <a:rPr lang="ru-RU" sz="900" dirty="0" err="1">
                          <a:effectLst/>
                        </a:rPr>
                        <a:t>чебрец</a:t>
                      </a:r>
                      <a:r>
                        <a:rPr lang="ru-RU" sz="900" dirty="0">
                          <a:effectLst/>
                        </a:rPr>
                        <a:t>, кошачьи лапки, мхи </a:t>
                      </a:r>
                      <a:r>
                        <a:rPr lang="ru-RU" sz="900" dirty="0" err="1">
                          <a:effectLst/>
                        </a:rPr>
                        <a:t>Шребера</a:t>
                      </a:r>
                      <a:r>
                        <a:rPr lang="ru-RU" sz="900" dirty="0">
                          <a:effectLst/>
                        </a:rPr>
                        <a:t> и </a:t>
                      </a:r>
                      <a:r>
                        <a:rPr lang="ru-RU" sz="900" dirty="0" err="1">
                          <a:effectLst/>
                        </a:rPr>
                        <a:t>дикранум</a:t>
                      </a:r>
                      <a:r>
                        <a:rPr lang="ru-RU" sz="900" dirty="0">
                          <a:effectLst/>
                        </a:rPr>
                        <a:t>; полевица обыкновенная, белоус</a:t>
                      </a:r>
                      <a:endParaRPr lang="ru-RU" sz="900" dirty="0">
                        <a:effectLst/>
                        <a:latin typeface="Times New Roman"/>
                        <a:ea typeface="Times New Roman"/>
                      </a:endParaRPr>
                    </a:p>
                  </a:txBody>
                  <a:tcPr marL="8100" marR="8100" marT="0" marB="0"/>
                </a:tc>
                <a:tc>
                  <a:txBody>
                    <a:bodyPr/>
                    <a:lstStyle/>
                    <a:p>
                      <a:pPr algn="ctr">
                        <a:spcAft>
                          <a:spcPts val="0"/>
                        </a:spcAft>
                      </a:pPr>
                      <a:r>
                        <a:rPr lang="en-US" sz="900">
                          <a:effectLst/>
                        </a:rPr>
                        <a:t>IV</a:t>
                      </a:r>
                      <a:endParaRPr lang="ru-RU" sz="900">
                        <a:effectLst/>
                        <a:latin typeface="Times New Roman"/>
                        <a:ea typeface="Times New Roman"/>
                      </a:endParaRPr>
                    </a:p>
                  </a:txBody>
                  <a:tcPr marL="8100" marR="8100" marT="0" marB="0"/>
                </a:tc>
                <a:tc>
                  <a:txBody>
                    <a:bodyPr/>
                    <a:lstStyle/>
                    <a:p>
                      <a:pPr algn="ctr">
                        <a:spcAft>
                          <a:spcPts val="0"/>
                        </a:spcAft>
                      </a:pPr>
                      <a:r>
                        <a:rPr lang="ru-RU" sz="900">
                          <a:effectLst/>
                        </a:rPr>
                        <a:t>Лес</a:t>
                      </a:r>
                      <a:endParaRPr lang="ru-RU" sz="900">
                        <a:effectLst/>
                        <a:latin typeface="Times New Roman"/>
                        <a:ea typeface="Times New Roman"/>
                      </a:endParaRPr>
                    </a:p>
                  </a:txBody>
                  <a:tcPr marL="8100" marR="8100" marT="0" marB="0"/>
                </a:tc>
              </a:tr>
              <a:tr h="728379">
                <a:tc>
                  <a:txBody>
                    <a:bodyPr/>
                    <a:lstStyle/>
                    <a:p>
                      <a:pPr>
                        <a:spcAft>
                          <a:spcPts val="0"/>
                        </a:spcAft>
                      </a:pPr>
                      <a:r>
                        <a:rPr lang="ru-RU" sz="900" dirty="0">
                          <a:effectLst/>
                        </a:rPr>
                        <a:t>Березняк, сосняк, ельник, осинник брусничные.</a:t>
                      </a:r>
                      <a:endParaRPr lang="ru-RU" sz="900" dirty="0">
                        <a:effectLst/>
                        <a:latin typeface="Times New Roman"/>
                        <a:ea typeface="Times New Roman"/>
                      </a:endParaRPr>
                    </a:p>
                  </a:txBody>
                  <a:tcPr marL="8100" marR="8100" marT="0" marB="0"/>
                </a:tc>
                <a:tc>
                  <a:txBody>
                    <a:bodyPr/>
                    <a:lstStyle/>
                    <a:p>
                      <a:pPr algn="ctr">
                        <a:spcAft>
                          <a:spcPts val="0"/>
                        </a:spcAft>
                      </a:pPr>
                      <a:r>
                        <a:rPr lang="ru-RU" sz="900" dirty="0">
                          <a:effectLst/>
                        </a:rPr>
                        <a:t>Повышенные платообразные водоразделы, </a:t>
                      </a:r>
                      <a:r>
                        <a:rPr lang="ru-RU" sz="900" dirty="0" smtClean="0">
                          <a:effectLst/>
                        </a:rPr>
                        <a:t>суховатые </a:t>
                      </a:r>
                      <a:r>
                        <a:rPr lang="ru-RU" sz="900" dirty="0">
                          <a:effectLst/>
                        </a:rPr>
                        <a:t>и свежие склоны</a:t>
                      </a:r>
                      <a:endParaRPr lang="ru-RU" sz="900" dirty="0">
                        <a:effectLst/>
                        <a:latin typeface="Times New Roman"/>
                        <a:ea typeface="Times New Roman"/>
                      </a:endParaRPr>
                    </a:p>
                  </a:txBody>
                  <a:tcPr marL="8100" marR="8100" marT="0" marB="0"/>
                </a:tc>
                <a:tc>
                  <a:txBody>
                    <a:bodyPr/>
                    <a:lstStyle/>
                    <a:p>
                      <a:pPr algn="ctr">
                        <a:spcAft>
                          <a:spcPts val="0"/>
                        </a:spcAft>
                      </a:pPr>
                      <a:r>
                        <a:rPr lang="ru-RU" sz="900" dirty="0">
                          <a:effectLst/>
                        </a:rPr>
                        <a:t>Свежие и суховато- свежие слабо-подзолистые </a:t>
                      </a:r>
                      <a:r>
                        <a:rPr lang="ru-RU" sz="900" dirty="0" err="1">
                          <a:effectLst/>
                        </a:rPr>
                        <a:t>песча-ные</a:t>
                      </a:r>
                      <a:r>
                        <a:rPr lang="ru-RU" sz="900" dirty="0">
                          <a:effectLst/>
                        </a:rPr>
                        <a:t> на песках, </a:t>
                      </a:r>
                      <a:endParaRPr lang="ru-RU" sz="900" dirty="0">
                        <a:effectLst/>
                        <a:latin typeface="Times New Roman"/>
                        <a:ea typeface="Times New Roman"/>
                      </a:endParaRPr>
                    </a:p>
                  </a:txBody>
                  <a:tcPr marL="8100" marR="8100" marT="0" marB="0"/>
                </a:tc>
                <a:tc>
                  <a:txBody>
                    <a:bodyPr/>
                    <a:lstStyle/>
                    <a:p>
                      <a:pPr algn="ctr">
                        <a:spcAft>
                          <a:spcPts val="0"/>
                        </a:spcAft>
                      </a:pPr>
                      <a:r>
                        <a:rPr lang="ru-RU" sz="900" dirty="0">
                          <a:effectLst/>
                        </a:rPr>
                        <a:t>Брусника, толокнянка, мхи </a:t>
                      </a:r>
                      <a:r>
                        <a:rPr lang="ru-RU" sz="900" dirty="0" err="1">
                          <a:effectLst/>
                        </a:rPr>
                        <a:t>Шребера</a:t>
                      </a:r>
                      <a:r>
                        <a:rPr lang="ru-RU" sz="900" dirty="0">
                          <a:effectLst/>
                        </a:rPr>
                        <a:t> и </a:t>
                      </a:r>
                      <a:r>
                        <a:rPr lang="ru-RU" sz="900" dirty="0" err="1">
                          <a:effectLst/>
                        </a:rPr>
                        <a:t>дикраиум</a:t>
                      </a:r>
                      <a:r>
                        <a:rPr lang="ru-RU" sz="900" dirty="0">
                          <a:effectLst/>
                        </a:rPr>
                        <a:t>, полевица обыкновенная, овсяница овечья, белоус, редко </a:t>
                      </a:r>
                      <a:r>
                        <a:rPr lang="ru-RU" sz="900" dirty="0" err="1">
                          <a:effectLst/>
                        </a:rPr>
                        <a:t>чебрец</a:t>
                      </a:r>
                      <a:endParaRPr lang="ru-RU" sz="900" dirty="0">
                        <a:effectLst/>
                        <a:latin typeface="Times New Roman"/>
                        <a:ea typeface="Times New Roman"/>
                      </a:endParaRPr>
                    </a:p>
                  </a:txBody>
                  <a:tcPr marL="8100" marR="8100" marT="0" marB="0"/>
                </a:tc>
                <a:tc>
                  <a:txBody>
                    <a:bodyPr/>
                    <a:lstStyle/>
                    <a:p>
                      <a:pPr algn="ctr">
                        <a:spcAft>
                          <a:spcPts val="0"/>
                        </a:spcAft>
                      </a:pPr>
                      <a:r>
                        <a:rPr lang="en-US" sz="900">
                          <a:effectLst/>
                        </a:rPr>
                        <a:t>III</a:t>
                      </a:r>
                      <a:endParaRPr lang="ru-RU" sz="900">
                        <a:effectLst/>
                        <a:latin typeface="Times New Roman"/>
                        <a:ea typeface="Times New Roman"/>
                      </a:endParaRPr>
                    </a:p>
                  </a:txBody>
                  <a:tcPr marL="8100" marR="8100" marT="0" marB="0"/>
                </a:tc>
                <a:tc>
                  <a:txBody>
                    <a:bodyPr/>
                    <a:lstStyle/>
                    <a:p>
                      <a:pPr algn="ctr">
                        <a:spcAft>
                          <a:spcPts val="0"/>
                        </a:spcAft>
                      </a:pPr>
                      <a:r>
                        <a:rPr lang="ru-RU" sz="900">
                          <a:effectLst/>
                        </a:rPr>
                        <a:t>Преимущест-венно лес</a:t>
                      </a:r>
                      <a:endParaRPr lang="ru-RU" sz="900">
                        <a:effectLst/>
                        <a:latin typeface="Times New Roman"/>
                        <a:ea typeface="Times New Roman"/>
                      </a:endParaRPr>
                    </a:p>
                  </a:txBody>
                  <a:tcPr marL="8100" marR="8100" marT="0" marB="0"/>
                </a:tc>
              </a:tr>
              <a:tr h="744037">
                <a:tc>
                  <a:txBody>
                    <a:bodyPr/>
                    <a:lstStyle/>
                    <a:p>
                      <a:pPr>
                        <a:spcAft>
                          <a:spcPts val="0"/>
                        </a:spcAft>
                      </a:pPr>
                      <a:r>
                        <a:rPr lang="ru-RU" sz="900" dirty="0">
                          <a:effectLst/>
                        </a:rPr>
                        <a:t>Березняк, сосняк, ельник мшистые</a:t>
                      </a:r>
                      <a:endParaRPr lang="ru-RU" sz="900" dirty="0">
                        <a:effectLst/>
                        <a:latin typeface="Times New Roman"/>
                        <a:ea typeface="Times New Roman"/>
                      </a:endParaRPr>
                    </a:p>
                  </a:txBody>
                  <a:tcPr marL="8100" marR="8100" marT="0" marB="0"/>
                </a:tc>
                <a:tc>
                  <a:txBody>
                    <a:bodyPr/>
                    <a:lstStyle/>
                    <a:p>
                      <a:pPr algn="ctr">
                        <a:spcAft>
                          <a:spcPts val="0"/>
                        </a:spcAft>
                      </a:pPr>
                      <a:r>
                        <a:rPr lang="ru-RU" sz="900" dirty="0">
                          <a:effectLst/>
                        </a:rPr>
                        <a:t>Повышенные ровные или слегка волнистые части водоразделов</a:t>
                      </a:r>
                      <a:endParaRPr lang="ru-RU" sz="900" dirty="0">
                        <a:effectLst/>
                        <a:latin typeface="Times New Roman"/>
                        <a:ea typeface="Times New Roman"/>
                      </a:endParaRPr>
                    </a:p>
                  </a:txBody>
                  <a:tcPr marL="8100" marR="8100" marT="0" marB="0"/>
                </a:tc>
                <a:tc>
                  <a:txBody>
                    <a:bodyPr/>
                    <a:lstStyle/>
                    <a:p>
                      <a:pPr algn="ctr">
                        <a:spcAft>
                          <a:spcPts val="0"/>
                        </a:spcAft>
                      </a:pPr>
                      <a:r>
                        <a:rPr lang="ru-RU" sz="900" dirty="0">
                          <a:effectLst/>
                        </a:rPr>
                        <a:t>Свежие, слабо подзолистые легко супесчаные и супесчаные, на супесчаных отложениях</a:t>
                      </a:r>
                      <a:endParaRPr lang="ru-RU" sz="900" dirty="0">
                        <a:effectLst/>
                        <a:latin typeface="Times New Roman"/>
                        <a:ea typeface="Times New Roman"/>
                      </a:endParaRPr>
                    </a:p>
                  </a:txBody>
                  <a:tcPr marL="8100" marR="8100" marT="0" marB="0"/>
                </a:tc>
                <a:tc>
                  <a:txBody>
                    <a:bodyPr/>
                    <a:lstStyle/>
                    <a:p>
                      <a:pPr algn="ctr">
                        <a:spcAft>
                          <a:spcPts val="0"/>
                        </a:spcAft>
                      </a:pPr>
                      <a:r>
                        <a:rPr lang="ru-RU" sz="900" dirty="0">
                          <a:effectLst/>
                        </a:rPr>
                        <a:t>Обильно — мхи </a:t>
                      </a:r>
                      <a:r>
                        <a:rPr lang="ru-RU" sz="900" dirty="0" err="1">
                          <a:effectLst/>
                        </a:rPr>
                        <a:t>Цребера</a:t>
                      </a:r>
                      <a:r>
                        <a:rPr lang="ru-RU" sz="900" dirty="0">
                          <a:effectLst/>
                        </a:rPr>
                        <a:t>, </a:t>
                      </a:r>
                      <a:r>
                        <a:rPr lang="ru-RU" sz="900" dirty="0" err="1">
                          <a:effectLst/>
                        </a:rPr>
                        <a:t>дикранум</a:t>
                      </a:r>
                      <a:r>
                        <a:rPr lang="ru-RU" sz="900" dirty="0">
                          <a:effectLst/>
                        </a:rPr>
                        <a:t>; </a:t>
                      </a:r>
                      <a:r>
                        <a:rPr lang="ru-RU" sz="900" dirty="0" err="1">
                          <a:effectLst/>
                        </a:rPr>
                        <a:t>сопутств</a:t>
                      </a:r>
                      <a:r>
                        <a:rPr lang="ru-RU" sz="900" dirty="0">
                          <a:effectLst/>
                        </a:rPr>
                        <a:t>.—вереск, брусника, плаун, черника, </a:t>
                      </a:r>
                      <a:r>
                        <a:rPr lang="ru-RU" sz="900" dirty="0" err="1">
                          <a:effectLst/>
                        </a:rPr>
                        <a:t>марьяник</a:t>
                      </a:r>
                      <a:r>
                        <a:rPr lang="ru-RU" sz="900" dirty="0">
                          <a:effectLst/>
                        </a:rPr>
                        <a:t>. вероника ползучая, лапчатка лесная, белоус</a:t>
                      </a:r>
                      <a:endParaRPr lang="ru-RU" sz="900" dirty="0">
                        <a:effectLst/>
                        <a:latin typeface="Times New Roman"/>
                        <a:ea typeface="Times New Roman"/>
                      </a:endParaRPr>
                    </a:p>
                  </a:txBody>
                  <a:tcPr marL="8100" marR="8100" marT="0" marB="0"/>
                </a:tc>
                <a:tc>
                  <a:txBody>
                    <a:bodyPr/>
                    <a:lstStyle/>
                    <a:p>
                      <a:pPr algn="ctr">
                        <a:spcAft>
                          <a:spcPts val="0"/>
                        </a:spcAft>
                      </a:pPr>
                      <a:r>
                        <a:rPr lang="en-US" sz="900">
                          <a:effectLst/>
                        </a:rPr>
                        <a:t>II-III</a:t>
                      </a:r>
                      <a:endParaRPr lang="ru-RU" sz="900">
                        <a:effectLst/>
                        <a:latin typeface="Times New Roman"/>
                        <a:ea typeface="Times New Roman"/>
                      </a:endParaRPr>
                    </a:p>
                  </a:txBody>
                  <a:tcPr marL="8100" marR="8100" marT="0" marB="0" anchor="ctr"/>
                </a:tc>
                <a:tc>
                  <a:txBody>
                    <a:bodyPr/>
                    <a:lstStyle/>
                    <a:p>
                      <a:pPr algn="ctr">
                        <a:spcAft>
                          <a:spcPts val="0"/>
                        </a:spcAft>
                      </a:pPr>
                      <a:r>
                        <a:rPr lang="ru-RU" sz="900">
                          <a:effectLst/>
                        </a:rPr>
                        <a:t>Пашня с участием в севообороте сидератов</a:t>
                      </a:r>
                      <a:endParaRPr lang="ru-RU" sz="900">
                        <a:effectLst/>
                        <a:latin typeface="Times New Roman"/>
                        <a:ea typeface="Times New Roman"/>
                      </a:endParaRPr>
                    </a:p>
                  </a:txBody>
                  <a:tcPr marL="8100" marR="8100" marT="0" marB="0"/>
                </a:tc>
              </a:tr>
              <a:tr h="558028">
                <a:tc>
                  <a:txBody>
                    <a:bodyPr/>
                    <a:lstStyle/>
                    <a:p>
                      <a:pPr>
                        <a:spcAft>
                          <a:spcPts val="0"/>
                        </a:spcAft>
                      </a:pPr>
                      <a:r>
                        <a:rPr lang="ru-RU" sz="900" dirty="0">
                          <a:effectLst/>
                        </a:rPr>
                        <a:t>Березняк, сосняк, ельник, дубрава </a:t>
                      </a:r>
                      <a:r>
                        <a:rPr lang="ru-RU" sz="900" dirty="0" err="1">
                          <a:effectLst/>
                        </a:rPr>
                        <a:t>орляковые</a:t>
                      </a:r>
                      <a:r>
                        <a:rPr lang="ru-RU" sz="900" dirty="0">
                          <a:effectLst/>
                        </a:rPr>
                        <a:t>.</a:t>
                      </a:r>
                      <a:endParaRPr lang="ru-RU" sz="900" dirty="0">
                        <a:effectLst/>
                        <a:latin typeface="Times New Roman"/>
                        <a:ea typeface="Times New Roman"/>
                      </a:endParaRPr>
                    </a:p>
                  </a:txBody>
                  <a:tcPr marL="8100" marR="8100" marT="0" marB="0"/>
                </a:tc>
                <a:tc>
                  <a:txBody>
                    <a:bodyPr/>
                    <a:lstStyle/>
                    <a:p>
                      <a:pPr algn="ctr">
                        <a:spcAft>
                          <a:spcPts val="0"/>
                        </a:spcAft>
                      </a:pPr>
                      <a:r>
                        <a:rPr lang="ru-RU" sz="900" dirty="0">
                          <a:effectLst/>
                        </a:rPr>
                        <a:t>Повышения на водоразделах, </a:t>
                      </a:r>
                      <a:r>
                        <a:rPr lang="ru-RU" sz="900" dirty="0" smtClean="0">
                          <a:effectLst/>
                        </a:rPr>
                        <a:t>склоны</a:t>
                      </a:r>
                      <a:endParaRPr lang="ru-RU" sz="900" dirty="0">
                        <a:effectLst/>
                        <a:latin typeface="Times New Roman"/>
                        <a:ea typeface="Times New Roman"/>
                      </a:endParaRPr>
                    </a:p>
                  </a:txBody>
                  <a:tcPr marL="8100" marR="8100" marT="0" marB="0"/>
                </a:tc>
                <a:tc>
                  <a:txBody>
                    <a:bodyPr/>
                    <a:lstStyle/>
                    <a:p>
                      <a:pPr algn="ctr">
                        <a:spcAft>
                          <a:spcPts val="0"/>
                        </a:spcAft>
                      </a:pPr>
                      <a:r>
                        <a:rPr lang="ru-RU" sz="900" dirty="0">
                          <a:effectLst/>
                        </a:rPr>
                        <a:t>Свежие </a:t>
                      </a:r>
                      <a:r>
                        <a:rPr lang="ru-RU" sz="900" dirty="0" err="1">
                          <a:effectLst/>
                        </a:rPr>
                        <a:t>дерново</a:t>
                      </a:r>
                      <a:r>
                        <a:rPr lang="ru-RU" sz="900" dirty="0">
                          <a:effectLst/>
                        </a:rPr>
                        <a:t> подзолистые, супесчаные, </a:t>
                      </a:r>
                      <a:r>
                        <a:rPr lang="ru-RU" sz="900" dirty="0" smtClean="0">
                          <a:effectLst/>
                        </a:rPr>
                        <a:t>легкосуглинистые</a:t>
                      </a:r>
                      <a:endParaRPr lang="ru-RU" sz="900" dirty="0">
                        <a:effectLst/>
                        <a:latin typeface="Times New Roman"/>
                        <a:ea typeface="Times New Roman"/>
                      </a:endParaRPr>
                    </a:p>
                  </a:txBody>
                  <a:tcPr marL="8100" marR="8100" marT="0" marB="0"/>
                </a:tc>
                <a:tc>
                  <a:txBody>
                    <a:bodyPr/>
                    <a:lstStyle/>
                    <a:p>
                      <a:pPr algn="ctr">
                        <a:spcAft>
                          <a:spcPts val="0"/>
                        </a:spcAft>
                      </a:pPr>
                      <a:r>
                        <a:rPr lang="ru-RU" sz="900" dirty="0">
                          <a:effectLst/>
                        </a:rPr>
                        <a:t>Обильно — орляк; участвуют — майник, </a:t>
                      </a:r>
                      <a:r>
                        <a:rPr lang="ru-RU" sz="900" dirty="0" err="1">
                          <a:effectLst/>
                        </a:rPr>
                        <a:t>грушанка</a:t>
                      </a:r>
                      <a:r>
                        <a:rPr lang="ru-RU" sz="900" dirty="0">
                          <a:effectLst/>
                        </a:rPr>
                        <a:t>, вероника дубравная</a:t>
                      </a:r>
                      <a:endParaRPr lang="ru-RU" sz="900" dirty="0">
                        <a:effectLst/>
                        <a:latin typeface="Times New Roman"/>
                        <a:ea typeface="Times New Roman"/>
                      </a:endParaRPr>
                    </a:p>
                  </a:txBody>
                  <a:tcPr marL="8100" marR="8100" marT="0" marB="0"/>
                </a:tc>
                <a:tc>
                  <a:txBody>
                    <a:bodyPr/>
                    <a:lstStyle/>
                    <a:p>
                      <a:pPr algn="ctr">
                        <a:spcAft>
                          <a:spcPts val="0"/>
                        </a:spcAft>
                      </a:pPr>
                      <a:r>
                        <a:rPr lang="en-US" sz="900">
                          <a:effectLst/>
                        </a:rPr>
                        <a:t>II</a:t>
                      </a:r>
                      <a:endParaRPr lang="ru-RU" sz="900">
                        <a:effectLst/>
                        <a:latin typeface="Times New Roman"/>
                        <a:ea typeface="Times New Roman"/>
                      </a:endParaRPr>
                    </a:p>
                  </a:txBody>
                  <a:tcPr marL="8100" marR="8100" marT="0" marB="0"/>
                </a:tc>
                <a:tc>
                  <a:txBody>
                    <a:bodyPr/>
                    <a:lstStyle/>
                    <a:p>
                      <a:pPr algn="ctr">
                        <a:spcAft>
                          <a:spcPts val="0"/>
                        </a:spcAft>
                      </a:pPr>
                      <a:r>
                        <a:rPr lang="ru-RU" sz="900">
                          <a:effectLst/>
                        </a:rPr>
                        <a:t>Пашня</a:t>
                      </a:r>
                      <a:endParaRPr lang="ru-RU" sz="900">
                        <a:effectLst/>
                        <a:latin typeface="Times New Roman"/>
                        <a:ea typeface="Times New Roman"/>
                      </a:endParaRPr>
                    </a:p>
                  </a:txBody>
                  <a:tcPr marL="8100" marR="8100" marT="0" marB="0"/>
                </a:tc>
              </a:tr>
              <a:tr h="651033">
                <a:tc>
                  <a:txBody>
                    <a:bodyPr/>
                    <a:lstStyle/>
                    <a:p>
                      <a:pPr>
                        <a:spcAft>
                          <a:spcPts val="0"/>
                        </a:spcAft>
                      </a:pPr>
                      <a:r>
                        <a:rPr lang="ru-RU" sz="900">
                          <a:effectLst/>
                        </a:rPr>
                        <a:t>Березняк, сосняк, ельник, дубрава кисличные</a:t>
                      </a:r>
                      <a:endParaRPr lang="ru-RU" sz="900">
                        <a:effectLst/>
                        <a:latin typeface="Times New Roman"/>
                        <a:ea typeface="Times New Roman"/>
                      </a:endParaRPr>
                    </a:p>
                  </a:txBody>
                  <a:tcPr marL="8100" marR="8100" marT="0" marB="0"/>
                </a:tc>
                <a:tc>
                  <a:txBody>
                    <a:bodyPr/>
                    <a:lstStyle/>
                    <a:p>
                      <a:pPr algn="ctr">
                        <a:spcAft>
                          <a:spcPts val="0"/>
                        </a:spcAft>
                      </a:pPr>
                      <a:r>
                        <a:rPr lang="ru-RU" sz="900" dirty="0">
                          <a:effectLst/>
                        </a:rPr>
                        <a:t>Ровные платообразные территории водораздела, </a:t>
                      </a:r>
                      <a:endParaRPr lang="ru-RU" sz="900" dirty="0">
                        <a:effectLst/>
                        <a:latin typeface="Times New Roman"/>
                        <a:ea typeface="Times New Roman"/>
                      </a:endParaRPr>
                    </a:p>
                  </a:txBody>
                  <a:tcPr marL="8100" marR="8100" marT="0" marB="0"/>
                </a:tc>
                <a:tc>
                  <a:txBody>
                    <a:bodyPr/>
                    <a:lstStyle/>
                    <a:p>
                      <a:pPr algn="ctr">
                        <a:spcAft>
                          <a:spcPts val="0"/>
                        </a:spcAft>
                      </a:pPr>
                      <a:r>
                        <a:rPr lang="ru-RU" sz="900" dirty="0" err="1">
                          <a:effectLst/>
                        </a:rPr>
                        <a:t>Свежевлажные</a:t>
                      </a:r>
                      <a:r>
                        <a:rPr lang="ru-RU" sz="900" dirty="0">
                          <a:effectLst/>
                        </a:rPr>
                        <a:t> дерново- сред-неподзолистые, </a:t>
                      </a:r>
                      <a:endParaRPr lang="ru-RU" sz="900" dirty="0">
                        <a:effectLst/>
                        <a:latin typeface="Times New Roman"/>
                        <a:ea typeface="Times New Roman"/>
                      </a:endParaRPr>
                    </a:p>
                  </a:txBody>
                  <a:tcPr marL="8100" marR="8100" marT="0" marB="0"/>
                </a:tc>
                <a:tc>
                  <a:txBody>
                    <a:bodyPr/>
                    <a:lstStyle/>
                    <a:p>
                      <a:pPr algn="ctr">
                        <a:spcAft>
                          <a:spcPts val="0"/>
                        </a:spcAft>
                      </a:pPr>
                      <a:r>
                        <a:rPr lang="ru-RU" sz="900" dirty="0">
                          <a:effectLst/>
                        </a:rPr>
                        <a:t>Обильно — кислица; участвуют— черника, майник, вероника дубравная, бор </a:t>
                      </a:r>
                      <a:r>
                        <a:rPr lang="ru-RU" sz="900" dirty="0" smtClean="0">
                          <a:effectLst/>
                        </a:rPr>
                        <a:t>развесистый</a:t>
                      </a:r>
                      <a:endParaRPr lang="ru-RU" sz="900" dirty="0">
                        <a:effectLst/>
                        <a:latin typeface="Times New Roman"/>
                        <a:ea typeface="Times New Roman"/>
                      </a:endParaRPr>
                    </a:p>
                  </a:txBody>
                  <a:tcPr marL="8100" marR="8100" marT="0" marB="0"/>
                </a:tc>
                <a:tc>
                  <a:txBody>
                    <a:bodyPr/>
                    <a:lstStyle/>
                    <a:p>
                      <a:pPr algn="ctr">
                        <a:spcAft>
                          <a:spcPts val="0"/>
                        </a:spcAft>
                      </a:pPr>
                      <a:r>
                        <a:rPr lang="ru-RU" sz="900">
                          <a:effectLst/>
                        </a:rPr>
                        <a:t>1</a:t>
                      </a:r>
                      <a:endParaRPr lang="ru-RU" sz="900">
                        <a:effectLst/>
                        <a:latin typeface="Times New Roman"/>
                        <a:ea typeface="Times New Roman"/>
                      </a:endParaRPr>
                    </a:p>
                  </a:txBody>
                  <a:tcPr marL="8100" marR="8100" marT="0" marB="0"/>
                </a:tc>
                <a:tc>
                  <a:txBody>
                    <a:bodyPr/>
                    <a:lstStyle/>
                    <a:p>
                      <a:pPr algn="ctr">
                        <a:spcAft>
                          <a:spcPts val="0"/>
                        </a:spcAft>
                      </a:pPr>
                      <a:r>
                        <a:rPr lang="ru-RU" sz="900">
                          <a:effectLst/>
                        </a:rPr>
                        <a:t>Пашня~</a:t>
                      </a:r>
                      <a:endParaRPr lang="ru-RU" sz="900">
                        <a:effectLst/>
                        <a:latin typeface="Times New Roman"/>
                        <a:ea typeface="Times New Roman"/>
                      </a:endParaRPr>
                    </a:p>
                  </a:txBody>
                  <a:tcPr marL="8100" marR="8100" marT="0" marB="0"/>
                </a:tc>
              </a:tr>
              <a:tr h="558028">
                <a:tc>
                  <a:txBody>
                    <a:bodyPr/>
                    <a:lstStyle/>
                    <a:p>
                      <a:pPr>
                        <a:spcAft>
                          <a:spcPts val="0"/>
                        </a:spcAft>
                      </a:pPr>
                      <a:r>
                        <a:rPr lang="ru-RU" sz="900" dirty="0">
                          <a:effectLst/>
                        </a:rPr>
                        <a:t>Березняк, сосняк, ельник, дубрава </a:t>
                      </a:r>
                      <a:r>
                        <a:rPr lang="ru-RU" sz="900" dirty="0" err="1">
                          <a:effectLst/>
                        </a:rPr>
                        <a:t>снытевые</a:t>
                      </a:r>
                      <a:endParaRPr lang="ru-RU" sz="900" dirty="0">
                        <a:effectLst/>
                        <a:latin typeface="Times New Roman"/>
                        <a:ea typeface="Times New Roman"/>
                      </a:endParaRPr>
                    </a:p>
                  </a:txBody>
                  <a:tcPr marL="8100" marR="8100" marT="0" marB="0"/>
                </a:tc>
                <a:tc>
                  <a:txBody>
                    <a:bodyPr/>
                    <a:lstStyle/>
                    <a:p>
                      <a:pPr algn="ctr">
                        <a:spcAft>
                          <a:spcPts val="0"/>
                        </a:spcAft>
                      </a:pPr>
                      <a:r>
                        <a:rPr lang="ru-RU" sz="900" dirty="0">
                          <a:effectLst/>
                        </a:rPr>
                        <a:t>Подножия пологих склонов водораздела</a:t>
                      </a:r>
                      <a:endParaRPr lang="ru-RU" sz="900" dirty="0">
                        <a:effectLst/>
                        <a:latin typeface="Times New Roman"/>
                        <a:ea typeface="Times New Roman"/>
                      </a:endParaRPr>
                    </a:p>
                  </a:txBody>
                  <a:tcPr marL="8100" marR="8100" marT="0" marB="0"/>
                </a:tc>
                <a:tc>
                  <a:txBody>
                    <a:bodyPr/>
                    <a:lstStyle/>
                    <a:p>
                      <a:pPr algn="ctr">
                        <a:spcAft>
                          <a:spcPts val="0"/>
                        </a:spcAft>
                      </a:pPr>
                      <a:r>
                        <a:rPr lang="ru-RU" sz="900" dirty="0">
                          <a:effectLst/>
                        </a:rPr>
                        <a:t>Влажные дерново- среднеподзолистые легкосуглинистые и </a:t>
                      </a:r>
                      <a:r>
                        <a:rPr lang="ru-RU" sz="900" dirty="0" smtClean="0">
                          <a:effectLst/>
                        </a:rPr>
                        <a:t>суглинистые</a:t>
                      </a:r>
                      <a:endParaRPr lang="ru-RU" sz="900" dirty="0">
                        <a:effectLst/>
                        <a:latin typeface="Times New Roman"/>
                        <a:ea typeface="Times New Roman"/>
                      </a:endParaRPr>
                    </a:p>
                  </a:txBody>
                  <a:tcPr marL="8100" marR="8100" marT="0" marB="0"/>
                </a:tc>
                <a:tc>
                  <a:txBody>
                    <a:bodyPr/>
                    <a:lstStyle/>
                    <a:p>
                      <a:pPr algn="ctr">
                        <a:spcAft>
                          <a:spcPts val="0"/>
                        </a:spcAft>
                      </a:pPr>
                      <a:r>
                        <a:rPr lang="ru-RU" sz="900" dirty="0">
                          <a:effectLst/>
                        </a:rPr>
                        <a:t>Обильно — сныть; типичны — пролеска, гравилат ручейный, кислица, </a:t>
                      </a:r>
                      <a:r>
                        <a:rPr lang="ru-RU" sz="900" dirty="0" smtClean="0">
                          <a:effectLst/>
                        </a:rPr>
                        <a:t>недотрога</a:t>
                      </a:r>
                      <a:endParaRPr lang="ru-RU" sz="900" dirty="0">
                        <a:effectLst/>
                        <a:latin typeface="Times New Roman"/>
                        <a:ea typeface="Times New Roman"/>
                      </a:endParaRPr>
                    </a:p>
                  </a:txBody>
                  <a:tcPr marL="8100" marR="8100" marT="0" marB="0"/>
                </a:tc>
                <a:tc>
                  <a:txBody>
                    <a:bodyPr/>
                    <a:lstStyle/>
                    <a:p>
                      <a:pPr algn="ctr">
                        <a:spcAft>
                          <a:spcPts val="0"/>
                        </a:spcAft>
                      </a:pPr>
                      <a:r>
                        <a:rPr lang="ru-RU" sz="900">
                          <a:effectLst/>
                        </a:rPr>
                        <a:t>I-</a:t>
                      </a:r>
                      <a:r>
                        <a:rPr lang="en-US" sz="900">
                          <a:effectLst/>
                        </a:rPr>
                        <a:t>II</a:t>
                      </a:r>
                      <a:endParaRPr lang="ru-RU" sz="900">
                        <a:effectLst/>
                        <a:latin typeface="Times New Roman"/>
                        <a:ea typeface="Times New Roman"/>
                      </a:endParaRPr>
                    </a:p>
                  </a:txBody>
                  <a:tcPr marL="8100" marR="8100" marT="0" marB="0"/>
                </a:tc>
                <a:tc>
                  <a:txBody>
                    <a:bodyPr/>
                    <a:lstStyle/>
                    <a:p>
                      <a:pPr algn="ctr">
                        <a:spcAft>
                          <a:spcPts val="0"/>
                        </a:spcAft>
                      </a:pPr>
                      <a:r>
                        <a:rPr lang="ru-RU" sz="900">
                          <a:effectLst/>
                        </a:rPr>
                        <a:t>Пашня</a:t>
                      </a:r>
                      <a:endParaRPr lang="ru-RU" sz="900">
                        <a:effectLst/>
                        <a:latin typeface="Times New Roman"/>
                        <a:ea typeface="Times New Roman"/>
                      </a:endParaRPr>
                    </a:p>
                  </a:txBody>
                  <a:tcPr marL="8100" marR="8100" marT="0" marB="0"/>
                </a:tc>
              </a:tr>
              <a:tr h="601832">
                <a:tc>
                  <a:txBody>
                    <a:bodyPr/>
                    <a:lstStyle/>
                    <a:p>
                      <a:pPr>
                        <a:spcAft>
                          <a:spcPts val="0"/>
                        </a:spcAft>
                      </a:pPr>
                      <a:r>
                        <a:rPr lang="ru-RU" sz="900">
                          <a:effectLst/>
                        </a:rPr>
                        <a:t>Березняк, ельник, дубрава, осинник крапивные</a:t>
                      </a:r>
                      <a:endParaRPr lang="ru-RU" sz="900">
                        <a:effectLst/>
                        <a:latin typeface="Times New Roman"/>
                        <a:ea typeface="Times New Roman"/>
                      </a:endParaRPr>
                    </a:p>
                  </a:txBody>
                  <a:tcPr marL="8100" marR="8100" marT="0" marB="0"/>
                </a:tc>
                <a:tc>
                  <a:txBody>
                    <a:bodyPr/>
                    <a:lstStyle/>
                    <a:p>
                      <a:pPr algn="ctr">
                        <a:spcAft>
                          <a:spcPts val="0"/>
                        </a:spcAft>
                      </a:pPr>
                      <a:r>
                        <a:rPr lang="ru-RU" sz="900">
                          <a:effectLst/>
                        </a:rPr>
                        <a:t>Шлейфы склонов и пологие склоны к проточной воде</a:t>
                      </a:r>
                      <a:endParaRPr lang="ru-RU" sz="900">
                        <a:effectLst/>
                        <a:latin typeface="Times New Roman"/>
                        <a:ea typeface="Times New Roman"/>
                      </a:endParaRPr>
                    </a:p>
                  </a:txBody>
                  <a:tcPr marL="8100" marR="8100" marT="0" marB="0"/>
                </a:tc>
                <a:tc>
                  <a:txBody>
                    <a:bodyPr/>
                    <a:lstStyle/>
                    <a:p>
                      <a:pPr algn="ctr">
                        <a:spcAft>
                          <a:spcPts val="0"/>
                        </a:spcAft>
                      </a:pPr>
                      <a:r>
                        <a:rPr lang="ru-RU" sz="900" dirty="0">
                          <a:effectLst/>
                        </a:rPr>
                        <a:t>Сырые, влажные темноцветные перегнойно- </a:t>
                      </a:r>
                      <a:r>
                        <a:rPr lang="ru-RU" sz="900" dirty="0" smtClean="0">
                          <a:effectLst/>
                        </a:rPr>
                        <a:t>карбонатные</a:t>
                      </a:r>
                      <a:endParaRPr lang="ru-RU" sz="900" dirty="0">
                        <a:effectLst/>
                        <a:latin typeface="Times New Roman"/>
                        <a:ea typeface="Times New Roman"/>
                      </a:endParaRPr>
                    </a:p>
                  </a:txBody>
                  <a:tcPr marL="8100" marR="8100" marT="0" marB="0"/>
                </a:tc>
                <a:tc>
                  <a:txBody>
                    <a:bodyPr/>
                    <a:lstStyle/>
                    <a:p>
                      <a:pPr algn="ctr">
                        <a:spcAft>
                          <a:spcPts val="0"/>
                        </a:spcAft>
                      </a:pPr>
                      <a:r>
                        <a:rPr lang="ru-RU" sz="900" dirty="0">
                          <a:effectLst/>
                        </a:rPr>
                        <a:t>Обильно—крапива; в сочетании— таволга вязолистная, </a:t>
                      </a:r>
                      <a:r>
                        <a:rPr lang="ru-RU" sz="900" dirty="0" err="1" smtClean="0">
                          <a:effectLst/>
                        </a:rPr>
                        <a:t>сочевичник</a:t>
                      </a:r>
                      <a:r>
                        <a:rPr lang="ru-RU" sz="900" dirty="0">
                          <a:effectLst/>
                        </a:rPr>
                        <a:t>, </a:t>
                      </a:r>
                      <a:endParaRPr lang="ru-RU" sz="900" dirty="0">
                        <a:effectLst/>
                        <a:latin typeface="Times New Roman"/>
                        <a:ea typeface="Times New Roman"/>
                      </a:endParaRPr>
                    </a:p>
                  </a:txBody>
                  <a:tcPr marL="8100" marR="8100" marT="0" marB="0"/>
                </a:tc>
                <a:tc>
                  <a:txBody>
                    <a:bodyPr/>
                    <a:lstStyle/>
                    <a:p>
                      <a:pPr algn="ctr">
                        <a:spcAft>
                          <a:spcPts val="0"/>
                        </a:spcAft>
                      </a:pPr>
                      <a:r>
                        <a:rPr lang="ru-RU" sz="900">
                          <a:effectLst/>
                        </a:rPr>
                        <a:t>I-</a:t>
                      </a:r>
                      <a:r>
                        <a:rPr lang="en-US" sz="900">
                          <a:effectLst/>
                        </a:rPr>
                        <a:t>II</a:t>
                      </a:r>
                      <a:endParaRPr lang="ru-RU" sz="900">
                        <a:effectLst/>
                        <a:latin typeface="Times New Roman"/>
                        <a:ea typeface="Times New Roman"/>
                      </a:endParaRPr>
                    </a:p>
                  </a:txBody>
                  <a:tcPr marL="8100" marR="8100" marT="0" marB="0"/>
                </a:tc>
                <a:tc>
                  <a:txBody>
                    <a:bodyPr/>
                    <a:lstStyle/>
                    <a:p>
                      <a:pPr algn="ctr">
                        <a:spcAft>
                          <a:spcPts val="0"/>
                        </a:spcAft>
                      </a:pPr>
                      <a:r>
                        <a:rPr lang="ru-RU" sz="900" dirty="0" smtClean="0">
                          <a:effectLst/>
                        </a:rPr>
                        <a:t>Луговые, </a:t>
                      </a:r>
                      <a:r>
                        <a:rPr lang="ru-RU" sz="900" dirty="0">
                          <a:effectLst/>
                        </a:rPr>
                        <a:t>при осушении — пашня</a:t>
                      </a:r>
                      <a:endParaRPr lang="ru-RU" sz="900" dirty="0">
                        <a:effectLst/>
                        <a:latin typeface="Times New Roman"/>
                        <a:ea typeface="Times New Roman"/>
                      </a:endParaRPr>
                    </a:p>
                  </a:txBody>
                  <a:tcPr marL="8100" marR="8100" marT="0" marB="0"/>
                </a:tc>
              </a:tr>
              <a:tr h="558028">
                <a:tc>
                  <a:txBody>
                    <a:bodyPr/>
                    <a:lstStyle/>
                    <a:p>
                      <a:pPr>
                        <a:spcAft>
                          <a:spcPts val="0"/>
                        </a:spcAft>
                      </a:pPr>
                      <a:r>
                        <a:rPr lang="ru-RU" sz="900" dirty="0">
                          <a:effectLst/>
                        </a:rPr>
                        <a:t>Березняк, дубрава, осинник </a:t>
                      </a:r>
                      <a:r>
                        <a:rPr lang="ru-RU" sz="900" dirty="0" smtClean="0">
                          <a:effectLst/>
                        </a:rPr>
                        <a:t>папоротниковые</a:t>
                      </a:r>
                      <a:endParaRPr lang="ru-RU" sz="900" dirty="0">
                        <a:effectLst/>
                        <a:latin typeface="Times New Roman"/>
                        <a:ea typeface="Times New Roman"/>
                      </a:endParaRPr>
                    </a:p>
                  </a:txBody>
                  <a:tcPr marL="8100" marR="8100" marT="0" marB="0"/>
                </a:tc>
                <a:tc>
                  <a:txBody>
                    <a:bodyPr/>
                    <a:lstStyle/>
                    <a:p>
                      <a:pPr algn="ctr">
                        <a:spcAft>
                          <a:spcPts val="0"/>
                        </a:spcAft>
                      </a:pPr>
                      <a:r>
                        <a:rPr lang="ru-RU" sz="900" dirty="0">
                          <a:effectLst/>
                        </a:rPr>
                        <a:t>Шлейфы склонов у ручьев </a:t>
                      </a:r>
                      <a:r>
                        <a:rPr lang="ru-RU" sz="900" dirty="0" smtClean="0">
                          <a:effectLst/>
                        </a:rPr>
                        <a:t>,окраины </a:t>
                      </a:r>
                      <a:r>
                        <a:rPr lang="ru-RU" sz="900" dirty="0">
                          <a:effectLst/>
                        </a:rPr>
                        <a:t>низинных болот</a:t>
                      </a:r>
                      <a:endParaRPr lang="ru-RU" sz="900" dirty="0">
                        <a:effectLst/>
                        <a:latin typeface="Times New Roman"/>
                        <a:ea typeface="Times New Roman"/>
                      </a:endParaRPr>
                    </a:p>
                  </a:txBody>
                  <a:tcPr marL="8100" marR="8100" marT="0" marB="0"/>
                </a:tc>
                <a:tc>
                  <a:txBody>
                    <a:bodyPr/>
                    <a:lstStyle/>
                    <a:p>
                      <a:pPr algn="ctr">
                        <a:spcAft>
                          <a:spcPts val="0"/>
                        </a:spcAft>
                      </a:pPr>
                      <a:r>
                        <a:rPr lang="ru-RU" sz="900">
                          <a:effectLst/>
                        </a:rPr>
                        <a:t>Сырые перегнойно- торфянисто- глеевые суглинистые</a:t>
                      </a:r>
                      <a:endParaRPr lang="ru-RU" sz="900">
                        <a:effectLst/>
                        <a:latin typeface="Times New Roman"/>
                        <a:ea typeface="Times New Roman"/>
                      </a:endParaRPr>
                    </a:p>
                  </a:txBody>
                  <a:tcPr marL="8100" marR="8100" marT="0" marB="0"/>
                </a:tc>
                <a:tc>
                  <a:txBody>
                    <a:bodyPr/>
                    <a:lstStyle/>
                    <a:p>
                      <a:pPr algn="ctr">
                        <a:spcAft>
                          <a:spcPts val="0"/>
                        </a:spcAft>
                      </a:pPr>
                      <a:r>
                        <a:rPr lang="ru-RU" sz="900" dirty="0">
                          <a:effectLst/>
                        </a:rPr>
                        <a:t>Обильно – </a:t>
                      </a:r>
                      <a:r>
                        <a:rPr lang="ru-RU" sz="900" dirty="0" smtClean="0">
                          <a:effectLst/>
                        </a:rPr>
                        <a:t>папоротники; </a:t>
                      </a:r>
                      <a:r>
                        <a:rPr lang="ru-RU" sz="900" dirty="0">
                          <a:effectLst/>
                        </a:rPr>
                        <a:t>примесь — сныть, копытень, медуница, гравилат, недотрога, осока лесная</a:t>
                      </a:r>
                      <a:endParaRPr lang="ru-RU" sz="900" dirty="0">
                        <a:effectLst/>
                        <a:latin typeface="Times New Roman"/>
                        <a:ea typeface="Times New Roman"/>
                      </a:endParaRPr>
                    </a:p>
                  </a:txBody>
                  <a:tcPr marL="8100" marR="8100" marT="0" marB="0"/>
                </a:tc>
                <a:tc>
                  <a:txBody>
                    <a:bodyPr/>
                    <a:lstStyle/>
                    <a:p>
                      <a:pPr algn="ctr">
                        <a:spcAft>
                          <a:spcPts val="0"/>
                        </a:spcAft>
                      </a:pPr>
                      <a:r>
                        <a:rPr lang="ru-RU" sz="900" dirty="0">
                          <a:effectLst/>
                        </a:rPr>
                        <a:t>II</a:t>
                      </a:r>
                      <a:endParaRPr lang="ru-RU" sz="900" dirty="0">
                        <a:effectLst/>
                        <a:latin typeface="Times New Roman"/>
                        <a:ea typeface="Times New Roman"/>
                      </a:endParaRPr>
                    </a:p>
                  </a:txBody>
                  <a:tcPr marL="8100" marR="8100" marT="0" marB="0"/>
                </a:tc>
                <a:tc>
                  <a:txBody>
                    <a:bodyPr/>
                    <a:lstStyle/>
                    <a:p>
                      <a:pPr algn="ctr">
                        <a:spcAft>
                          <a:spcPts val="0"/>
                        </a:spcAft>
                      </a:pPr>
                      <a:r>
                        <a:rPr lang="ru-RU" sz="900" dirty="0" smtClean="0">
                          <a:effectLst/>
                        </a:rPr>
                        <a:t>Луговые, </a:t>
                      </a:r>
                      <a:r>
                        <a:rPr lang="ru-RU" sz="900" dirty="0">
                          <a:effectLst/>
                        </a:rPr>
                        <a:t>при осушении  -пашня</a:t>
                      </a:r>
                      <a:endParaRPr lang="ru-RU" sz="900" dirty="0">
                        <a:effectLst/>
                        <a:latin typeface="Times New Roman"/>
                        <a:ea typeface="Times New Roman"/>
                      </a:endParaRPr>
                    </a:p>
                  </a:txBody>
                  <a:tcPr marL="8100" marR="8100" marT="0" marB="0"/>
                </a:tc>
              </a:tr>
            </a:tbl>
          </a:graphicData>
        </a:graphic>
      </p:graphicFrame>
    </p:spTree>
    <p:extLst>
      <p:ext uri="{BB962C8B-B14F-4D97-AF65-F5344CB8AC3E}">
        <p14:creationId xmlns:p14="http://schemas.microsoft.com/office/powerpoint/2010/main" val="354667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88640"/>
            <a:ext cx="3888432" cy="2916324"/>
          </a:xfrm>
          <a:prstGeom prst="rect">
            <a:avLst/>
          </a:prstGeom>
        </p:spPr>
      </p:pic>
      <p:sp>
        <p:nvSpPr>
          <p:cNvPr id="3" name="Прямоугольник 2"/>
          <p:cNvSpPr/>
          <p:nvPr/>
        </p:nvSpPr>
        <p:spPr>
          <a:xfrm>
            <a:off x="323528" y="3062500"/>
            <a:ext cx="3960440" cy="307777"/>
          </a:xfrm>
          <a:prstGeom prst="rect">
            <a:avLst/>
          </a:prstGeom>
        </p:spPr>
        <p:txBody>
          <a:bodyPr wrap="square">
            <a:spAutoFit/>
          </a:bodyPr>
          <a:lstStyle/>
          <a:p>
            <a:r>
              <a:rPr lang="ru-RU" sz="1400" dirty="0"/>
              <a:t>Сосняк </a:t>
            </a:r>
            <a:r>
              <a:rPr lang="ru-RU" sz="1400" dirty="0" smtClean="0"/>
              <a:t>лишайниковый, 5 класс бонитета</a:t>
            </a:r>
            <a:endParaRPr lang="ru-RU" sz="1400"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9886" y="1412776"/>
            <a:ext cx="4442094" cy="3331570"/>
          </a:xfrm>
          <a:prstGeom prst="rect">
            <a:avLst/>
          </a:prstGeom>
        </p:spPr>
      </p:pic>
      <p:sp>
        <p:nvSpPr>
          <p:cNvPr id="5" name="Прямоугольник 4"/>
          <p:cNvSpPr/>
          <p:nvPr/>
        </p:nvSpPr>
        <p:spPr>
          <a:xfrm>
            <a:off x="5508104" y="4797152"/>
            <a:ext cx="3345788" cy="307777"/>
          </a:xfrm>
          <a:prstGeom prst="rect">
            <a:avLst/>
          </a:prstGeom>
        </p:spPr>
        <p:txBody>
          <a:bodyPr wrap="none">
            <a:spAutoFit/>
          </a:bodyPr>
          <a:lstStyle/>
          <a:p>
            <a:r>
              <a:rPr lang="ru-RU" sz="1400" dirty="0"/>
              <a:t>Сосняк </a:t>
            </a:r>
            <a:r>
              <a:rPr lang="ru-RU" sz="1400" dirty="0" smtClean="0"/>
              <a:t>вересковый, 4 класс бонитета</a:t>
            </a:r>
            <a:endParaRPr lang="ru-RU" sz="1400" dirty="0"/>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3462157"/>
            <a:ext cx="3888432" cy="2916324"/>
          </a:xfrm>
          <a:prstGeom prst="rect">
            <a:avLst/>
          </a:prstGeom>
        </p:spPr>
      </p:pic>
      <p:sp>
        <p:nvSpPr>
          <p:cNvPr id="7" name="Прямоугольник 6"/>
          <p:cNvSpPr/>
          <p:nvPr/>
        </p:nvSpPr>
        <p:spPr>
          <a:xfrm>
            <a:off x="4283968" y="6193815"/>
            <a:ext cx="3363421" cy="307777"/>
          </a:xfrm>
          <a:prstGeom prst="rect">
            <a:avLst/>
          </a:prstGeom>
        </p:spPr>
        <p:txBody>
          <a:bodyPr wrap="none">
            <a:spAutoFit/>
          </a:bodyPr>
          <a:lstStyle/>
          <a:p>
            <a:r>
              <a:rPr lang="ru-RU" sz="1400" dirty="0"/>
              <a:t>Сосняк брусничный, 3 класс бонитета</a:t>
            </a:r>
          </a:p>
        </p:txBody>
      </p:sp>
    </p:spTree>
    <p:extLst>
      <p:ext uri="{BB962C8B-B14F-4D97-AF65-F5344CB8AC3E}">
        <p14:creationId xmlns:p14="http://schemas.microsoft.com/office/powerpoint/2010/main" val="29322797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260648"/>
            <a:ext cx="4186436" cy="3139827"/>
          </a:xfrm>
          <a:prstGeom prst="rect">
            <a:avLst/>
          </a:prstGeom>
        </p:spPr>
      </p:pic>
      <p:sp>
        <p:nvSpPr>
          <p:cNvPr id="3" name="Прямоугольник 2"/>
          <p:cNvSpPr/>
          <p:nvPr/>
        </p:nvSpPr>
        <p:spPr>
          <a:xfrm>
            <a:off x="5148064" y="3400475"/>
            <a:ext cx="3272050" cy="307777"/>
          </a:xfrm>
          <a:prstGeom prst="rect">
            <a:avLst/>
          </a:prstGeom>
        </p:spPr>
        <p:txBody>
          <a:bodyPr wrap="none">
            <a:spAutoFit/>
          </a:bodyPr>
          <a:lstStyle/>
          <a:p>
            <a:r>
              <a:rPr lang="ru-RU" sz="1400" dirty="0"/>
              <a:t>Ельник </a:t>
            </a:r>
            <a:r>
              <a:rPr lang="ru-RU" sz="1400" dirty="0" err="1" smtClean="0"/>
              <a:t>орляковый</a:t>
            </a:r>
            <a:r>
              <a:rPr lang="ru-RU" sz="1400" dirty="0" smtClean="0"/>
              <a:t>, 2 класс </a:t>
            </a:r>
            <a:r>
              <a:rPr lang="ru-RU" sz="1400" dirty="0" smtClean="0"/>
              <a:t>бонитета</a:t>
            </a:r>
            <a:endParaRPr lang="ru-RU" sz="1400"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980728"/>
            <a:ext cx="4392488" cy="3170737"/>
          </a:xfrm>
          <a:prstGeom prst="rect">
            <a:avLst/>
          </a:prstGeom>
        </p:spPr>
      </p:pic>
      <p:sp>
        <p:nvSpPr>
          <p:cNvPr id="5" name="Прямоугольник 4"/>
          <p:cNvSpPr/>
          <p:nvPr/>
        </p:nvSpPr>
        <p:spPr>
          <a:xfrm>
            <a:off x="323528" y="4202042"/>
            <a:ext cx="3246402" cy="307777"/>
          </a:xfrm>
          <a:prstGeom prst="rect">
            <a:avLst/>
          </a:prstGeom>
        </p:spPr>
        <p:txBody>
          <a:bodyPr wrap="none">
            <a:spAutoFit/>
          </a:bodyPr>
          <a:lstStyle/>
          <a:p>
            <a:r>
              <a:rPr lang="ru-RU" sz="1400" dirty="0"/>
              <a:t>Ельник кисличник, 1 класс бонитета</a:t>
            </a: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2721" y="3687787"/>
            <a:ext cx="4157042" cy="2785218"/>
          </a:xfrm>
          <a:prstGeom prst="rect">
            <a:avLst/>
          </a:prstGeom>
        </p:spPr>
      </p:pic>
      <p:sp>
        <p:nvSpPr>
          <p:cNvPr id="7" name="Прямоугольник 6"/>
          <p:cNvSpPr/>
          <p:nvPr/>
        </p:nvSpPr>
        <p:spPr>
          <a:xfrm>
            <a:off x="2363510" y="6266893"/>
            <a:ext cx="2412840" cy="307777"/>
          </a:xfrm>
          <a:prstGeom prst="rect">
            <a:avLst/>
          </a:prstGeom>
        </p:spPr>
        <p:txBody>
          <a:bodyPr wrap="none">
            <a:spAutoFit/>
          </a:bodyPr>
          <a:lstStyle/>
          <a:p>
            <a:r>
              <a:rPr lang="ru-RU" sz="1400" dirty="0"/>
              <a:t>Дубрава, 1 класс бонитета</a:t>
            </a:r>
          </a:p>
        </p:txBody>
      </p:sp>
    </p:spTree>
    <p:extLst>
      <p:ext uri="{BB962C8B-B14F-4D97-AF65-F5344CB8AC3E}">
        <p14:creationId xmlns:p14="http://schemas.microsoft.com/office/powerpoint/2010/main" val="11671325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764705"/>
            <a:ext cx="3636085" cy="792087"/>
          </a:xfrm>
        </p:spPr>
        <p:txBody>
          <a:bodyPr/>
          <a:lstStyle/>
          <a:p>
            <a:r>
              <a:rPr lang="ru-RU" sz="2400" dirty="0">
                <a:solidFill>
                  <a:schemeClr val="tx1"/>
                </a:solidFill>
              </a:rPr>
              <a:t>Лесохозяйственная характеристика лесов</a:t>
            </a:r>
          </a:p>
        </p:txBody>
      </p:sp>
      <p:sp>
        <p:nvSpPr>
          <p:cNvPr id="3" name="Объект 2"/>
          <p:cNvSpPr>
            <a:spLocks noGrp="1"/>
          </p:cNvSpPr>
          <p:nvPr>
            <p:ph idx="1"/>
          </p:nvPr>
        </p:nvSpPr>
        <p:spPr>
          <a:xfrm>
            <a:off x="4593515" y="260648"/>
            <a:ext cx="4370973" cy="6264696"/>
          </a:xfrm>
        </p:spPr>
        <p:txBody>
          <a:bodyPr>
            <a:normAutofit fontScale="62500" lnSpcReduction="20000"/>
          </a:bodyPr>
          <a:lstStyle/>
          <a:p>
            <a:pPr algn="just"/>
            <a:r>
              <a:rPr lang="ru-RU" b="1" i="1" dirty="0">
                <a:solidFill>
                  <a:schemeClr val="tx1"/>
                </a:solidFill>
              </a:rPr>
              <a:t>П</a:t>
            </a:r>
            <a:r>
              <a:rPr lang="ru-RU" b="1" i="1" dirty="0" smtClean="0">
                <a:solidFill>
                  <a:schemeClr val="tx1"/>
                </a:solidFill>
              </a:rPr>
              <a:t>о </a:t>
            </a:r>
            <a:r>
              <a:rPr lang="ru-RU" b="1" i="1" dirty="0">
                <a:solidFill>
                  <a:schemeClr val="tx1"/>
                </a:solidFill>
              </a:rPr>
              <a:t>характеру использования</a:t>
            </a:r>
            <a:r>
              <a:rPr lang="ru-RU" b="1" dirty="0">
                <a:solidFill>
                  <a:schemeClr val="tx1"/>
                </a:solidFill>
              </a:rPr>
              <a:t>.</a:t>
            </a:r>
            <a:r>
              <a:rPr lang="ru-RU" dirty="0">
                <a:solidFill>
                  <a:schemeClr val="tx1"/>
                </a:solidFill>
              </a:rPr>
              <a:t> Л</a:t>
            </a:r>
            <a:r>
              <a:rPr lang="ru-RU" dirty="0" smtClean="0">
                <a:solidFill>
                  <a:schemeClr val="tx1"/>
                </a:solidFill>
              </a:rPr>
              <a:t>еса </a:t>
            </a:r>
            <a:r>
              <a:rPr lang="ru-RU" dirty="0">
                <a:solidFill>
                  <a:schemeClr val="tx1"/>
                </a:solidFill>
              </a:rPr>
              <a:t>по роли, выполняемой в природных и природно-антропогенных </a:t>
            </a:r>
            <a:r>
              <a:rPr lang="ru-RU" dirty="0" smtClean="0">
                <a:solidFill>
                  <a:schemeClr val="tx1"/>
                </a:solidFill>
              </a:rPr>
              <a:t>ландшафтах, лесохозяйственным </a:t>
            </a:r>
            <a:r>
              <a:rPr lang="ru-RU" dirty="0">
                <a:solidFill>
                  <a:schemeClr val="tx1"/>
                </a:solidFill>
              </a:rPr>
              <a:t>мероприятиям делятся на три основных группы. </a:t>
            </a:r>
            <a:endParaRPr lang="ru-RU" dirty="0" smtClean="0">
              <a:solidFill>
                <a:schemeClr val="tx1"/>
              </a:solidFill>
            </a:endParaRPr>
          </a:p>
          <a:p>
            <a:pPr algn="just"/>
            <a:r>
              <a:rPr lang="ru-RU" i="1" dirty="0">
                <a:solidFill>
                  <a:schemeClr val="tx1"/>
                </a:solidFill>
              </a:rPr>
              <a:t>К первой группе</a:t>
            </a:r>
            <a:r>
              <a:rPr lang="ru-RU" dirty="0">
                <a:solidFill>
                  <a:schemeClr val="tx1"/>
                </a:solidFill>
              </a:rPr>
              <a:t> относятся следующие виды лесов: </a:t>
            </a:r>
            <a:r>
              <a:rPr lang="ru-RU" dirty="0" err="1">
                <a:solidFill>
                  <a:schemeClr val="tx1"/>
                </a:solidFill>
              </a:rPr>
              <a:t>водоохранные</a:t>
            </a:r>
            <a:r>
              <a:rPr lang="ru-RU" dirty="0">
                <a:solidFill>
                  <a:schemeClr val="tx1"/>
                </a:solidFill>
              </a:rPr>
              <a:t> леса (запретные полосы по берегам рек, озер, водохранилищ), защитные леса (противоэрозионные, в </a:t>
            </a:r>
            <a:r>
              <a:rPr lang="ru-RU" dirty="0" err="1">
                <a:solidFill>
                  <a:schemeClr val="tx1"/>
                </a:solidFill>
              </a:rPr>
              <a:t>т.ч</a:t>
            </a:r>
            <a:r>
              <a:rPr lang="ru-RU" dirty="0">
                <a:solidFill>
                  <a:schemeClr val="tx1"/>
                </a:solidFill>
              </a:rPr>
              <a:t>. на крутых горных склонах, государственные лесозащитные полосы, лесополосы вдоль железных и автомобильных дорог), санаторно-гигиенические и оздоровительные леса (городские леса, леса зеленых зон вокруг городов и промышленных предприятий, леса зон санитарной охраны источников водоснабжения и округов санитарной охраны курортов), леса заповедников и национальных природных парков, леса, имеющие научное или историческое значение, </a:t>
            </a:r>
            <a:r>
              <a:rPr lang="ru-RU" dirty="0" err="1">
                <a:solidFill>
                  <a:schemeClr val="tx1"/>
                </a:solidFill>
              </a:rPr>
              <a:t>притундровые</a:t>
            </a:r>
            <a:r>
              <a:rPr lang="ru-RU" dirty="0">
                <a:solidFill>
                  <a:schemeClr val="tx1"/>
                </a:solidFill>
              </a:rPr>
              <a:t> и субальпийские леса. </a:t>
            </a:r>
            <a:endParaRPr lang="ru-RU" dirty="0" smtClean="0">
              <a:solidFill>
                <a:schemeClr val="tx1"/>
              </a:solidFill>
            </a:endParaRPr>
          </a:p>
          <a:p>
            <a:pPr algn="just"/>
            <a:r>
              <a:rPr lang="ru-RU" i="1" dirty="0">
                <a:solidFill>
                  <a:schemeClr val="tx1"/>
                </a:solidFill>
              </a:rPr>
              <a:t>Ко второй группе</a:t>
            </a:r>
            <a:r>
              <a:rPr lang="ru-RU" dirty="0">
                <a:solidFill>
                  <a:schemeClr val="tx1"/>
                </a:solidFill>
              </a:rPr>
              <a:t> относятся леса в районах с высокой плотностью населения и развитой транспортной сетью, имеющие защитное и ограниченное эксплуатационное значение. </a:t>
            </a:r>
            <a:endParaRPr lang="ru-RU" dirty="0" smtClean="0">
              <a:solidFill>
                <a:schemeClr val="tx1"/>
              </a:solidFill>
            </a:endParaRPr>
          </a:p>
          <a:p>
            <a:pPr algn="just"/>
            <a:r>
              <a:rPr lang="ru-RU" i="1" dirty="0">
                <a:solidFill>
                  <a:schemeClr val="tx1"/>
                </a:solidFill>
              </a:rPr>
              <a:t>К третьей группе</a:t>
            </a:r>
            <a:r>
              <a:rPr lang="ru-RU" dirty="0">
                <a:solidFill>
                  <a:schemeClr val="tx1"/>
                </a:solidFill>
              </a:rPr>
              <a:t> относятся леса </a:t>
            </a:r>
            <a:r>
              <a:rPr lang="ru-RU" dirty="0" err="1">
                <a:solidFill>
                  <a:schemeClr val="tx1"/>
                </a:solidFill>
              </a:rPr>
              <a:t>многолесных</a:t>
            </a:r>
            <a:r>
              <a:rPr lang="ru-RU" dirty="0">
                <a:solidFill>
                  <a:schemeClr val="tx1"/>
                </a:solidFill>
              </a:rPr>
              <a:t> районов, имеющие преимущественно эксплуатационное значение. Рубки в них проводятся способами, обеспечивающими в первую очередь экономически эффективную эксплуатацию. </a:t>
            </a:r>
          </a:p>
        </p:txBody>
      </p:sp>
      <p:sp>
        <p:nvSpPr>
          <p:cNvPr id="4" name="Текст 3"/>
          <p:cNvSpPr>
            <a:spLocks noGrp="1"/>
          </p:cNvSpPr>
          <p:nvPr>
            <p:ph type="body" sz="half" idx="2"/>
          </p:nvPr>
        </p:nvSpPr>
        <p:spPr>
          <a:xfrm>
            <a:off x="611560" y="2420888"/>
            <a:ext cx="338866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204864"/>
            <a:ext cx="4286250" cy="2847975"/>
          </a:xfrm>
          <a:prstGeom prst="rect">
            <a:avLst/>
          </a:prstGeom>
        </p:spPr>
      </p:pic>
    </p:spTree>
    <p:extLst>
      <p:ext uri="{BB962C8B-B14F-4D97-AF65-F5344CB8AC3E}">
        <p14:creationId xmlns:p14="http://schemas.microsoft.com/office/powerpoint/2010/main" val="26300480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692696"/>
            <a:ext cx="3636085" cy="1258493"/>
          </a:xfrm>
        </p:spPr>
        <p:txBody>
          <a:bodyPr/>
          <a:lstStyle/>
          <a:p>
            <a:r>
              <a:rPr lang="ru-RU" sz="2400" i="1" dirty="0">
                <a:solidFill>
                  <a:schemeClr val="tx1"/>
                </a:solidFill>
              </a:rPr>
              <a:t>Лесохозяйственная характеристика </a:t>
            </a:r>
            <a:r>
              <a:rPr lang="ru-RU" sz="2400" i="1" dirty="0" smtClean="0">
                <a:solidFill>
                  <a:schemeClr val="tx1"/>
                </a:solidFill>
              </a:rPr>
              <a:t>лесов (продолжение)</a:t>
            </a:r>
            <a:endParaRPr lang="ru-RU" sz="2400" i="1" dirty="0">
              <a:solidFill>
                <a:schemeClr val="tx1"/>
              </a:solidFill>
            </a:endParaRPr>
          </a:p>
        </p:txBody>
      </p:sp>
      <p:graphicFrame>
        <p:nvGraphicFramePr>
          <p:cNvPr id="5" name="Объект 4"/>
          <p:cNvGraphicFramePr>
            <a:graphicFrameLocks noGrp="1"/>
          </p:cNvGraphicFramePr>
          <p:nvPr>
            <p:ph idx="1"/>
            <p:extLst>
              <p:ext uri="{D42A27DB-BD31-4B8C-83A1-F6EECF244321}">
                <p14:modId xmlns:p14="http://schemas.microsoft.com/office/powerpoint/2010/main" val="1774620215"/>
              </p:ext>
            </p:extLst>
          </p:nvPr>
        </p:nvGraphicFramePr>
        <p:xfrm>
          <a:off x="4283969" y="1700805"/>
          <a:ext cx="4680644" cy="4608514"/>
        </p:xfrm>
        <a:graphic>
          <a:graphicData uri="http://schemas.openxmlformats.org/drawingml/2006/table">
            <a:tbl>
              <a:tblPr>
                <a:tableStyleId>{5C22544A-7EE6-4342-B048-85BDC9FD1C3A}</a:tableStyleId>
              </a:tblPr>
              <a:tblGrid>
                <a:gridCol w="821877"/>
                <a:gridCol w="821877"/>
                <a:gridCol w="695229"/>
                <a:gridCol w="695229"/>
                <a:gridCol w="508378"/>
                <a:gridCol w="569027"/>
                <a:gridCol w="569027"/>
              </a:tblGrid>
              <a:tr h="348383">
                <a:tc rowSpan="2">
                  <a:txBody>
                    <a:bodyPr/>
                    <a:lstStyle/>
                    <a:p>
                      <a:pPr algn="ctr">
                        <a:spcAft>
                          <a:spcPts val="0"/>
                        </a:spcAft>
                      </a:pPr>
                      <a:r>
                        <a:rPr lang="ru-RU" sz="1100" dirty="0">
                          <a:effectLst/>
                        </a:rPr>
                        <a:t>Возраст насаждения.</a:t>
                      </a:r>
                      <a:endParaRPr lang="ru-RU" sz="1100" dirty="0">
                        <a:effectLst/>
                        <a:latin typeface="Times New Roman"/>
                        <a:ea typeface="Times New Roman"/>
                      </a:endParaRPr>
                    </a:p>
                  </a:txBody>
                  <a:tcPr marL="16655" marR="16655" marT="0" marB="0"/>
                </a:tc>
                <a:tc gridSpan="6">
                  <a:txBody>
                    <a:bodyPr/>
                    <a:lstStyle/>
                    <a:p>
                      <a:pPr algn="ctr">
                        <a:spcAft>
                          <a:spcPts val="0"/>
                        </a:spcAft>
                      </a:pPr>
                      <a:r>
                        <a:rPr lang="ru-RU" sz="1100" dirty="0">
                          <a:effectLst/>
                        </a:rPr>
                        <a:t>Классы      б о н и т е т а</a:t>
                      </a:r>
                      <a:endParaRPr lang="ru-RU" sz="1100" dirty="0">
                        <a:effectLst/>
                        <a:latin typeface="Times New Roman"/>
                        <a:ea typeface="Times New Roman"/>
                      </a:endParaRPr>
                    </a:p>
                  </a:txBody>
                  <a:tcPr marL="16655" marR="16655"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20190">
                <a:tc vMerge="1">
                  <a:txBody>
                    <a:bodyPr/>
                    <a:lstStyle/>
                    <a:p>
                      <a:endParaRPr lang="ru-RU"/>
                    </a:p>
                  </a:txBody>
                  <a:tcPr/>
                </a:tc>
                <a:tc>
                  <a:txBody>
                    <a:bodyPr/>
                    <a:lstStyle/>
                    <a:p>
                      <a:pPr algn="ctr">
                        <a:spcAft>
                          <a:spcPts val="0"/>
                        </a:spcAft>
                      </a:pPr>
                      <a:r>
                        <a:rPr lang="ru-RU" sz="1100">
                          <a:effectLst/>
                        </a:rPr>
                        <a:t>1а</a:t>
                      </a:r>
                      <a:endParaRPr lang="ru-RU" sz="1100">
                        <a:effectLst/>
                        <a:latin typeface="Times New Roman"/>
                        <a:ea typeface="Times New Roman"/>
                      </a:endParaRPr>
                    </a:p>
                  </a:txBody>
                  <a:tcPr marL="16655" marR="16655" marT="0" marB="0"/>
                </a:tc>
                <a:tc>
                  <a:txBody>
                    <a:bodyPr/>
                    <a:lstStyle/>
                    <a:p>
                      <a:pPr algn="ctr">
                        <a:spcAft>
                          <a:spcPts val="0"/>
                        </a:spcAft>
                      </a:pPr>
                      <a:r>
                        <a:rPr lang="en-US" sz="1100">
                          <a:effectLst/>
                        </a:rPr>
                        <a:t>I</a:t>
                      </a:r>
                      <a:endParaRPr lang="ru-RU" sz="1100">
                        <a:effectLst/>
                        <a:latin typeface="Times New Roman"/>
                        <a:ea typeface="Times New Roman"/>
                      </a:endParaRPr>
                    </a:p>
                  </a:txBody>
                  <a:tcPr marL="16655" marR="16655" marT="0" marB="0"/>
                </a:tc>
                <a:tc>
                  <a:txBody>
                    <a:bodyPr/>
                    <a:lstStyle/>
                    <a:p>
                      <a:pPr algn="ctr">
                        <a:spcAft>
                          <a:spcPts val="0"/>
                        </a:spcAft>
                      </a:pPr>
                      <a:r>
                        <a:rPr lang="en-US" sz="1100">
                          <a:effectLst/>
                        </a:rPr>
                        <a:t>II</a:t>
                      </a:r>
                      <a:endParaRPr lang="ru-RU" sz="1100">
                        <a:effectLst/>
                        <a:latin typeface="Times New Roman"/>
                        <a:ea typeface="Times New Roman"/>
                      </a:endParaRPr>
                    </a:p>
                  </a:txBody>
                  <a:tcPr marL="16655" marR="16655" marT="0" marB="0"/>
                </a:tc>
                <a:tc>
                  <a:txBody>
                    <a:bodyPr/>
                    <a:lstStyle/>
                    <a:p>
                      <a:pPr algn="ctr">
                        <a:spcAft>
                          <a:spcPts val="0"/>
                        </a:spcAft>
                      </a:pPr>
                      <a:r>
                        <a:rPr lang="en-US" sz="1100">
                          <a:effectLst/>
                        </a:rPr>
                        <a:t>III</a:t>
                      </a:r>
                      <a:endParaRPr lang="ru-RU" sz="1100">
                        <a:effectLst/>
                        <a:latin typeface="Times New Roman"/>
                        <a:ea typeface="Times New Roman"/>
                      </a:endParaRPr>
                    </a:p>
                  </a:txBody>
                  <a:tcPr marL="16655" marR="16655" marT="0" marB="0"/>
                </a:tc>
                <a:tc>
                  <a:txBody>
                    <a:bodyPr/>
                    <a:lstStyle/>
                    <a:p>
                      <a:pPr algn="ctr">
                        <a:spcAft>
                          <a:spcPts val="0"/>
                        </a:spcAft>
                      </a:pPr>
                      <a:r>
                        <a:rPr lang="en-US" sz="1100">
                          <a:effectLst/>
                        </a:rPr>
                        <a:t>IV</a:t>
                      </a:r>
                      <a:endParaRPr lang="ru-RU" sz="1100">
                        <a:effectLst/>
                        <a:latin typeface="Times New Roman"/>
                        <a:ea typeface="Times New Roman"/>
                      </a:endParaRPr>
                    </a:p>
                  </a:txBody>
                  <a:tcPr marL="16655" marR="16655" marT="0" marB="0"/>
                </a:tc>
                <a:tc>
                  <a:txBody>
                    <a:bodyPr/>
                    <a:lstStyle/>
                    <a:p>
                      <a:pPr algn="ctr">
                        <a:spcAft>
                          <a:spcPts val="0"/>
                        </a:spcAft>
                      </a:pPr>
                      <a:r>
                        <a:rPr lang="en-US" sz="1100">
                          <a:effectLst/>
                        </a:rPr>
                        <a:t>V</a:t>
                      </a:r>
                      <a:endParaRPr lang="ru-RU" sz="1100">
                        <a:effectLst/>
                        <a:latin typeface="Times New Roman"/>
                        <a:ea typeface="Times New Roman"/>
                      </a:endParaRPr>
                    </a:p>
                  </a:txBody>
                  <a:tcPr marL="16655" marR="16655" marT="0" marB="0"/>
                </a:tc>
              </a:tr>
              <a:tr h="282933">
                <a:tc>
                  <a:txBody>
                    <a:bodyPr/>
                    <a:lstStyle/>
                    <a:p>
                      <a:pPr algn="ctr">
                        <a:spcAft>
                          <a:spcPts val="0"/>
                        </a:spcAft>
                      </a:pPr>
                      <a:r>
                        <a:rPr lang="ru-RU" sz="1100">
                          <a:effectLst/>
                        </a:rPr>
                        <a:t>лет</a:t>
                      </a:r>
                      <a:endParaRPr lang="ru-RU" sz="1100">
                        <a:effectLst/>
                        <a:latin typeface="Times New Roman"/>
                        <a:ea typeface="Times New Roman"/>
                      </a:endParaRPr>
                    </a:p>
                  </a:txBody>
                  <a:tcPr marL="16655" marR="16655" marT="0" marB="0"/>
                </a:tc>
                <a:tc gridSpan="6">
                  <a:txBody>
                    <a:bodyPr/>
                    <a:lstStyle/>
                    <a:p>
                      <a:pPr algn="ctr">
                        <a:spcAft>
                          <a:spcPts val="0"/>
                        </a:spcAft>
                      </a:pPr>
                      <a:r>
                        <a:rPr lang="ru-RU" sz="1100" dirty="0">
                          <a:effectLst/>
                        </a:rPr>
                        <a:t>Высота семенных насаждений, м</a:t>
                      </a:r>
                      <a:endParaRPr lang="ru-RU" sz="1100" dirty="0">
                        <a:effectLst/>
                        <a:latin typeface="Times New Roman"/>
                        <a:ea typeface="Times New Roman"/>
                      </a:endParaRPr>
                    </a:p>
                  </a:txBody>
                  <a:tcPr marL="16655" marR="16655"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71858">
                <a:tc>
                  <a:txBody>
                    <a:bodyPr/>
                    <a:lstStyle/>
                    <a:p>
                      <a:pPr algn="ctr">
                        <a:spcAft>
                          <a:spcPts val="0"/>
                        </a:spcAft>
                      </a:pPr>
                      <a:r>
                        <a:rPr lang="ru-RU" sz="1100">
                          <a:effectLst/>
                        </a:rPr>
                        <a:t>10</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6- 5</a:t>
                      </a:r>
                      <a:endParaRPr lang="ru-RU" sz="1100">
                        <a:effectLst/>
                        <a:latin typeface="Times New Roman"/>
                        <a:ea typeface="Times New Roman"/>
                      </a:endParaRPr>
                    </a:p>
                  </a:txBody>
                  <a:tcPr marL="16655" marR="16655" marT="0" marB="0"/>
                </a:tc>
                <a:tc>
                  <a:txBody>
                    <a:bodyPr/>
                    <a:lstStyle/>
                    <a:p>
                      <a:pPr algn="ctr">
                        <a:spcAft>
                          <a:spcPts val="0"/>
                        </a:spcAft>
                      </a:pPr>
                      <a:r>
                        <a:rPr lang="ru-RU" sz="1100" dirty="0">
                          <a:effectLst/>
                        </a:rPr>
                        <a:t>5 - 4</a:t>
                      </a:r>
                      <a:endParaRPr lang="ru-RU" sz="1100" dirty="0">
                        <a:effectLst/>
                        <a:latin typeface="Times New Roman"/>
                        <a:ea typeface="Times New Roman"/>
                      </a:endParaRPr>
                    </a:p>
                  </a:txBody>
                  <a:tcPr marL="16655" marR="16655" marT="0" marB="0"/>
                </a:tc>
                <a:tc>
                  <a:txBody>
                    <a:bodyPr/>
                    <a:lstStyle/>
                    <a:p>
                      <a:pPr algn="ctr">
                        <a:spcAft>
                          <a:spcPts val="0"/>
                        </a:spcAft>
                      </a:pPr>
                      <a:r>
                        <a:rPr lang="ru-RU" sz="1100" dirty="0">
                          <a:effectLst/>
                        </a:rPr>
                        <a:t>4-3</a:t>
                      </a:r>
                      <a:endParaRPr lang="ru-RU" sz="1100" dirty="0">
                        <a:effectLst/>
                        <a:latin typeface="Times New Roman"/>
                        <a:ea typeface="Times New Roman"/>
                      </a:endParaRPr>
                    </a:p>
                  </a:txBody>
                  <a:tcPr marL="16655" marR="16655" marT="0" marB="0"/>
                </a:tc>
                <a:tc>
                  <a:txBody>
                    <a:bodyPr/>
                    <a:lstStyle/>
                    <a:p>
                      <a:pPr algn="ctr">
                        <a:spcAft>
                          <a:spcPts val="0"/>
                        </a:spcAft>
                      </a:pPr>
                      <a:r>
                        <a:rPr lang="ru-RU" sz="1100">
                          <a:effectLst/>
                        </a:rPr>
                        <a:t>3 -2</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2 - 1</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a:t>
                      </a:r>
                      <a:endParaRPr lang="ru-RU" sz="1100">
                        <a:effectLst/>
                        <a:latin typeface="Times New Roman"/>
                        <a:ea typeface="Times New Roman"/>
                      </a:endParaRPr>
                    </a:p>
                  </a:txBody>
                  <a:tcPr marL="16655" marR="16655" marT="0" marB="0"/>
                </a:tc>
              </a:tr>
              <a:tr h="290991">
                <a:tc>
                  <a:txBody>
                    <a:bodyPr/>
                    <a:lstStyle/>
                    <a:p>
                      <a:pPr algn="ctr">
                        <a:spcAft>
                          <a:spcPts val="0"/>
                        </a:spcAft>
                      </a:pPr>
                      <a:r>
                        <a:rPr lang="ru-RU" sz="1100">
                          <a:effectLst/>
                        </a:rPr>
                        <a:t>20</a:t>
                      </a:r>
                      <a:endParaRPr lang="ru-RU" sz="1100">
                        <a:effectLst/>
                        <a:latin typeface="Times New Roman"/>
                        <a:ea typeface="Times New Roman"/>
                      </a:endParaRPr>
                    </a:p>
                  </a:txBody>
                  <a:tcPr marL="16655" marR="16655" marT="0" marB="0"/>
                </a:tc>
                <a:tc>
                  <a:txBody>
                    <a:bodyPr/>
                    <a:lstStyle/>
                    <a:p>
                      <a:pPr algn="ctr">
                        <a:spcAft>
                          <a:spcPts val="0"/>
                        </a:spcAft>
                      </a:pPr>
                      <a:r>
                        <a:rPr lang="ru-RU" sz="1100" dirty="0">
                          <a:effectLst/>
                        </a:rPr>
                        <a:t>12 - 10</a:t>
                      </a:r>
                      <a:endParaRPr lang="ru-RU" sz="1100" dirty="0">
                        <a:effectLst/>
                        <a:latin typeface="Times New Roman"/>
                        <a:ea typeface="Times New Roman"/>
                      </a:endParaRPr>
                    </a:p>
                  </a:txBody>
                  <a:tcPr marL="16655" marR="16655" marT="0" marB="0"/>
                </a:tc>
                <a:tc>
                  <a:txBody>
                    <a:bodyPr/>
                    <a:lstStyle/>
                    <a:p>
                      <a:pPr algn="ctr">
                        <a:spcAft>
                          <a:spcPts val="0"/>
                        </a:spcAft>
                      </a:pPr>
                      <a:r>
                        <a:rPr lang="ru-RU" sz="1100">
                          <a:effectLst/>
                        </a:rPr>
                        <a:t>9 - 8</a:t>
                      </a:r>
                      <a:endParaRPr lang="ru-RU" sz="1100">
                        <a:effectLst/>
                        <a:latin typeface="Times New Roman"/>
                        <a:ea typeface="Times New Roman"/>
                      </a:endParaRPr>
                    </a:p>
                  </a:txBody>
                  <a:tcPr marL="16655" marR="16655" marT="0" marB="0"/>
                </a:tc>
                <a:tc>
                  <a:txBody>
                    <a:bodyPr/>
                    <a:lstStyle/>
                    <a:p>
                      <a:pPr algn="ctr">
                        <a:spcAft>
                          <a:spcPts val="0"/>
                        </a:spcAft>
                      </a:pPr>
                      <a:r>
                        <a:rPr lang="ru-RU" sz="1100" dirty="0">
                          <a:effectLst/>
                        </a:rPr>
                        <a:t>7-6</a:t>
                      </a:r>
                      <a:endParaRPr lang="ru-RU" sz="1100" dirty="0">
                        <a:effectLst/>
                        <a:latin typeface="Times New Roman"/>
                        <a:ea typeface="Times New Roman"/>
                      </a:endParaRPr>
                    </a:p>
                  </a:txBody>
                  <a:tcPr marL="16655" marR="16655" marT="0" marB="0"/>
                </a:tc>
                <a:tc>
                  <a:txBody>
                    <a:bodyPr/>
                    <a:lstStyle/>
                    <a:p>
                      <a:pPr algn="ctr">
                        <a:spcAft>
                          <a:spcPts val="0"/>
                        </a:spcAft>
                      </a:pPr>
                      <a:r>
                        <a:rPr lang="ru-RU" sz="1100">
                          <a:effectLst/>
                        </a:rPr>
                        <a:t>6- 5</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4 - 3</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2</a:t>
                      </a:r>
                      <a:endParaRPr lang="ru-RU" sz="1100">
                        <a:effectLst/>
                        <a:latin typeface="Times New Roman"/>
                        <a:ea typeface="Times New Roman"/>
                      </a:endParaRPr>
                    </a:p>
                  </a:txBody>
                  <a:tcPr marL="16655" marR="16655" marT="0" marB="0"/>
                </a:tc>
              </a:tr>
              <a:tr h="279913">
                <a:tc>
                  <a:txBody>
                    <a:bodyPr/>
                    <a:lstStyle/>
                    <a:p>
                      <a:pPr algn="ctr">
                        <a:spcAft>
                          <a:spcPts val="0"/>
                        </a:spcAft>
                      </a:pPr>
                      <a:r>
                        <a:rPr lang="ru-RU" sz="1100">
                          <a:effectLst/>
                        </a:rPr>
                        <a:t>30</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16 - 14</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13- 12</a:t>
                      </a:r>
                      <a:endParaRPr lang="ru-RU" sz="1100">
                        <a:effectLst/>
                        <a:latin typeface="Times New Roman"/>
                        <a:ea typeface="Times New Roman"/>
                      </a:endParaRPr>
                    </a:p>
                  </a:txBody>
                  <a:tcPr marL="16655" marR="16655" marT="0" marB="0"/>
                </a:tc>
                <a:tc>
                  <a:txBody>
                    <a:bodyPr/>
                    <a:lstStyle/>
                    <a:p>
                      <a:pPr algn="ctr">
                        <a:spcAft>
                          <a:spcPts val="0"/>
                        </a:spcAft>
                      </a:pPr>
                      <a:r>
                        <a:rPr lang="ru-RU" sz="1100" dirty="0">
                          <a:effectLst/>
                        </a:rPr>
                        <a:t>11-10</a:t>
                      </a:r>
                      <a:endParaRPr lang="ru-RU" sz="1100" dirty="0">
                        <a:effectLst/>
                        <a:latin typeface="Times New Roman"/>
                        <a:ea typeface="Times New Roman"/>
                      </a:endParaRPr>
                    </a:p>
                  </a:txBody>
                  <a:tcPr marL="16655" marR="16655" marT="0" marB="0"/>
                </a:tc>
                <a:tc>
                  <a:txBody>
                    <a:bodyPr/>
                    <a:lstStyle/>
                    <a:p>
                      <a:pPr algn="ctr">
                        <a:spcAft>
                          <a:spcPts val="0"/>
                        </a:spcAft>
                      </a:pPr>
                      <a:r>
                        <a:rPr lang="ru-RU" sz="1100">
                          <a:effectLst/>
                        </a:rPr>
                        <a:t>9-8</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7 - 6</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5- 4</a:t>
                      </a:r>
                      <a:endParaRPr lang="ru-RU" sz="1100">
                        <a:effectLst/>
                        <a:latin typeface="Times New Roman"/>
                        <a:ea typeface="Times New Roman"/>
                      </a:endParaRPr>
                    </a:p>
                  </a:txBody>
                  <a:tcPr marL="16655" marR="16655" marT="0" marB="0"/>
                </a:tc>
              </a:tr>
              <a:tr h="270853">
                <a:tc>
                  <a:txBody>
                    <a:bodyPr/>
                    <a:lstStyle/>
                    <a:p>
                      <a:pPr algn="ctr">
                        <a:spcAft>
                          <a:spcPts val="0"/>
                        </a:spcAft>
                      </a:pPr>
                      <a:r>
                        <a:rPr lang="ru-RU" sz="1100">
                          <a:effectLst/>
                        </a:rPr>
                        <a:t>40</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20- </a:t>
                      </a:r>
                      <a:r>
                        <a:rPr lang="en-US" sz="1100">
                          <a:effectLst/>
                        </a:rPr>
                        <a:t>18</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17-15</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14- 13</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12-10</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9 - 8</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7 - 5</a:t>
                      </a:r>
                      <a:endParaRPr lang="ru-RU" sz="1100">
                        <a:effectLst/>
                        <a:latin typeface="Times New Roman"/>
                        <a:ea typeface="Times New Roman"/>
                      </a:endParaRPr>
                    </a:p>
                  </a:txBody>
                  <a:tcPr marL="16655" marR="16655" marT="0" marB="0"/>
                </a:tc>
              </a:tr>
              <a:tr h="287968">
                <a:tc>
                  <a:txBody>
                    <a:bodyPr/>
                    <a:lstStyle/>
                    <a:p>
                      <a:pPr algn="ctr">
                        <a:spcAft>
                          <a:spcPts val="0"/>
                        </a:spcAft>
                      </a:pPr>
                      <a:r>
                        <a:rPr lang="ru-RU" sz="1100">
                          <a:effectLst/>
                        </a:rPr>
                        <a:t>50</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24- 21</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20-18</a:t>
                      </a:r>
                      <a:endParaRPr lang="ru-RU" sz="1100">
                        <a:effectLst/>
                        <a:latin typeface="Times New Roman"/>
                        <a:ea typeface="Times New Roman"/>
                      </a:endParaRPr>
                    </a:p>
                  </a:txBody>
                  <a:tcPr marL="16655" marR="16655" marT="0" marB="0"/>
                </a:tc>
                <a:tc>
                  <a:txBody>
                    <a:bodyPr/>
                    <a:lstStyle/>
                    <a:p>
                      <a:pPr algn="ctr">
                        <a:spcAft>
                          <a:spcPts val="0"/>
                        </a:spcAft>
                      </a:pPr>
                      <a:r>
                        <a:rPr lang="ru-RU" sz="1100" dirty="0">
                          <a:effectLst/>
                        </a:rPr>
                        <a:t>17- 15</a:t>
                      </a:r>
                      <a:endParaRPr lang="ru-RU" sz="1100" dirty="0">
                        <a:effectLst/>
                        <a:latin typeface="Times New Roman"/>
                        <a:ea typeface="Times New Roman"/>
                      </a:endParaRPr>
                    </a:p>
                  </a:txBody>
                  <a:tcPr marL="16655" marR="16655" marT="0" marB="0"/>
                </a:tc>
                <a:tc>
                  <a:txBody>
                    <a:bodyPr/>
                    <a:lstStyle/>
                    <a:p>
                      <a:pPr algn="ctr">
                        <a:spcAft>
                          <a:spcPts val="0"/>
                        </a:spcAft>
                      </a:pPr>
                      <a:r>
                        <a:rPr lang="ru-RU" sz="1100" dirty="0">
                          <a:effectLst/>
                        </a:rPr>
                        <a:t>14-12</a:t>
                      </a:r>
                      <a:endParaRPr lang="ru-RU" sz="1100" dirty="0">
                        <a:effectLst/>
                        <a:latin typeface="Times New Roman"/>
                        <a:ea typeface="Times New Roman"/>
                      </a:endParaRPr>
                    </a:p>
                  </a:txBody>
                  <a:tcPr marL="16655" marR="16655" marT="0" marB="0"/>
                </a:tc>
                <a:tc>
                  <a:txBody>
                    <a:bodyPr/>
                    <a:lstStyle/>
                    <a:p>
                      <a:pPr algn="ctr">
                        <a:spcAft>
                          <a:spcPts val="0"/>
                        </a:spcAft>
                      </a:pPr>
                      <a:r>
                        <a:rPr lang="ru-RU" sz="1100">
                          <a:effectLst/>
                        </a:rPr>
                        <a:t>11 - 9</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8 - 6</a:t>
                      </a:r>
                      <a:endParaRPr lang="ru-RU" sz="1100">
                        <a:effectLst/>
                        <a:latin typeface="Times New Roman"/>
                        <a:ea typeface="Times New Roman"/>
                      </a:endParaRPr>
                    </a:p>
                  </a:txBody>
                  <a:tcPr marL="16655" marR="16655" marT="0" marB="0"/>
                </a:tc>
              </a:tr>
              <a:tr h="278908">
                <a:tc>
                  <a:txBody>
                    <a:bodyPr/>
                    <a:lstStyle/>
                    <a:p>
                      <a:pPr algn="ctr">
                        <a:spcAft>
                          <a:spcPts val="0"/>
                        </a:spcAft>
                      </a:pPr>
                      <a:r>
                        <a:rPr lang="ru-RU" sz="1100">
                          <a:effectLst/>
                        </a:rPr>
                        <a:t>60</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28- 24</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23 - 20</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19- 17</a:t>
                      </a:r>
                      <a:endParaRPr lang="ru-RU" sz="1100">
                        <a:effectLst/>
                        <a:latin typeface="Times New Roman"/>
                        <a:ea typeface="Times New Roman"/>
                      </a:endParaRPr>
                    </a:p>
                  </a:txBody>
                  <a:tcPr marL="16655" marR="16655" marT="0" marB="0"/>
                </a:tc>
                <a:tc>
                  <a:txBody>
                    <a:bodyPr/>
                    <a:lstStyle/>
                    <a:p>
                      <a:pPr algn="ctr">
                        <a:spcAft>
                          <a:spcPts val="0"/>
                        </a:spcAft>
                      </a:pPr>
                      <a:r>
                        <a:rPr lang="ru-RU" sz="1100" dirty="0">
                          <a:effectLst/>
                        </a:rPr>
                        <a:t>16- 14</a:t>
                      </a:r>
                      <a:endParaRPr lang="ru-RU" sz="1100" dirty="0">
                        <a:effectLst/>
                        <a:latin typeface="Times New Roman"/>
                        <a:ea typeface="Times New Roman"/>
                      </a:endParaRPr>
                    </a:p>
                  </a:txBody>
                  <a:tcPr marL="16655" marR="16655" marT="0" marB="0"/>
                </a:tc>
                <a:tc>
                  <a:txBody>
                    <a:bodyPr/>
                    <a:lstStyle/>
                    <a:p>
                      <a:pPr algn="ctr">
                        <a:spcAft>
                          <a:spcPts val="0"/>
                        </a:spcAft>
                      </a:pPr>
                      <a:r>
                        <a:rPr lang="ru-RU" sz="1100">
                          <a:effectLst/>
                        </a:rPr>
                        <a:t>13- 11</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10 - 8</a:t>
                      </a:r>
                      <a:endParaRPr lang="ru-RU" sz="1100">
                        <a:effectLst/>
                        <a:latin typeface="Times New Roman"/>
                        <a:ea typeface="Times New Roman"/>
                      </a:endParaRPr>
                    </a:p>
                  </a:txBody>
                  <a:tcPr marL="16655" marR="16655" marT="0" marB="0"/>
                </a:tc>
              </a:tr>
              <a:tr h="281928">
                <a:tc>
                  <a:txBody>
                    <a:bodyPr/>
                    <a:lstStyle/>
                    <a:p>
                      <a:pPr algn="ctr">
                        <a:spcAft>
                          <a:spcPts val="0"/>
                        </a:spcAft>
                      </a:pPr>
                      <a:r>
                        <a:rPr lang="ru-RU" sz="1100">
                          <a:effectLst/>
                        </a:rPr>
                        <a:t>70</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30- 26</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25- 22</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21- 19</a:t>
                      </a:r>
                      <a:endParaRPr lang="ru-RU" sz="1100">
                        <a:effectLst/>
                        <a:latin typeface="Times New Roman"/>
                        <a:ea typeface="Times New Roman"/>
                      </a:endParaRPr>
                    </a:p>
                  </a:txBody>
                  <a:tcPr marL="16655" marR="16655" marT="0" marB="0"/>
                </a:tc>
                <a:tc>
                  <a:txBody>
                    <a:bodyPr/>
                    <a:lstStyle/>
                    <a:p>
                      <a:pPr algn="ctr">
                        <a:spcAft>
                          <a:spcPts val="0"/>
                        </a:spcAft>
                      </a:pPr>
                      <a:r>
                        <a:rPr lang="ru-RU" sz="1100" dirty="0">
                          <a:effectLst/>
                        </a:rPr>
                        <a:t>18- 16</a:t>
                      </a:r>
                      <a:endParaRPr lang="ru-RU" sz="1100" dirty="0">
                        <a:effectLst/>
                        <a:latin typeface="Times New Roman"/>
                        <a:ea typeface="Times New Roman"/>
                      </a:endParaRPr>
                    </a:p>
                  </a:txBody>
                  <a:tcPr marL="16655" marR="16655" marT="0" marB="0"/>
                </a:tc>
                <a:tc>
                  <a:txBody>
                    <a:bodyPr/>
                    <a:lstStyle/>
                    <a:p>
                      <a:pPr algn="ctr">
                        <a:spcAft>
                          <a:spcPts val="0"/>
                        </a:spcAft>
                      </a:pPr>
                      <a:r>
                        <a:rPr lang="ru-RU" sz="1100">
                          <a:effectLst/>
                        </a:rPr>
                        <a:t>15- 12</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11 - 9</a:t>
                      </a:r>
                      <a:endParaRPr lang="ru-RU" sz="1100">
                        <a:effectLst/>
                        <a:latin typeface="Times New Roman"/>
                        <a:ea typeface="Times New Roman"/>
                      </a:endParaRPr>
                    </a:p>
                  </a:txBody>
                  <a:tcPr marL="16655" marR="16655" marT="0" marB="0"/>
                </a:tc>
              </a:tr>
              <a:tr h="286962">
                <a:tc>
                  <a:txBody>
                    <a:bodyPr/>
                    <a:lstStyle/>
                    <a:p>
                      <a:pPr algn="ctr">
                        <a:spcAft>
                          <a:spcPts val="0"/>
                        </a:spcAft>
                      </a:pPr>
                      <a:r>
                        <a:rPr lang="ru-RU" sz="1100">
                          <a:effectLst/>
                        </a:rPr>
                        <a:t>80</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32- 28</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27- 24</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23- 21</a:t>
                      </a:r>
                      <a:endParaRPr lang="ru-RU" sz="1100">
                        <a:effectLst/>
                        <a:latin typeface="Times New Roman"/>
                        <a:ea typeface="Times New Roman"/>
                      </a:endParaRPr>
                    </a:p>
                  </a:txBody>
                  <a:tcPr marL="16655" marR="16655" marT="0" marB="0"/>
                </a:tc>
                <a:tc>
                  <a:txBody>
                    <a:bodyPr/>
                    <a:lstStyle/>
                    <a:p>
                      <a:pPr algn="ctr">
                        <a:spcAft>
                          <a:spcPts val="0"/>
                        </a:spcAft>
                      </a:pPr>
                      <a:r>
                        <a:rPr lang="ru-RU" sz="1100" dirty="0">
                          <a:effectLst/>
                        </a:rPr>
                        <a:t>20- 17</a:t>
                      </a:r>
                      <a:endParaRPr lang="ru-RU" sz="1100" dirty="0">
                        <a:effectLst/>
                        <a:latin typeface="Times New Roman"/>
                        <a:ea typeface="Times New Roman"/>
                      </a:endParaRPr>
                    </a:p>
                  </a:txBody>
                  <a:tcPr marL="16655" marR="16655" marT="0" marB="0"/>
                </a:tc>
                <a:tc>
                  <a:txBody>
                    <a:bodyPr/>
                    <a:lstStyle/>
                    <a:p>
                      <a:pPr algn="ctr">
                        <a:spcAft>
                          <a:spcPts val="0"/>
                        </a:spcAft>
                      </a:pPr>
                      <a:r>
                        <a:rPr lang="ru-RU" sz="1100">
                          <a:effectLst/>
                        </a:rPr>
                        <a:t>16- 14</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13- 11</a:t>
                      </a:r>
                      <a:endParaRPr lang="ru-RU" sz="1100">
                        <a:effectLst/>
                        <a:latin typeface="Times New Roman"/>
                        <a:ea typeface="Times New Roman"/>
                      </a:endParaRPr>
                    </a:p>
                  </a:txBody>
                  <a:tcPr marL="16655" marR="16655" marT="0" marB="0"/>
                </a:tc>
              </a:tr>
              <a:tr h="275887">
                <a:tc>
                  <a:txBody>
                    <a:bodyPr/>
                    <a:lstStyle/>
                    <a:p>
                      <a:pPr algn="ctr">
                        <a:spcAft>
                          <a:spcPts val="0"/>
                        </a:spcAft>
                      </a:pPr>
                      <a:r>
                        <a:rPr lang="ru-RU" sz="1100">
                          <a:effectLst/>
                        </a:rPr>
                        <a:t>50</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34 - </a:t>
                      </a:r>
                      <a:r>
                        <a:rPr lang="en-US" sz="1100">
                          <a:effectLst/>
                        </a:rPr>
                        <a:t>30</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29-26</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25-23</a:t>
                      </a:r>
                      <a:endParaRPr lang="ru-RU" sz="1100">
                        <a:effectLst/>
                        <a:latin typeface="Times New Roman"/>
                        <a:ea typeface="Times New Roman"/>
                      </a:endParaRPr>
                    </a:p>
                  </a:txBody>
                  <a:tcPr marL="16655" marR="16655" marT="0" marB="0"/>
                </a:tc>
                <a:tc>
                  <a:txBody>
                    <a:bodyPr/>
                    <a:lstStyle/>
                    <a:p>
                      <a:pPr algn="ctr">
                        <a:spcAft>
                          <a:spcPts val="0"/>
                        </a:spcAft>
                      </a:pPr>
                      <a:r>
                        <a:rPr lang="ru-RU" sz="1100" dirty="0">
                          <a:effectLst/>
                        </a:rPr>
                        <a:t>22- 19</a:t>
                      </a:r>
                      <a:endParaRPr lang="ru-RU" sz="1100" dirty="0">
                        <a:effectLst/>
                        <a:latin typeface="Times New Roman"/>
                        <a:ea typeface="Times New Roman"/>
                      </a:endParaRPr>
                    </a:p>
                  </a:txBody>
                  <a:tcPr marL="16655" marR="16655" marT="0" marB="0"/>
                </a:tc>
                <a:tc>
                  <a:txBody>
                    <a:bodyPr/>
                    <a:lstStyle/>
                    <a:p>
                      <a:pPr algn="ctr">
                        <a:spcAft>
                          <a:spcPts val="0"/>
                        </a:spcAft>
                      </a:pPr>
                      <a:r>
                        <a:rPr lang="ru-RU" sz="1100">
                          <a:effectLst/>
                        </a:rPr>
                        <a:t>18- 15</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14- 12</a:t>
                      </a:r>
                      <a:endParaRPr lang="ru-RU" sz="1100">
                        <a:effectLst/>
                        <a:latin typeface="Times New Roman"/>
                        <a:ea typeface="Times New Roman"/>
                      </a:endParaRPr>
                    </a:p>
                  </a:txBody>
                  <a:tcPr marL="16655" marR="16655" marT="0" marB="0"/>
                </a:tc>
              </a:tr>
              <a:tr h="280922">
                <a:tc>
                  <a:txBody>
                    <a:bodyPr/>
                    <a:lstStyle/>
                    <a:p>
                      <a:pPr algn="ctr">
                        <a:spcAft>
                          <a:spcPts val="0"/>
                        </a:spcAft>
                      </a:pPr>
                      <a:r>
                        <a:rPr lang="ru-RU" sz="1100">
                          <a:effectLst/>
                        </a:rPr>
                        <a:t>100</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35 - 31</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30- 27</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26- 24</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23- 20</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19- 16</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15- 13</a:t>
                      </a:r>
                      <a:endParaRPr lang="ru-RU" sz="1100">
                        <a:effectLst/>
                        <a:latin typeface="Times New Roman"/>
                        <a:ea typeface="Times New Roman"/>
                      </a:endParaRPr>
                    </a:p>
                  </a:txBody>
                  <a:tcPr marL="16655" marR="16655" marT="0" marB="0"/>
                </a:tc>
              </a:tr>
              <a:tr h="283942">
                <a:tc>
                  <a:txBody>
                    <a:bodyPr/>
                    <a:lstStyle/>
                    <a:p>
                      <a:pPr algn="ctr">
                        <a:spcAft>
                          <a:spcPts val="0"/>
                        </a:spcAft>
                      </a:pPr>
                      <a:r>
                        <a:rPr lang="ru-RU" sz="1100">
                          <a:effectLst/>
                        </a:rPr>
                        <a:t>110</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36- </a:t>
                      </a:r>
                      <a:r>
                        <a:rPr lang="en-US" sz="1100">
                          <a:effectLst/>
                        </a:rPr>
                        <a:t>32</a:t>
                      </a:r>
                      <a:endParaRPr lang="ru-RU" sz="1100">
                        <a:effectLst/>
                        <a:latin typeface="Times New Roman"/>
                        <a:ea typeface="Times New Roman"/>
                      </a:endParaRPr>
                    </a:p>
                  </a:txBody>
                  <a:tcPr marL="16655" marR="16655" marT="0" marB="0"/>
                </a:tc>
                <a:tc>
                  <a:txBody>
                    <a:bodyPr/>
                    <a:lstStyle/>
                    <a:p>
                      <a:pPr algn="ctr">
                        <a:spcAft>
                          <a:spcPts val="0"/>
                        </a:spcAft>
                      </a:pPr>
                      <a:r>
                        <a:rPr lang="en-US" sz="1100">
                          <a:effectLst/>
                        </a:rPr>
                        <a:t>3l- </a:t>
                      </a:r>
                      <a:r>
                        <a:rPr lang="ru-RU" sz="1100">
                          <a:effectLst/>
                        </a:rPr>
                        <a:t>29</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28- 25</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24- 21</a:t>
                      </a:r>
                      <a:endParaRPr lang="ru-RU" sz="1100">
                        <a:effectLst/>
                        <a:latin typeface="Times New Roman"/>
                        <a:ea typeface="Times New Roman"/>
                      </a:endParaRPr>
                    </a:p>
                  </a:txBody>
                  <a:tcPr marL="16655" marR="16655" marT="0" marB="0"/>
                </a:tc>
                <a:tc>
                  <a:txBody>
                    <a:bodyPr/>
                    <a:lstStyle/>
                    <a:p>
                      <a:pPr algn="ctr">
                        <a:spcAft>
                          <a:spcPts val="0"/>
                        </a:spcAft>
                      </a:pPr>
                      <a:r>
                        <a:rPr lang="ru-RU" sz="1100" dirty="0">
                          <a:effectLst/>
                        </a:rPr>
                        <a:t>20- 17</a:t>
                      </a:r>
                      <a:endParaRPr lang="ru-RU" sz="1100" dirty="0">
                        <a:effectLst/>
                        <a:latin typeface="Times New Roman"/>
                        <a:ea typeface="Times New Roman"/>
                      </a:endParaRPr>
                    </a:p>
                  </a:txBody>
                  <a:tcPr marL="16655" marR="16655" marT="0" marB="0"/>
                </a:tc>
                <a:tc>
                  <a:txBody>
                    <a:bodyPr/>
                    <a:lstStyle/>
                    <a:p>
                      <a:pPr algn="ctr">
                        <a:spcAft>
                          <a:spcPts val="0"/>
                        </a:spcAft>
                      </a:pPr>
                      <a:r>
                        <a:rPr lang="ru-RU" sz="1100">
                          <a:effectLst/>
                        </a:rPr>
                        <a:t>16- 13</a:t>
                      </a:r>
                      <a:endParaRPr lang="ru-RU" sz="1100">
                        <a:effectLst/>
                        <a:latin typeface="Times New Roman"/>
                        <a:ea typeface="Times New Roman"/>
                      </a:endParaRPr>
                    </a:p>
                  </a:txBody>
                  <a:tcPr marL="16655" marR="16655" marT="0" marB="0"/>
                </a:tc>
              </a:tr>
              <a:tr h="274879">
                <a:tc>
                  <a:txBody>
                    <a:bodyPr/>
                    <a:lstStyle/>
                    <a:p>
                      <a:pPr algn="ctr">
                        <a:spcAft>
                          <a:spcPts val="0"/>
                        </a:spcAft>
                      </a:pPr>
                      <a:r>
                        <a:rPr lang="ru-RU" sz="1100">
                          <a:effectLst/>
                        </a:rPr>
                        <a:t>150</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38 - 34</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33- 30</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29- 26</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25- 22</a:t>
                      </a:r>
                      <a:endParaRPr lang="ru-RU" sz="1100">
                        <a:effectLst/>
                        <a:latin typeface="Times New Roman"/>
                        <a:ea typeface="Times New Roman"/>
                      </a:endParaRPr>
                    </a:p>
                  </a:txBody>
                  <a:tcPr marL="16655" marR="16655" marT="0" marB="0"/>
                </a:tc>
                <a:tc>
                  <a:txBody>
                    <a:bodyPr/>
                    <a:lstStyle/>
                    <a:p>
                      <a:pPr algn="ctr">
                        <a:spcAft>
                          <a:spcPts val="0"/>
                        </a:spcAft>
                      </a:pPr>
                      <a:r>
                        <a:rPr lang="ru-RU" sz="1100" dirty="0">
                          <a:effectLst/>
                        </a:rPr>
                        <a:t>21 - 18</a:t>
                      </a:r>
                      <a:endParaRPr lang="ru-RU" sz="1100" dirty="0">
                        <a:effectLst/>
                        <a:latin typeface="Times New Roman"/>
                        <a:ea typeface="Times New Roman"/>
                      </a:endParaRPr>
                    </a:p>
                  </a:txBody>
                  <a:tcPr marL="16655" marR="16655" marT="0" marB="0"/>
                </a:tc>
                <a:tc>
                  <a:txBody>
                    <a:bodyPr/>
                    <a:lstStyle/>
                    <a:p>
                      <a:pPr algn="ctr">
                        <a:spcAft>
                          <a:spcPts val="0"/>
                        </a:spcAft>
                      </a:pPr>
                      <a:r>
                        <a:rPr lang="ru-RU" sz="1100">
                          <a:effectLst/>
                        </a:rPr>
                        <a:t>17 - 14</a:t>
                      </a:r>
                      <a:endParaRPr lang="ru-RU" sz="1100">
                        <a:effectLst/>
                        <a:latin typeface="Times New Roman"/>
                        <a:ea typeface="Times New Roman"/>
                      </a:endParaRPr>
                    </a:p>
                  </a:txBody>
                  <a:tcPr marL="16655" marR="16655" marT="0" marB="0"/>
                </a:tc>
              </a:tr>
              <a:tr h="291997">
                <a:tc>
                  <a:txBody>
                    <a:bodyPr/>
                    <a:lstStyle/>
                    <a:p>
                      <a:pPr algn="ctr">
                        <a:spcAft>
                          <a:spcPts val="0"/>
                        </a:spcAft>
                      </a:pPr>
                      <a:r>
                        <a:rPr lang="ru-RU" sz="1100">
                          <a:effectLst/>
                        </a:rPr>
                        <a:t>160</a:t>
                      </a:r>
                      <a:endParaRPr lang="ru-RU" sz="1100">
                        <a:effectLst/>
                        <a:latin typeface="Times New Roman"/>
                        <a:ea typeface="Times New Roman"/>
                      </a:endParaRPr>
                    </a:p>
                  </a:txBody>
                  <a:tcPr marL="16655" marR="16655" marT="0" marB="0"/>
                </a:tc>
                <a:tc>
                  <a:txBody>
                    <a:bodyPr/>
                    <a:lstStyle/>
                    <a:p>
                      <a:pPr algn="ctr">
                        <a:spcAft>
                          <a:spcPts val="0"/>
                        </a:spcAft>
                      </a:pPr>
                      <a:r>
                        <a:rPr lang="ru-RU" sz="1100" dirty="0">
                          <a:effectLst/>
                        </a:rPr>
                        <a:t>40 - 36</a:t>
                      </a:r>
                      <a:endParaRPr lang="ru-RU" sz="1100" dirty="0">
                        <a:effectLst/>
                        <a:latin typeface="Times New Roman"/>
                        <a:ea typeface="Times New Roman"/>
                      </a:endParaRPr>
                    </a:p>
                  </a:txBody>
                  <a:tcPr marL="16655" marR="16655" marT="0" marB="0"/>
                </a:tc>
                <a:tc>
                  <a:txBody>
                    <a:bodyPr/>
                    <a:lstStyle/>
                    <a:p>
                      <a:pPr algn="ctr">
                        <a:spcAft>
                          <a:spcPts val="0"/>
                        </a:spcAft>
                      </a:pPr>
                      <a:r>
                        <a:rPr lang="ru-RU" sz="1100">
                          <a:effectLst/>
                        </a:rPr>
                        <a:t>35- 34</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30- 27</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26- 23</a:t>
                      </a:r>
                      <a:endParaRPr lang="ru-RU" sz="1100">
                        <a:effectLst/>
                        <a:latin typeface="Times New Roman"/>
                        <a:ea typeface="Times New Roman"/>
                      </a:endParaRPr>
                    </a:p>
                  </a:txBody>
                  <a:tcPr marL="16655" marR="16655" marT="0" marB="0"/>
                </a:tc>
                <a:tc>
                  <a:txBody>
                    <a:bodyPr/>
                    <a:lstStyle/>
                    <a:p>
                      <a:pPr algn="ctr">
                        <a:spcAft>
                          <a:spcPts val="0"/>
                        </a:spcAft>
                      </a:pPr>
                      <a:r>
                        <a:rPr lang="ru-RU" sz="1100">
                          <a:effectLst/>
                        </a:rPr>
                        <a:t>22- </a:t>
                      </a:r>
                      <a:r>
                        <a:rPr lang="ru-RU" sz="1100" cap="small">
                          <a:effectLst/>
                        </a:rPr>
                        <a:t>19</a:t>
                      </a:r>
                      <a:endParaRPr lang="ru-RU" sz="1100">
                        <a:effectLst/>
                        <a:latin typeface="Times New Roman"/>
                        <a:ea typeface="Times New Roman"/>
                      </a:endParaRPr>
                    </a:p>
                  </a:txBody>
                  <a:tcPr marL="16655" marR="16655" marT="0" marB="0"/>
                </a:tc>
                <a:tc>
                  <a:txBody>
                    <a:bodyPr/>
                    <a:lstStyle/>
                    <a:p>
                      <a:pPr algn="ctr">
                        <a:spcAft>
                          <a:spcPts val="0"/>
                        </a:spcAft>
                      </a:pPr>
                      <a:r>
                        <a:rPr lang="ru-RU" sz="1100" dirty="0">
                          <a:effectLst/>
                        </a:rPr>
                        <a:t>18- 14</a:t>
                      </a:r>
                      <a:endParaRPr lang="ru-RU" sz="1100" dirty="0">
                        <a:effectLst/>
                        <a:latin typeface="Times New Roman"/>
                        <a:ea typeface="Times New Roman"/>
                      </a:endParaRPr>
                    </a:p>
                  </a:txBody>
                  <a:tcPr marL="16655" marR="16655" marT="0" marB="0"/>
                </a:tc>
              </a:tr>
            </a:tbl>
          </a:graphicData>
        </a:graphic>
      </p:graphicFrame>
      <p:sp>
        <p:nvSpPr>
          <p:cNvPr id="4" name="Текст 3"/>
          <p:cNvSpPr>
            <a:spLocks noGrp="1"/>
          </p:cNvSpPr>
          <p:nvPr>
            <p:ph type="body" sz="half" idx="2"/>
          </p:nvPr>
        </p:nvSpPr>
        <p:spPr>
          <a:xfrm>
            <a:off x="323528" y="2276872"/>
            <a:ext cx="3816424" cy="4032448"/>
          </a:xfrm>
        </p:spPr>
        <p:txBody>
          <a:bodyPr/>
          <a:lstStyle/>
          <a:p>
            <a:pPr algn="just"/>
            <a:r>
              <a:rPr lang="ru-RU" b="1" i="1" dirty="0">
                <a:solidFill>
                  <a:schemeClr val="tx1"/>
                </a:solidFill>
              </a:rPr>
              <a:t>Породный состав</a:t>
            </a:r>
            <a:r>
              <a:rPr lang="ru-RU" dirty="0">
                <a:solidFill>
                  <a:schemeClr val="tx1"/>
                </a:solidFill>
              </a:rPr>
              <a:t>. Характеристика леса (таксационное описание) начинается с его породного состава, выражаемого формулой, где буквами обозначаются основные древесные породы, а цифрами – их доля в насаждениях в десятках процентов. Например, формула Е6Б2О1 означает: ель 60%, береза 20%, осина 10%. Формулы породного состава относят к выделам – элементарным участкам леса, однородным по породному и возрастному составу.</a:t>
            </a:r>
          </a:p>
          <a:p>
            <a:pPr algn="just"/>
            <a:r>
              <a:rPr lang="ru-RU" b="1" i="1" dirty="0">
                <a:solidFill>
                  <a:schemeClr val="tx1"/>
                </a:solidFill>
              </a:rPr>
              <a:t>Бонитет лесонасаждений</a:t>
            </a:r>
            <a:r>
              <a:rPr lang="ru-RU" dirty="0">
                <a:solidFill>
                  <a:schemeClr val="tx1"/>
                </a:solidFill>
              </a:rPr>
              <a:t> одним из показателей продуктивности лесов и зависит от ландшафтных условий. Его определяют по соотношению высоты древостоя и его возраста. </a:t>
            </a:r>
          </a:p>
        </p:txBody>
      </p:sp>
      <p:sp>
        <p:nvSpPr>
          <p:cNvPr id="6" name="Rectangle 1"/>
          <p:cNvSpPr>
            <a:spLocks noChangeArrowheads="1"/>
          </p:cNvSpPr>
          <p:nvPr/>
        </p:nvSpPr>
        <p:spPr bwMode="auto">
          <a:xfrm>
            <a:off x="4572000" y="1132964"/>
            <a:ext cx="41764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effectLst/>
                <a:latin typeface="Arial" pitchFamily="34" charset="0"/>
                <a:ea typeface="Times New Roman" pitchFamily="18" charset="0"/>
                <a:cs typeface="Arial" pitchFamily="34" charset="0"/>
              </a:rPr>
              <a:t>Классы бонитета древесных лесонасаждений</a:t>
            </a:r>
            <a:endParaRPr kumimoji="0" lang="ru-RU" sz="1600" b="0" i="0" u="none" strike="noStrike" cap="none" normalizeH="0" baseline="0" dirty="0" smtClean="0">
              <a:ln>
                <a:noFill/>
              </a:ln>
              <a:effectLst/>
              <a:latin typeface="Arial" pitchFamily="34" charset="0"/>
              <a:cs typeface="Arial" pitchFamily="34" charset="0"/>
            </a:endParaRPr>
          </a:p>
        </p:txBody>
      </p:sp>
    </p:spTree>
    <p:extLst>
      <p:ext uri="{BB962C8B-B14F-4D97-AF65-F5344CB8AC3E}">
        <p14:creationId xmlns:p14="http://schemas.microsoft.com/office/powerpoint/2010/main" val="378056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04664"/>
            <a:ext cx="3636085" cy="1258493"/>
          </a:xfrm>
        </p:spPr>
        <p:txBody>
          <a:bodyPr/>
          <a:lstStyle/>
          <a:p>
            <a:r>
              <a:rPr lang="ru-RU" sz="2000" dirty="0">
                <a:solidFill>
                  <a:schemeClr val="tx1"/>
                </a:solidFill>
                <a:latin typeface="Times New Roman" pitchFamily="18" charset="0"/>
                <a:cs typeface="Times New Roman" pitchFamily="18" charset="0"/>
              </a:rPr>
              <a:t>Особенности экспертизы проектов в России в 1970-80-х гг. </a:t>
            </a:r>
          </a:p>
        </p:txBody>
      </p:sp>
      <p:sp>
        <p:nvSpPr>
          <p:cNvPr id="3" name="Объект 2"/>
          <p:cNvSpPr>
            <a:spLocks noGrp="1"/>
          </p:cNvSpPr>
          <p:nvPr>
            <p:ph idx="1"/>
          </p:nvPr>
        </p:nvSpPr>
        <p:spPr>
          <a:xfrm>
            <a:off x="4593515" y="731520"/>
            <a:ext cx="4017085" cy="5793824"/>
          </a:xfrm>
        </p:spPr>
        <p:txBody>
          <a:bodyPr>
            <a:normAutofit fontScale="55000" lnSpcReduction="20000"/>
          </a:bodyPr>
          <a:lstStyle/>
          <a:p>
            <a:pPr algn="just"/>
            <a:r>
              <a:rPr lang="ru-RU" dirty="0" smtClean="0">
                <a:solidFill>
                  <a:schemeClr val="tx1"/>
                </a:solidFill>
                <a:latin typeface="Times New Roman" pitchFamily="18" charset="0"/>
                <a:cs typeface="Times New Roman" pitchFamily="18" charset="0"/>
              </a:rPr>
              <a:t>В 1973 г. </a:t>
            </a:r>
            <a:r>
              <a:rPr lang="ru-RU" dirty="0">
                <a:solidFill>
                  <a:schemeClr val="tx1"/>
                </a:solidFill>
                <a:latin typeface="Times New Roman" pitchFamily="18" charset="0"/>
                <a:cs typeface="Times New Roman" pitchFamily="18" charset="0"/>
              </a:rPr>
              <a:t>введены предварительные </a:t>
            </a:r>
            <a:r>
              <a:rPr lang="ru-RU" dirty="0" smtClean="0">
                <a:solidFill>
                  <a:schemeClr val="tx1"/>
                </a:solidFill>
                <a:latin typeface="Times New Roman" pitchFamily="18" charset="0"/>
                <a:cs typeface="Times New Roman" pitchFamily="18" charset="0"/>
              </a:rPr>
              <a:t>согласования проектов </a:t>
            </a:r>
            <a:r>
              <a:rPr lang="ru-RU" dirty="0">
                <a:solidFill>
                  <a:schemeClr val="tx1"/>
                </a:solidFill>
                <a:latin typeface="Times New Roman" pitchFamily="18" charset="0"/>
                <a:cs typeface="Times New Roman" pitchFamily="18" charset="0"/>
              </a:rPr>
              <a:t>с </a:t>
            </a:r>
            <a:r>
              <a:rPr lang="ru-RU" dirty="0" smtClean="0">
                <a:solidFill>
                  <a:schemeClr val="tx1"/>
                </a:solidFill>
                <a:latin typeface="Times New Roman" pitchFamily="18" charset="0"/>
                <a:cs typeface="Times New Roman" pitchFamily="18" charset="0"/>
              </a:rPr>
              <a:t>ведомствами: </a:t>
            </a:r>
            <a:endParaRPr lang="ru-RU" dirty="0">
              <a:solidFill>
                <a:schemeClr val="tx1"/>
              </a:solidFill>
              <a:latin typeface="Times New Roman" pitchFamily="18" charset="0"/>
              <a:cs typeface="Times New Roman" pitchFamily="18" charset="0"/>
            </a:endParaRPr>
          </a:p>
          <a:p>
            <a:pPr algn="just"/>
            <a:r>
              <a:rPr lang="ru-RU" dirty="0">
                <a:solidFill>
                  <a:schemeClr val="tx1"/>
                </a:solidFill>
                <a:latin typeface="Times New Roman" pitchFamily="18" charset="0"/>
                <a:cs typeface="Times New Roman" pitchFamily="18" charset="0"/>
              </a:rPr>
              <a:t>- водохозяйственным (по забору воды и отведению стоков, согласно Водного кодекса РСФСР 1972 г.);</a:t>
            </a:r>
          </a:p>
          <a:p>
            <a:pPr algn="just"/>
            <a:r>
              <a:rPr lang="ru-RU" dirty="0">
                <a:solidFill>
                  <a:schemeClr val="tx1"/>
                </a:solidFill>
                <a:latin typeface="Times New Roman" pitchFamily="18" charset="0"/>
                <a:cs typeface="Times New Roman" pitchFamily="18" charset="0"/>
              </a:rPr>
              <a:t>- </a:t>
            </a:r>
            <a:r>
              <a:rPr lang="ru-RU" dirty="0" err="1">
                <a:solidFill>
                  <a:schemeClr val="tx1"/>
                </a:solidFill>
                <a:latin typeface="Times New Roman" pitchFamily="18" charset="0"/>
                <a:cs typeface="Times New Roman" pitchFamily="18" charset="0"/>
              </a:rPr>
              <a:t>рыбохозяйственным</a:t>
            </a:r>
            <a:r>
              <a:rPr lang="ru-RU" dirty="0">
                <a:solidFill>
                  <a:schemeClr val="tx1"/>
                </a:solidFill>
                <a:latin typeface="Times New Roman" pitchFamily="18" charset="0"/>
                <a:cs typeface="Times New Roman" pitchFamily="18" charset="0"/>
              </a:rPr>
              <a:t> (при работах в водоемах и прибрежных зонах);</a:t>
            </a:r>
          </a:p>
          <a:p>
            <a:pPr algn="just"/>
            <a:r>
              <a:rPr lang="ru-RU" dirty="0">
                <a:solidFill>
                  <a:schemeClr val="tx1"/>
                </a:solidFill>
                <a:latin typeface="Times New Roman" pitchFamily="18" charset="0"/>
                <a:cs typeface="Times New Roman" pitchFamily="18" charset="0"/>
              </a:rPr>
              <a:t>- санитарно-эпидемиологическим надзором (в </a:t>
            </a:r>
            <a:r>
              <a:rPr lang="ru-RU" dirty="0" err="1">
                <a:solidFill>
                  <a:schemeClr val="tx1"/>
                </a:solidFill>
                <a:latin typeface="Times New Roman" pitchFamily="18" charset="0"/>
                <a:cs typeface="Times New Roman" pitchFamily="18" charset="0"/>
              </a:rPr>
              <a:t>т.ч</a:t>
            </a:r>
            <a:r>
              <a:rPr lang="ru-RU" dirty="0">
                <a:solidFill>
                  <a:schemeClr val="tx1"/>
                </a:solidFill>
                <a:latin typeface="Times New Roman" pitchFamily="18" charset="0"/>
                <a:cs typeface="Times New Roman" pitchFamily="18" charset="0"/>
              </a:rPr>
              <a:t>. в части предотвращения загрязнения окружающей среды);</a:t>
            </a:r>
          </a:p>
          <a:p>
            <a:pPr algn="just"/>
            <a:r>
              <a:rPr lang="ru-RU" dirty="0">
                <a:solidFill>
                  <a:schemeClr val="tx1"/>
                </a:solidFill>
                <a:latin typeface="Times New Roman" pitchFamily="18" charset="0"/>
                <a:cs typeface="Times New Roman" pitchFamily="18" charset="0"/>
              </a:rPr>
              <a:t>- горнотехническим надзором (в части производственной безопасности);</a:t>
            </a:r>
          </a:p>
          <a:p>
            <a:pPr algn="just"/>
            <a:r>
              <a:rPr lang="ru-RU" dirty="0">
                <a:solidFill>
                  <a:schemeClr val="tx1"/>
                </a:solidFill>
                <a:latin typeface="Times New Roman" pitchFamily="18" charset="0"/>
                <a:cs typeface="Times New Roman" pitchFamily="18" charset="0"/>
              </a:rPr>
              <a:t>- пожарным надзором;</a:t>
            </a:r>
          </a:p>
          <a:p>
            <a:pPr algn="just"/>
            <a:r>
              <a:rPr lang="ru-RU" dirty="0">
                <a:solidFill>
                  <a:schemeClr val="tx1"/>
                </a:solidFill>
                <a:latin typeface="Times New Roman" pitchFamily="18" charset="0"/>
                <a:cs typeface="Times New Roman" pitchFamily="18" charset="0"/>
              </a:rPr>
              <a:t>- лесохозяйственным (при размещении объектов на лесных землях);</a:t>
            </a:r>
          </a:p>
          <a:p>
            <a:pPr algn="just"/>
            <a:r>
              <a:rPr lang="ru-RU" dirty="0">
                <a:solidFill>
                  <a:schemeClr val="tx1"/>
                </a:solidFill>
                <a:latin typeface="Times New Roman" pitchFamily="18" charset="0"/>
                <a:cs typeface="Times New Roman" pitchFamily="18" charset="0"/>
              </a:rPr>
              <a:t>- гидрометеорологической службой (в части выбросов вредных веществ в атмосферу);</a:t>
            </a:r>
          </a:p>
          <a:p>
            <a:pPr algn="just"/>
            <a:r>
              <a:rPr lang="ru-RU" dirty="0">
                <a:solidFill>
                  <a:schemeClr val="tx1"/>
                </a:solidFill>
                <a:latin typeface="Times New Roman" pitchFamily="18" charset="0"/>
                <a:cs typeface="Times New Roman" pitchFamily="18" charset="0"/>
              </a:rPr>
              <a:t>- министерством геологии (в части охраны недр, что предполагало преимущественно недопущение застройки площадей залегания полезных ископаемых).</a:t>
            </a:r>
          </a:p>
          <a:p>
            <a:pPr algn="just"/>
            <a:endParaRPr lang="ru-RU" dirty="0" smtClean="0">
              <a:solidFill>
                <a:schemeClr val="tx1"/>
              </a:solidFill>
              <a:latin typeface="Times New Roman" pitchFamily="18" charset="0"/>
              <a:cs typeface="Times New Roman" pitchFamily="18" charset="0"/>
            </a:endParaRPr>
          </a:p>
          <a:p>
            <a:pPr algn="just"/>
            <a:r>
              <a:rPr lang="ru-RU" dirty="0" smtClean="0">
                <a:solidFill>
                  <a:schemeClr val="tx1"/>
                </a:solidFill>
                <a:latin typeface="Times New Roman" pitchFamily="18" charset="0"/>
                <a:cs typeface="Times New Roman" pitchFamily="18" charset="0"/>
              </a:rPr>
              <a:t>С </a:t>
            </a:r>
            <a:r>
              <a:rPr lang="ru-RU" dirty="0">
                <a:solidFill>
                  <a:schemeClr val="tx1"/>
                </a:solidFill>
                <a:latin typeface="Times New Roman" pitchFamily="18" charset="0"/>
                <a:cs typeface="Times New Roman" pitchFamily="18" charset="0"/>
              </a:rPr>
              <a:t>1981 г. структура материалов, представляемых на экспертизу, стала регламентироваться </a:t>
            </a:r>
            <a:r>
              <a:rPr lang="ru-RU" b="1" i="1" dirty="0">
                <a:solidFill>
                  <a:schemeClr val="tx1"/>
                </a:solidFill>
                <a:latin typeface="Times New Roman" pitchFamily="18" charset="0"/>
                <a:cs typeface="Times New Roman" pitchFamily="18" charset="0"/>
              </a:rPr>
              <a:t>СН 202-81 Инструкция о составе, порядке разработки, согласования и утверждения проектно-сметной документации на строительство предприятий, зданий и сооружений</a:t>
            </a:r>
            <a:r>
              <a:rPr lang="ru-RU" dirty="0">
                <a:solidFill>
                  <a:schemeClr val="tx1"/>
                </a:solidFill>
                <a:latin typeface="Times New Roman" pitchFamily="18" charset="0"/>
                <a:cs typeface="Times New Roman" pitchFamily="18" charset="0"/>
              </a:rPr>
              <a:t>. </a:t>
            </a:r>
            <a:endParaRPr lang="ru-RU" dirty="0" smtClean="0">
              <a:solidFill>
                <a:schemeClr val="tx1"/>
              </a:solidFill>
              <a:latin typeface="Times New Roman" pitchFamily="18" charset="0"/>
              <a:cs typeface="Times New Roman" pitchFamily="18" charset="0"/>
            </a:endParaRPr>
          </a:p>
          <a:p>
            <a:pPr algn="just"/>
            <a:r>
              <a:rPr lang="ru-RU" dirty="0">
                <a:solidFill>
                  <a:schemeClr val="tx1"/>
                </a:solidFill>
                <a:latin typeface="Times New Roman" pitchFamily="18" charset="0"/>
                <a:cs typeface="Times New Roman" pitchFamily="18" charset="0"/>
              </a:rPr>
              <a:t>В 1985 г. инструкция СН 202-81 была заменена на </a:t>
            </a:r>
            <a:r>
              <a:rPr lang="ru-RU" b="1" i="1" dirty="0">
                <a:solidFill>
                  <a:schemeClr val="tx1"/>
                </a:solidFill>
                <a:latin typeface="Times New Roman" pitchFamily="18" charset="0"/>
                <a:cs typeface="Times New Roman" pitchFamily="18" charset="0"/>
              </a:rPr>
              <a:t>СНиП 1.02.01-85 Инструкция о составе, порядке разработки, согласования и утверждения проектно-сметной документации на строительство предприятий, зданий и сооружений</a:t>
            </a:r>
            <a:r>
              <a:rPr lang="ru-RU" dirty="0">
                <a:solidFill>
                  <a:schemeClr val="tx1"/>
                </a:solidFill>
                <a:latin typeface="Times New Roman" pitchFamily="18" charset="0"/>
                <a:cs typeface="Times New Roman" pitchFamily="18" charset="0"/>
              </a:rPr>
              <a:t>. В этом документе впервые появился отдельный обязательный раздел «Охрана окружающей природной среды</a:t>
            </a:r>
            <a:r>
              <a:rPr lang="ru-RU" dirty="0" smtClean="0">
                <a:solidFill>
                  <a:schemeClr val="tx1"/>
                </a:solidFill>
                <a:latin typeface="Times New Roman" pitchFamily="18" charset="0"/>
                <a:cs typeface="Times New Roman" pitchFamily="18" charset="0"/>
              </a:rPr>
              <a:t>».</a:t>
            </a:r>
          </a:p>
        </p:txBody>
      </p:sp>
      <p:sp>
        <p:nvSpPr>
          <p:cNvPr id="4" name="Текст 3"/>
          <p:cNvSpPr>
            <a:spLocks noGrp="1"/>
          </p:cNvSpPr>
          <p:nvPr>
            <p:ph type="body" sz="half" idx="2"/>
          </p:nvPr>
        </p:nvSpPr>
        <p:spPr>
          <a:xfrm>
            <a:off x="467545" y="2564904"/>
            <a:ext cx="3816424" cy="2808312"/>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420888"/>
            <a:ext cx="4286250" cy="3076575"/>
          </a:xfrm>
          <a:prstGeom prst="rect">
            <a:avLst/>
          </a:prstGeom>
        </p:spPr>
      </p:pic>
    </p:spTree>
    <p:extLst>
      <p:ext uri="{BB962C8B-B14F-4D97-AF65-F5344CB8AC3E}">
        <p14:creationId xmlns:p14="http://schemas.microsoft.com/office/powerpoint/2010/main" val="37422989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3"/>
            <a:ext cx="3636085" cy="1008112"/>
          </a:xfrm>
        </p:spPr>
        <p:txBody>
          <a:bodyPr/>
          <a:lstStyle/>
          <a:p>
            <a:r>
              <a:rPr lang="ru-RU" sz="2400" i="1" dirty="0">
                <a:solidFill>
                  <a:schemeClr val="tx1"/>
                </a:solidFill>
              </a:rPr>
              <a:t>Лесохозяйственная характеристика лесов (продолжение)</a:t>
            </a:r>
            <a:endParaRPr lang="ru-RU" sz="2400" dirty="0">
              <a:solidFill>
                <a:schemeClr val="tx1"/>
              </a:solidFill>
            </a:endParaRPr>
          </a:p>
        </p:txBody>
      </p:sp>
      <p:sp>
        <p:nvSpPr>
          <p:cNvPr id="3" name="Объект 2"/>
          <p:cNvSpPr>
            <a:spLocks noGrp="1"/>
          </p:cNvSpPr>
          <p:nvPr>
            <p:ph idx="1"/>
          </p:nvPr>
        </p:nvSpPr>
        <p:spPr>
          <a:xfrm>
            <a:off x="4593515" y="548680"/>
            <a:ext cx="4298965" cy="5832648"/>
          </a:xfrm>
        </p:spPr>
        <p:txBody>
          <a:bodyPr>
            <a:normAutofit fontScale="55000" lnSpcReduction="20000"/>
          </a:bodyPr>
          <a:lstStyle/>
          <a:p>
            <a:pPr algn="just"/>
            <a:r>
              <a:rPr lang="ru-RU" b="1" i="1" dirty="0">
                <a:solidFill>
                  <a:schemeClr val="tx1"/>
                </a:solidFill>
              </a:rPr>
              <a:t>Полнота древостоя</a:t>
            </a:r>
            <a:r>
              <a:rPr lang="ru-RU" dirty="0">
                <a:solidFill>
                  <a:schemeClr val="tx1"/>
                </a:solidFill>
              </a:rPr>
              <a:t> – одна из важнейших лесохозяйственных характеристик. Ее определяют соотношением суммы площадей сечения всех стволов деревьев на высоте 1,3 м от земли на 1 га анализируемого лесного выдела, к максимально возможной сумме площадей для конкретных ландшафтных условий и возраста деревьев. Максимальная полнота древостоя, равная единице, определяется по таблицам роста конкретных пород. Кроны в таких древостоях практически смыкаются и не имеют просветов. Это эталон максимальной полноты. При глазомерном определении полноты насаждений, участки леса с просветами между крон 0,2 или 0,3 от площади крон имеют, соответственно, полноту 0,8 и 0,7. По полноте древостоя все лесные массивы делятся на высокоплотные (полнота 0,9 -1,0), среднеплотные (0,6 - 0,8), низкоплотные (0,4 - 0,6) и редины (полнота 0,3 и меньше). Полноту древостоя не следует путать с его густотой, которая определяется количеством деревьев на единицу площади и сильно меняется с возрастом леса.</a:t>
            </a:r>
          </a:p>
          <a:p>
            <a:pPr algn="just"/>
            <a:r>
              <a:rPr lang="ru-RU" b="1" i="1" dirty="0">
                <a:solidFill>
                  <a:schemeClr val="tx1"/>
                </a:solidFill>
              </a:rPr>
              <a:t>Возрастные классы</a:t>
            </a:r>
            <a:r>
              <a:rPr lang="ru-RU" dirty="0">
                <a:solidFill>
                  <a:schemeClr val="tx1"/>
                </a:solidFill>
              </a:rPr>
              <a:t>. Возраст деревьев определяют подсчетом годичных колец на спилах, либо на штифтах, извлеченных из деревьев приростным буром. Толщина годичных колец говорит об интенсивности прироста дерева по годам и может характеризовать степень благоприятности погодных, антропогенных и других факторов в конкретные периоды жизни деревьев. У сосны возраст можно подсчитать по мутовкам на стволе, ежегодно появляющимся с ростом новых веток. Однако при возрасте более 50 лет это делать уже трудно, а в плотных насаждениях с отмершими нижними ветками – и невозможно. В лесной таксации для оценки древостоев выделяют их возрастные </a:t>
            </a:r>
            <a:r>
              <a:rPr lang="ru-RU" dirty="0" smtClean="0">
                <a:solidFill>
                  <a:schemeClr val="tx1"/>
                </a:solidFill>
              </a:rPr>
              <a:t>классы.</a:t>
            </a:r>
            <a:endParaRPr lang="ru-RU" dirty="0">
              <a:solidFill>
                <a:schemeClr val="tx1"/>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146972007"/>
              </p:ext>
            </p:extLst>
          </p:nvPr>
        </p:nvGraphicFramePr>
        <p:xfrm>
          <a:off x="323529" y="2708920"/>
          <a:ext cx="4176463" cy="3207378"/>
        </p:xfrm>
        <a:graphic>
          <a:graphicData uri="http://schemas.openxmlformats.org/drawingml/2006/table">
            <a:tbl>
              <a:tblPr>
                <a:tableStyleId>{5C22544A-7EE6-4342-B048-85BDC9FD1C3A}</a:tableStyleId>
              </a:tblPr>
              <a:tblGrid>
                <a:gridCol w="1368151"/>
                <a:gridCol w="312876"/>
                <a:gridCol w="415906"/>
                <a:gridCol w="415906"/>
                <a:gridCol w="415906"/>
                <a:gridCol w="415906"/>
                <a:gridCol w="415906"/>
                <a:gridCol w="415906"/>
              </a:tblGrid>
              <a:tr h="508715">
                <a:tc rowSpan="3">
                  <a:txBody>
                    <a:bodyPr/>
                    <a:lstStyle/>
                    <a:p>
                      <a:pPr marL="186055">
                        <a:spcAft>
                          <a:spcPts val="0"/>
                        </a:spcAft>
                      </a:pPr>
                      <a:r>
                        <a:rPr lang="ru-RU" sz="1200" dirty="0">
                          <a:effectLst/>
                        </a:rPr>
                        <a:t>Древесные породы</a:t>
                      </a:r>
                      <a:endParaRPr lang="ru-RU" sz="1200" dirty="0">
                        <a:effectLst/>
                        <a:latin typeface="Times New Roman"/>
                        <a:ea typeface="Times New Roman"/>
                      </a:endParaRPr>
                    </a:p>
                  </a:txBody>
                  <a:tcPr marL="25400" marR="25400" marT="0" marB="0"/>
                </a:tc>
                <a:tc gridSpan="7">
                  <a:txBody>
                    <a:bodyPr/>
                    <a:lstStyle/>
                    <a:p>
                      <a:pPr algn="ctr">
                        <a:spcAft>
                          <a:spcPts val="0"/>
                        </a:spcAft>
                      </a:pPr>
                      <a:r>
                        <a:rPr lang="ru-RU" sz="1200" dirty="0">
                          <a:effectLst/>
                        </a:rPr>
                        <a:t>Классы</a:t>
                      </a:r>
                      <a:endParaRPr lang="ru-RU" sz="1200" dirty="0">
                        <a:effectLst/>
                        <a:latin typeface="Times New Roman"/>
                        <a:ea typeface="Times New Roman"/>
                      </a:endParaRPr>
                    </a:p>
                  </a:txBody>
                  <a:tcPr marL="25400" marR="2540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08715">
                <a:tc vMerge="1">
                  <a:txBody>
                    <a:bodyPr/>
                    <a:lstStyle/>
                    <a:p>
                      <a:endParaRPr lang="ru-RU"/>
                    </a:p>
                  </a:txBody>
                  <a:tcPr/>
                </a:tc>
                <a:tc>
                  <a:txBody>
                    <a:bodyPr/>
                    <a:lstStyle/>
                    <a:p>
                      <a:pPr algn="ctr">
                        <a:spcAft>
                          <a:spcPts val="0"/>
                        </a:spcAft>
                      </a:pPr>
                      <a:r>
                        <a:rPr lang="en-US" sz="1200" dirty="0">
                          <a:effectLst/>
                        </a:rPr>
                        <a:t>I</a:t>
                      </a:r>
                      <a:endParaRPr lang="ru-RU" sz="1200" dirty="0">
                        <a:effectLst/>
                        <a:latin typeface="Times New Roman"/>
                        <a:ea typeface="Times New Roman"/>
                      </a:endParaRPr>
                    </a:p>
                  </a:txBody>
                  <a:tcPr marL="25400" marR="25400" marT="0" marB="0"/>
                </a:tc>
                <a:tc>
                  <a:txBody>
                    <a:bodyPr/>
                    <a:lstStyle/>
                    <a:p>
                      <a:pPr algn="ctr">
                        <a:spcAft>
                          <a:spcPts val="0"/>
                        </a:spcAft>
                      </a:pPr>
                      <a:r>
                        <a:rPr lang="en-US" sz="1200" dirty="0">
                          <a:effectLst/>
                        </a:rPr>
                        <a:t>II</a:t>
                      </a:r>
                      <a:endParaRPr lang="ru-RU" sz="1200" dirty="0">
                        <a:effectLst/>
                        <a:latin typeface="Times New Roman"/>
                        <a:ea typeface="Times New Roman"/>
                      </a:endParaRPr>
                    </a:p>
                  </a:txBody>
                  <a:tcPr marL="25400" marR="25400" marT="0" marB="0"/>
                </a:tc>
                <a:tc>
                  <a:txBody>
                    <a:bodyPr/>
                    <a:lstStyle/>
                    <a:p>
                      <a:pPr algn="ctr">
                        <a:spcAft>
                          <a:spcPts val="0"/>
                        </a:spcAft>
                      </a:pPr>
                      <a:r>
                        <a:rPr lang="en-US" sz="1200" dirty="0">
                          <a:effectLst/>
                        </a:rPr>
                        <a:t>III</a:t>
                      </a:r>
                      <a:endParaRPr lang="ru-RU" sz="1200" dirty="0">
                        <a:effectLst/>
                        <a:latin typeface="Times New Roman"/>
                        <a:ea typeface="Times New Roman"/>
                      </a:endParaRPr>
                    </a:p>
                  </a:txBody>
                  <a:tcPr marL="25400" marR="25400" marT="0" marB="0"/>
                </a:tc>
                <a:tc>
                  <a:txBody>
                    <a:bodyPr/>
                    <a:lstStyle/>
                    <a:p>
                      <a:pPr algn="ctr">
                        <a:spcAft>
                          <a:spcPts val="0"/>
                        </a:spcAft>
                      </a:pPr>
                      <a:r>
                        <a:rPr lang="en-US" sz="1200">
                          <a:effectLst/>
                        </a:rPr>
                        <a:t>IV</a:t>
                      </a:r>
                      <a:endParaRPr lang="ru-RU" sz="1200">
                        <a:effectLst/>
                        <a:latin typeface="Times New Roman"/>
                        <a:ea typeface="Times New Roman"/>
                      </a:endParaRPr>
                    </a:p>
                  </a:txBody>
                  <a:tcPr marL="25400" marR="25400" marT="0" marB="0"/>
                </a:tc>
                <a:tc>
                  <a:txBody>
                    <a:bodyPr/>
                    <a:lstStyle/>
                    <a:p>
                      <a:pPr algn="ctr">
                        <a:spcAft>
                          <a:spcPts val="0"/>
                        </a:spcAft>
                      </a:pPr>
                      <a:r>
                        <a:rPr lang="en-US" sz="1200">
                          <a:effectLst/>
                        </a:rPr>
                        <a:t>V</a:t>
                      </a:r>
                      <a:endParaRPr lang="ru-RU" sz="1200">
                        <a:effectLst/>
                        <a:latin typeface="Times New Roman"/>
                        <a:ea typeface="Times New Roman"/>
                      </a:endParaRPr>
                    </a:p>
                  </a:txBody>
                  <a:tcPr marL="25400" marR="25400" marT="0" marB="0"/>
                </a:tc>
                <a:tc>
                  <a:txBody>
                    <a:bodyPr/>
                    <a:lstStyle/>
                    <a:p>
                      <a:pPr algn="ctr">
                        <a:spcAft>
                          <a:spcPts val="0"/>
                        </a:spcAft>
                      </a:pPr>
                      <a:r>
                        <a:rPr lang="en-US" sz="1200">
                          <a:effectLst/>
                        </a:rPr>
                        <a:t>VI</a:t>
                      </a:r>
                      <a:endParaRPr lang="ru-RU" sz="1200">
                        <a:effectLst/>
                        <a:latin typeface="Times New Roman"/>
                        <a:ea typeface="Times New Roman"/>
                      </a:endParaRPr>
                    </a:p>
                  </a:txBody>
                  <a:tcPr marL="25400" marR="25400" marT="0" marB="0"/>
                </a:tc>
                <a:tc>
                  <a:txBody>
                    <a:bodyPr/>
                    <a:lstStyle/>
                    <a:p>
                      <a:pPr algn="ctr">
                        <a:spcAft>
                          <a:spcPts val="0"/>
                        </a:spcAft>
                      </a:pPr>
                      <a:r>
                        <a:rPr lang="en-US" sz="1200">
                          <a:effectLst/>
                        </a:rPr>
                        <a:t>VII</a:t>
                      </a:r>
                      <a:endParaRPr lang="ru-RU" sz="1200">
                        <a:effectLst/>
                        <a:latin typeface="Times New Roman"/>
                        <a:ea typeface="Times New Roman"/>
                      </a:endParaRPr>
                    </a:p>
                  </a:txBody>
                  <a:tcPr marL="25400" marR="25400" marT="0" marB="0"/>
                </a:tc>
              </a:tr>
              <a:tr h="350722">
                <a:tc vMerge="1">
                  <a:txBody>
                    <a:bodyPr/>
                    <a:lstStyle/>
                    <a:p>
                      <a:endParaRPr lang="ru-RU"/>
                    </a:p>
                  </a:txBody>
                  <a:tcPr/>
                </a:tc>
                <a:tc gridSpan="7">
                  <a:txBody>
                    <a:bodyPr/>
                    <a:lstStyle/>
                    <a:p>
                      <a:pPr algn="l">
                        <a:spcAft>
                          <a:spcPts val="0"/>
                        </a:spcAft>
                      </a:pPr>
                      <a:r>
                        <a:rPr lang="ru-RU" sz="1200" dirty="0" smtClean="0">
                          <a:effectLst/>
                        </a:rPr>
                        <a:t>Молодняки приспевающие  спелые</a:t>
                      </a:r>
                    </a:p>
                    <a:p>
                      <a:pPr algn="l">
                        <a:spcAft>
                          <a:spcPts val="0"/>
                        </a:spcAft>
                      </a:pPr>
                      <a:r>
                        <a:rPr lang="ru-RU" sz="1200" dirty="0" smtClean="0">
                          <a:effectLst/>
                        </a:rPr>
                        <a:t>                                             </a:t>
                      </a:r>
                      <a:endParaRPr lang="ru-RU" sz="1200" dirty="0">
                        <a:effectLst/>
                        <a:latin typeface="Times New Roman"/>
                        <a:ea typeface="Times New Roman"/>
                      </a:endParaRPr>
                    </a:p>
                  </a:txBody>
                  <a:tcPr marL="25400" marR="2540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777050">
                <a:tc>
                  <a:txBody>
                    <a:bodyPr/>
                    <a:lstStyle/>
                    <a:p>
                      <a:pPr>
                        <a:spcAft>
                          <a:spcPts val="0"/>
                        </a:spcAft>
                      </a:pPr>
                      <a:r>
                        <a:rPr lang="ru-RU" sz="1200" dirty="0">
                          <a:effectLst/>
                        </a:rPr>
                        <a:t>Хвойные и   твердо-лиственные, семенные</a:t>
                      </a:r>
                      <a:endParaRPr lang="ru-RU" sz="1200" dirty="0">
                        <a:effectLst/>
                        <a:latin typeface="Times New Roman"/>
                        <a:ea typeface="Times New Roman"/>
                      </a:endParaRPr>
                    </a:p>
                  </a:txBody>
                  <a:tcPr marL="25400" marR="25400" marT="0" marB="0"/>
                </a:tc>
                <a:tc>
                  <a:txBody>
                    <a:bodyPr/>
                    <a:lstStyle/>
                    <a:p>
                      <a:pPr marL="24130" algn="ctr">
                        <a:spcAft>
                          <a:spcPts val="0"/>
                        </a:spcAft>
                      </a:pPr>
                      <a:r>
                        <a:rPr lang="ru-RU" sz="1200">
                          <a:effectLst/>
                        </a:rPr>
                        <a:t>1 - 20</a:t>
                      </a:r>
                      <a:endParaRPr lang="ru-RU" sz="1200">
                        <a:effectLst/>
                        <a:latin typeface="Times New Roman"/>
                        <a:ea typeface="Times New Roman"/>
                      </a:endParaRPr>
                    </a:p>
                  </a:txBody>
                  <a:tcPr marL="25400" marR="25400" marT="0" marB="0"/>
                </a:tc>
                <a:tc>
                  <a:txBody>
                    <a:bodyPr/>
                    <a:lstStyle/>
                    <a:p>
                      <a:pPr marL="8890" algn="ctr">
                        <a:spcAft>
                          <a:spcPts val="0"/>
                        </a:spcAft>
                      </a:pPr>
                      <a:r>
                        <a:rPr lang="ru-RU" sz="1200">
                          <a:effectLst/>
                        </a:rPr>
                        <a:t>21 - 40</a:t>
                      </a:r>
                      <a:endParaRPr lang="ru-RU" sz="1200">
                        <a:effectLst/>
                        <a:latin typeface="Times New Roman"/>
                        <a:ea typeface="Times New Roman"/>
                      </a:endParaRPr>
                    </a:p>
                  </a:txBody>
                  <a:tcPr marL="25400" marR="25400" marT="0" marB="0"/>
                </a:tc>
                <a:tc>
                  <a:txBody>
                    <a:bodyPr/>
                    <a:lstStyle/>
                    <a:p>
                      <a:pPr algn="ctr">
                        <a:spcAft>
                          <a:spcPts val="0"/>
                        </a:spcAft>
                      </a:pPr>
                      <a:r>
                        <a:rPr lang="ru-RU" sz="1200">
                          <a:effectLst/>
                        </a:rPr>
                        <a:t>41 – 60</a:t>
                      </a:r>
                      <a:endParaRPr lang="ru-RU" sz="1200">
                        <a:effectLst/>
                        <a:latin typeface="Times New Roman"/>
                        <a:ea typeface="Times New Roman"/>
                      </a:endParaRPr>
                    </a:p>
                  </a:txBody>
                  <a:tcPr marL="25400" marR="25400" marT="0" marB="0"/>
                </a:tc>
                <a:tc>
                  <a:txBody>
                    <a:bodyPr/>
                    <a:lstStyle/>
                    <a:p>
                      <a:pPr algn="ctr">
                        <a:spcAft>
                          <a:spcPts val="0"/>
                        </a:spcAft>
                      </a:pPr>
                      <a:r>
                        <a:rPr lang="ru-RU" sz="1200" dirty="0">
                          <a:effectLst/>
                        </a:rPr>
                        <a:t>61 – 80</a:t>
                      </a:r>
                      <a:endParaRPr lang="ru-RU" sz="1200" dirty="0">
                        <a:effectLst/>
                        <a:latin typeface="Times New Roman"/>
                        <a:ea typeface="Times New Roman"/>
                      </a:endParaRPr>
                    </a:p>
                  </a:txBody>
                  <a:tcPr marL="25400" marR="25400" marT="0" marB="0"/>
                </a:tc>
                <a:tc>
                  <a:txBody>
                    <a:bodyPr/>
                    <a:lstStyle/>
                    <a:p>
                      <a:pPr algn="ctr">
                        <a:spcAft>
                          <a:spcPts val="0"/>
                        </a:spcAft>
                      </a:pPr>
                      <a:r>
                        <a:rPr lang="ru-RU" sz="1200" dirty="0">
                          <a:effectLst/>
                        </a:rPr>
                        <a:t>81 – 100</a:t>
                      </a:r>
                      <a:endParaRPr lang="ru-RU" sz="1200" dirty="0">
                        <a:effectLst/>
                        <a:latin typeface="Times New Roman"/>
                        <a:ea typeface="Times New Roman"/>
                      </a:endParaRPr>
                    </a:p>
                  </a:txBody>
                  <a:tcPr marL="25400" marR="25400" marT="0" marB="0"/>
                </a:tc>
                <a:tc>
                  <a:txBody>
                    <a:bodyPr/>
                    <a:lstStyle/>
                    <a:p>
                      <a:pPr algn="ctr">
                        <a:spcAft>
                          <a:spcPts val="0"/>
                        </a:spcAft>
                      </a:pPr>
                      <a:r>
                        <a:rPr lang="ru-RU" sz="1200">
                          <a:effectLst/>
                        </a:rPr>
                        <a:t>101 - 120</a:t>
                      </a:r>
                      <a:endParaRPr lang="ru-RU" sz="1200">
                        <a:effectLst/>
                        <a:latin typeface="Times New Roman"/>
                        <a:ea typeface="Times New Roman"/>
                      </a:endParaRPr>
                    </a:p>
                  </a:txBody>
                  <a:tcPr marL="25400" marR="25400" marT="0" marB="0"/>
                </a:tc>
                <a:tc>
                  <a:txBody>
                    <a:bodyPr/>
                    <a:lstStyle/>
                    <a:p>
                      <a:pPr algn="ctr">
                        <a:spcAft>
                          <a:spcPts val="0"/>
                        </a:spcAft>
                      </a:pPr>
                      <a:r>
                        <a:rPr lang="ru-RU" sz="1200" dirty="0">
                          <a:effectLst/>
                        </a:rPr>
                        <a:t>120 - 140</a:t>
                      </a:r>
                      <a:endParaRPr lang="ru-RU" sz="1200" dirty="0">
                        <a:effectLst/>
                        <a:latin typeface="Times New Roman"/>
                        <a:ea typeface="Times New Roman"/>
                      </a:endParaRPr>
                    </a:p>
                  </a:txBody>
                  <a:tcPr marL="25400" marR="25400" marT="0" marB="0"/>
                </a:tc>
              </a:tr>
              <a:tr h="1047138">
                <a:tc>
                  <a:txBody>
                    <a:bodyPr/>
                    <a:lstStyle/>
                    <a:p>
                      <a:pPr>
                        <a:spcAft>
                          <a:spcPts val="0"/>
                        </a:spcAft>
                      </a:pPr>
                      <a:r>
                        <a:rPr lang="ru-RU" sz="1200" dirty="0" err="1" smtClean="0">
                          <a:effectLst/>
                        </a:rPr>
                        <a:t>Мягколиственные</a:t>
                      </a:r>
                      <a:r>
                        <a:rPr lang="ru-RU" sz="1200" dirty="0" smtClean="0">
                          <a:effectLst/>
                        </a:rPr>
                        <a:t> твердо-лиственные</a:t>
                      </a:r>
                      <a:r>
                        <a:rPr lang="ru-RU" sz="1200" dirty="0">
                          <a:effectLst/>
                        </a:rPr>
                        <a:t>, порослевые</a:t>
                      </a:r>
                      <a:endParaRPr lang="ru-RU" sz="1200" dirty="0">
                        <a:effectLst/>
                        <a:latin typeface="Times New Roman"/>
                        <a:ea typeface="Times New Roman"/>
                      </a:endParaRPr>
                    </a:p>
                  </a:txBody>
                  <a:tcPr marL="25400" marR="25400" marT="0" marB="0"/>
                </a:tc>
                <a:tc>
                  <a:txBody>
                    <a:bodyPr/>
                    <a:lstStyle/>
                    <a:p>
                      <a:pPr marL="24130" algn="ctr">
                        <a:spcAft>
                          <a:spcPts val="0"/>
                        </a:spcAft>
                      </a:pPr>
                      <a:r>
                        <a:rPr lang="ru-RU" sz="1200">
                          <a:effectLst/>
                        </a:rPr>
                        <a:t>1 - 10</a:t>
                      </a:r>
                      <a:endParaRPr lang="ru-RU" sz="1200">
                        <a:effectLst/>
                        <a:latin typeface="Times New Roman"/>
                        <a:ea typeface="Times New Roman"/>
                      </a:endParaRPr>
                    </a:p>
                  </a:txBody>
                  <a:tcPr marL="25400" marR="25400" marT="0" marB="0"/>
                </a:tc>
                <a:tc>
                  <a:txBody>
                    <a:bodyPr/>
                    <a:lstStyle/>
                    <a:p>
                      <a:pPr marL="6350" algn="ctr">
                        <a:spcAft>
                          <a:spcPts val="0"/>
                        </a:spcAft>
                      </a:pPr>
                      <a:r>
                        <a:rPr lang="ru-RU" sz="1200">
                          <a:effectLst/>
                        </a:rPr>
                        <a:t>11 - 20</a:t>
                      </a:r>
                      <a:endParaRPr lang="ru-RU" sz="1200">
                        <a:effectLst/>
                        <a:latin typeface="Times New Roman"/>
                        <a:ea typeface="Times New Roman"/>
                      </a:endParaRPr>
                    </a:p>
                  </a:txBody>
                  <a:tcPr marL="25400" marR="25400" marT="0" marB="0"/>
                </a:tc>
                <a:tc>
                  <a:txBody>
                    <a:bodyPr/>
                    <a:lstStyle/>
                    <a:p>
                      <a:pPr algn="ctr">
                        <a:spcAft>
                          <a:spcPts val="0"/>
                        </a:spcAft>
                      </a:pPr>
                      <a:r>
                        <a:rPr lang="ru-RU" sz="1200" dirty="0">
                          <a:effectLst/>
                        </a:rPr>
                        <a:t>21 - 30</a:t>
                      </a:r>
                      <a:endParaRPr lang="ru-RU" sz="1200" dirty="0">
                        <a:effectLst/>
                        <a:latin typeface="Times New Roman"/>
                        <a:ea typeface="Times New Roman"/>
                      </a:endParaRPr>
                    </a:p>
                  </a:txBody>
                  <a:tcPr marL="25400" marR="25400" marT="0" marB="0"/>
                </a:tc>
                <a:tc>
                  <a:txBody>
                    <a:bodyPr/>
                    <a:lstStyle/>
                    <a:p>
                      <a:pPr algn="ctr">
                        <a:spcAft>
                          <a:spcPts val="0"/>
                        </a:spcAft>
                      </a:pPr>
                      <a:r>
                        <a:rPr lang="ru-RU" sz="1200">
                          <a:effectLst/>
                        </a:rPr>
                        <a:t>31 - 40</a:t>
                      </a:r>
                      <a:endParaRPr lang="ru-RU" sz="1200">
                        <a:effectLst/>
                        <a:latin typeface="Times New Roman"/>
                        <a:ea typeface="Times New Roman"/>
                      </a:endParaRPr>
                    </a:p>
                  </a:txBody>
                  <a:tcPr marL="25400" marR="25400" marT="0" marB="0"/>
                </a:tc>
                <a:tc>
                  <a:txBody>
                    <a:bodyPr/>
                    <a:lstStyle/>
                    <a:p>
                      <a:pPr algn="ctr">
                        <a:spcAft>
                          <a:spcPts val="0"/>
                        </a:spcAft>
                      </a:pPr>
                      <a:r>
                        <a:rPr lang="ru-RU" sz="1200" dirty="0">
                          <a:effectLst/>
                        </a:rPr>
                        <a:t>41 - 50</a:t>
                      </a:r>
                      <a:endParaRPr lang="ru-RU" sz="1200" dirty="0">
                        <a:effectLst/>
                        <a:latin typeface="Times New Roman"/>
                        <a:ea typeface="Times New Roman"/>
                      </a:endParaRPr>
                    </a:p>
                  </a:txBody>
                  <a:tcPr marL="25400" marR="25400" marT="0" marB="0"/>
                </a:tc>
                <a:tc>
                  <a:txBody>
                    <a:bodyPr/>
                    <a:lstStyle/>
                    <a:p>
                      <a:pPr algn="ctr">
                        <a:spcAft>
                          <a:spcPts val="0"/>
                        </a:spcAft>
                      </a:pPr>
                      <a:r>
                        <a:rPr lang="ru-RU" sz="1200" dirty="0">
                          <a:effectLst/>
                        </a:rPr>
                        <a:t> </a:t>
                      </a:r>
                      <a:endParaRPr lang="ru-RU" sz="1200" dirty="0">
                        <a:effectLst/>
                        <a:latin typeface="Times New Roman"/>
                        <a:ea typeface="Times New Roman"/>
                      </a:endParaRPr>
                    </a:p>
                  </a:txBody>
                  <a:tcPr marL="25400" marR="25400" marT="0" marB="0"/>
                </a:tc>
                <a:tc>
                  <a:txBody>
                    <a:bodyPr/>
                    <a:lstStyle/>
                    <a:p>
                      <a:pPr algn="ctr">
                        <a:spcAft>
                          <a:spcPts val="0"/>
                        </a:spcAft>
                      </a:pPr>
                      <a:r>
                        <a:rPr lang="ru-RU" sz="1200" dirty="0">
                          <a:effectLst/>
                        </a:rPr>
                        <a:t> </a:t>
                      </a:r>
                      <a:endParaRPr lang="ru-RU" sz="1200" dirty="0">
                        <a:effectLst/>
                        <a:latin typeface="Times New Roman"/>
                        <a:ea typeface="Times New Roman"/>
                      </a:endParaRPr>
                    </a:p>
                  </a:txBody>
                  <a:tcPr marL="25400" marR="25400" marT="0" marB="0"/>
                </a:tc>
              </a:tr>
            </a:tbl>
          </a:graphicData>
        </a:graphic>
      </p:graphicFrame>
      <p:sp>
        <p:nvSpPr>
          <p:cNvPr id="6" name="Rectangle 1"/>
          <p:cNvSpPr>
            <a:spLocks noGrp="1" noChangeArrowheads="1"/>
          </p:cNvSpPr>
          <p:nvPr>
            <p:ph type="body" sz="half" idx="2"/>
          </p:nvPr>
        </p:nvSpPr>
        <p:spPr bwMode="auto">
          <a:xfrm>
            <a:off x="467544" y="2060848"/>
            <a:ext cx="43924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buClrTx/>
              <a:buSzTx/>
            </a:pPr>
            <a:r>
              <a:rPr lang="ru-RU" dirty="0">
                <a:solidFill>
                  <a:schemeClr val="tx1"/>
                </a:solidFill>
                <a:latin typeface="Arial" pitchFamily="34" charset="0"/>
                <a:ea typeface="Times New Roman" pitchFamily="18" charset="0"/>
                <a:cs typeface="Arial" pitchFamily="34" charset="0"/>
              </a:rPr>
              <a:t>Возрастные классы древесных насаждений (годы)</a:t>
            </a:r>
            <a:endParaRPr lang="ru-RU" dirty="0">
              <a:solidFill>
                <a:schemeClr val="tx1"/>
              </a:solidFill>
              <a:latin typeface="Arial" pitchFamily="34" charset="0"/>
              <a:cs typeface="Arial" pitchFamily="34" charset="0"/>
            </a:endParaRPr>
          </a:p>
          <a:p>
            <a:pPr marL="0" marR="0" lvl="0" indent="457200" algn="just"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550973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17581" y="3132290"/>
            <a:ext cx="7175351" cy="3033014"/>
          </a:xfrm>
        </p:spPr>
        <p:txBody>
          <a:bodyPr>
            <a:noAutofit/>
          </a:bodyPr>
          <a:lstStyle/>
          <a:p>
            <a:r>
              <a:rPr lang="ru-RU" sz="4000" dirty="0" smtClean="0">
                <a:solidFill>
                  <a:schemeClr val="tx1"/>
                </a:solidFill>
                <a:effectLst/>
              </a:rPr>
              <a:t>6. ЭКОЛОГИЧЕСКИЕ </a:t>
            </a:r>
            <a:r>
              <a:rPr lang="ru-RU" sz="4000" dirty="0">
                <a:solidFill>
                  <a:schemeClr val="tx1"/>
                </a:solidFill>
                <a:effectLst/>
              </a:rPr>
              <a:t>ТРЕБОВАНИЯ К ПРОИЗВОДСТВЕННЫМ ОБЪЕКТАМ</a:t>
            </a:r>
            <a:endParaRPr lang="ru-RU" sz="4000" dirty="0">
              <a:solidFill>
                <a:schemeClr val="tx1"/>
              </a:solidFill>
            </a:endParaRPr>
          </a:p>
        </p:txBody>
      </p:sp>
    </p:spTree>
    <p:extLst>
      <p:ext uri="{BB962C8B-B14F-4D97-AF65-F5344CB8AC3E}">
        <p14:creationId xmlns:p14="http://schemas.microsoft.com/office/powerpoint/2010/main" val="663485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5736" y="692696"/>
            <a:ext cx="3888432" cy="1258493"/>
          </a:xfrm>
        </p:spPr>
        <p:txBody>
          <a:bodyPr/>
          <a:lstStyle/>
          <a:p>
            <a:r>
              <a:rPr lang="ru-RU" sz="2400" dirty="0">
                <a:solidFill>
                  <a:schemeClr val="tx1"/>
                </a:solidFill>
              </a:rPr>
              <a:t>Законодательные основы экологических требований к производственным объектам</a:t>
            </a:r>
          </a:p>
        </p:txBody>
      </p:sp>
      <p:sp>
        <p:nvSpPr>
          <p:cNvPr id="3" name="Объект 2"/>
          <p:cNvSpPr>
            <a:spLocks noGrp="1"/>
          </p:cNvSpPr>
          <p:nvPr>
            <p:ph idx="1"/>
          </p:nvPr>
        </p:nvSpPr>
        <p:spPr>
          <a:xfrm>
            <a:off x="4139953" y="260648"/>
            <a:ext cx="4752528" cy="6192688"/>
          </a:xfrm>
        </p:spPr>
        <p:txBody>
          <a:bodyPr>
            <a:normAutofit fontScale="55000" lnSpcReduction="20000"/>
          </a:bodyPr>
          <a:lstStyle/>
          <a:p>
            <a:pPr algn="just"/>
            <a:r>
              <a:rPr lang="ru-RU" dirty="0">
                <a:solidFill>
                  <a:schemeClr val="tx1"/>
                </a:solidFill>
              </a:rPr>
              <a:t>Требования в области охраны окружающей среды (экологические требования) при размещении, проектировании, строительстве, реконструкции, вводе в эксплуатацию, эксплуатации, консервации и ликвидации зданий, строений, сооружений и иных объектов были установлены в законах РФ: «Об охране окружающей природной среды» 1991 г</a:t>
            </a:r>
            <a:r>
              <a:rPr lang="ru-RU" dirty="0" smtClean="0">
                <a:solidFill>
                  <a:schemeClr val="tx1"/>
                </a:solidFill>
              </a:rPr>
              <a:t>. </a:t>
            </a:r>
            <a:r>
              <a:rPr lang="ru-RU" dirty="0">
                <a:solidFill>
                  <a:schemeClr val="tx1"/>
                </a:solidFill>
              </a:rPr>
              <a:t>и «Об охране окружающей среды» 2002 </a:t>
            </a:r>
            <a:r>
              <a:rPr lang="ru-RU" dirty="0" smtClean="0">
                <a:solidFill>
                  <a:schemeClr val="tx1"/>
                </a:solidFill>
              </a:rPr>
              <a:t>г. </a:t>
            </a:r>
          </a:p>
          <a:p>
            <a:pPr algn="just"/>
            <a:r>
              <a:rPr lang="ru-RU" dirty="0" smtClean="0">
                <a:solidFill>
                  <a:schemeClr val="tx1"/>
                </a:solidFill>
              </a:rPr>
              <a:t>В </a:t>
            </a:r>
            <a:r>
              <a:rPr lang="ru-RU" dirty="0">
                <a:solidFill>
                  <a:schemeClr val="tx1"/>
                </a:solidFill>
              </a:rPr>
              <a:t>обоих законах сформулированы </a:t>
            </a:r>
            <a:r>
              <a:rPr lang="ru-RU" b="1" i="1" dirty="0">
                <a:solidFill>
                  <a:schemeClr val="tx1"/>
                </a:solidFill>
              </a:rPr>
              <a:t>общие требования к производственным объектам, </a:t>
            </a:r>
            <a:r>
              <a:rPr lang="ru-RU" dirty="0">
                <a:solidFill>
                  <a:schemeClr val="tx1"/>
                </a:solidFill>
              </a:rPr>
              <a:t>вне зависимости от их профиля: </a:t>
            </a:r>
          </a:p>
          <a:p>
            <a:pPr algn="just"/>
            <a:r>
              <a:rPr lang="ru-RU" dirty="0">
                <a:solidFill>
                  <a:schemeClr val="tx1"/>
                </a:solidFill>
              </a:rPr>
              <a:t>- осуществление природоохранных мероприятий;</a:t>
            </a:r>
          </a:p>
          <a:p>
            <a:pPr algn="just"/>
            <a:r>
              <a:rPr lang="ru-RU" dirty="0">
                <a:solidFill>
                  <a:schemeClr val="tx1"/>
                </a:solidFill>
              </a:rPr>
              <a:t>- соблюдение нормативов качества природной среды;</a:t>
            </a:r>
          </a:p>
          <a:p>
            <a:pPr algn="just"/>
            <a:r>
              <a:rPr lang="ru-RU" dirty="0">
                <a:solidFill>
                  <a:schemeClr val="tx1"/>
                </a:solidFill>
              </a:rPr>
              <a:t>- разрешительный порядок выбросов, сбросов и размещения отходов;</a:t>
            </a:r>
          </a:p>
          <a:p>
            <a:pPr algn="just"/>
            <a:r>
              <a:rPr lang="ru-RU" dirty="0">
                <a:solidFill>
                  <a:schemeClr val="tx1"/>
                </a:solidFill>
              </a:rPr>
              <a:t>- право государственных контролирующих органов ограничивать, приостанавливать и прекращать деятельность предприятий, нарушающих природоохранное законодательство и наносящих ущерб окружающей среде и здоровью населения. </a:t>
            </a:r>
          </a:p>
          <a:p>
            <a:pPr algn="just"/>
            <a:r>
              <a:rPr lang="ru-RU" dirty="0">
                <a:solidFill>
                  <a:schemeClr val="tx1"/>
                </a:solidFill>
              </a:rPr>
              <a:t>Далее в обоих законах содержится конкретизация требований по видам деятельности: </a:t>
            </a:r>
          </a:p>
          <a:p>
            <a:pPr algn="just"/>
            <a:r>
              <a:rPr lang="ru-RU" dirty="0">
                <a:solidFill>
                  <a:schemeClr val="tx1"/>
                </a:solidFill>
              </a:rPr>
              <a:t>- в законе 1991 г. - сельское хозяйство, мелиорация, энергетика, строительство и реконструкция городов и других населенных пунктов, использование радиоактивных и химических веществ, размещение отходов;</a:t>
            </a:r>
          </a:p>
          <a:p>
            <a:pPr algn="just"/>
            <a:r>
              <a:rPr lang="ru-RU" dirty="0">
                <a:solidFill>
                  <a:schemeClr val="tx1"/>
                </a:solidFill>
              </a:rPr>
              <a:t>- в законе 2002 г. - энергетика; военные и оборонные объекты, вооружения и военная техника; сельское хозяйство и мелиорация; проектирование, строительство, реконструкция городских и сельских поселений; автотранспортные объекты; объекты добычи, хранения, транспортировки и переработки нефти и газа; химические и радиоактивные вещества; обращение с отходами. </a:t>
            </a:r>
            <a:endParaRPr lang="ru-RU" dirty="0" smtClean="0">
              <a:solidFill>
                <a:schemeClr val="tx1"/>
              </a:solidFill>
            </a:endParaRPr>
          </a:p>
          <a:p>
            <a:pPr algn="just"/>
            <a:r>
              <a:rPr lang="ru-RU" dirty="0" smtClean="0">
                <a:solidFill>
                  <a:schemeClr val="tx1"/>
                </a:solidFill>
              </a:rPr>
              <a:t>Дополнение 2016 г. – разделение действующих предприятий на 4 категории.</a:t>
            </a:r>
            <a:endParaRPr lang="ru-RU" dirty="0">
              <a:solidFill>
                <a:schemeClr val="tx1"/>
              </a:solidFill>
            </a:endParaRPr>
          </a:p>
          <a:p>
            <a:endParaRPr lang="ru-RU" dirty="0"/>
          </a:p>
        </p:txBody>
      </p:sp>
      <p:sp>
        <p:nvSpPr>
          <p:cNvPr id="4" name="Текст 3"/>
          <p:cNvSpPr>
            <a:spLocks noGrp="1"/>
          </p:cNvSpPr>
          <p:nvPr>
            <p:ph type="body" sz="half" idx="2"/>
          </p:nvPr>
        </p:nvSpPr>
        <p:spPr>
          <a:xfrm>
            <a:off x="1475656" y="3068960"/>
            <a:ext cx="1872208"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2211355"/>
            <a:ext cx="2600720" cy="4313989"/>
          </a:xfrm>
          <a:prstGeom prst="rect">
            <a:avLst/>
          </a:prstGeom>
        </p:spPr>
      </p:pic>
    </p:spTree>
    <p:extLst>
      <p:ext uri="{BB962C8B-B14F-4D97-AF65-F5344CB8AC3E}">
        <p14:creationId xmlns:p14="http://schemas.microsoft.com/office/powerpoint/2010/main" val="31507747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620688"/>
            <a:ext cx="3636085" cy="2160240"/>
          </a:xfrm>
        </p:spPr>
        <p:txBody>
          <a:bodyPr/>
          <a:lstStyle/>
          <a:p>
            <a:r>
              <a:rPr lang="ru-RU" sz="2000" dirty="0">
                <a:solidFill>
                  <a:schemeClr val="tx1"/>
                </a:solidFill>
              </a:rPr>
              <a:t>Общие требования к проектированию, строительству, эксплуатации и выводу из эксплуатации зданий, строений, сооружений и иных объектов</a:t>
            </a:r>
          </a:p>
        </p:txBody>
      </p:sp>
      <p:sp>
        <p:nvSpPr>
          <p:cNvPr id="3" name="Объект 2"/>
          <p:cNvSpPr>
            <a:spLocks noGrp="1"/>
          </p:cNvSpPr>
          <p:nvPr>
            <p:ph idx="1"/>
          </p:nvPr>
        </p:nvSpPr>
        <p:spPr>
          <a:xfrm>
            <a:off x="4499993" y="260648"/>
            <a:ext cx="4392488" cy="6408712"/>
          </a:xfrm>
        </p:spPr>
        <p:txBody>
          <a:bodyPr>
            <a:noAutofit/>
          </a:bodyPr>
          <a:lstStyle/>
          <a:p>
            <a:pPr algn="just"/>
            <a:r>
              <a:rPr lang="ru-RU" sz="1250" dirty="0">
                <a:solidFill>
                  <a:schemeClr val="tx1"/>
                </a:solidFill>
              </a:rPr>
              <a:t>Согласно Закону «Об охране окружающей среды» 2002 г</a:t>
            </a:r>
            <a:r>
              <a:rPr lang="ru-RU" sz="1250" dirty="0" smtClean="0">
                <a:solidFill>
                  <a:schemeClr val="tx1"/>
                </a:solidFill>
              </a:rPr>
              <a:t>., </a:t>
            </a:r>
            <a:r>
              <a:rPr lang="ru-RU" sz="1250" dirty="0">
                <a:solidFill>
                  <a:schemeClr val="tx1"/>
                </a:solidFill>
              </a:rPr>
              <a:t>в проектной документации должны предусматриваться мероприятия по охране окружающей среды, восстановлению природной среды, рациональному использованию и воспроизводству природных ресурсов, обеспечению экологической безопасности. </a:t>
            </a:r>
            <a:endParaRPr lang="ru-RU" sz="1250" dirty="0" smtClean="0">
              <a:solidFill>
                <a:schemeClr val="tx1"/>
              </a:solidFill>
            </a:endParaRPr>
          </a:p>
          <a:p>
            <a:pPr algn="just"/>
            <a:r>
              <a:rPr lang="ru-RU" sz="1250" dirty="0" smtClean="0">
                <a:solidFill>
                  <a:schemeClr val="tx1"/>
                </a:solidFill>
              </a:rPr>
              <a:t>При </a:t>
            </a:r>
            <a:r>
              <a:rPr lang="ru-RU" sz="1250" dirty="0">
                <a:solidFill>
                  <a:schemeClr val="tx1"/>
                </a:solidFill>
              </a:rPr>
              <a:t>проектировании зданий, строений, сооружений и иных объектов должны учитываться нормативы допустимой антропогенной нагрузки на окружающую среду, предусматриваться мероприятия по предупреждению и устранению загрязнения окружающей среды, а также способы размещения отходов производства и потребления, применяться ресурсосберегающие, малоотходные, безотходные и иные наилучшие существующие технологии, способствующие охране окружающей среды, восстановлению природной среды, рациональному использованию и воспроизводству природных ресурсов. </a:t>
            </a:r>
            <a:endParaRPr lang="ru-RU" sz="1250" dirty="0" smtClean="0">
              <a:solidFill>
                <a:schemeClr val="tx1"/>
              </a:solidFill>
            </a:endParaRPr>
          </a:p>
          <a:p>
            <a:pPr algn="just"/>
            <a:r>
              <a:rPr lang="ru-RU" sz="1250" dirty="0">
                <a:solidFill>
                  <a:schemeClr val="tx1"/>
                </a:solidFill>
              </a:rPr>
              <a:t>Запрещается ввод в эксплуатацию зданий, строений, сооружений и иных объектов, не оснащенных техническими средствами и технологиями обезвреживания и безопасного размещения отходов производства и потребления, обезвреживания выбросов и сбросов загрязняющих веществ, обеспечивающими выполнение установленных требований в области охраны окружающей среды. </a:t>
            </a:r>
          </a:p>
          <a:p>
            <a:pPr algn="just"/>
            <a:r>
              <a:rPr lang="ru-RU" sz="1250" dirty="0">
                <a:solidFill>
                  <a:schemeClr val="tx1"/>
                </a:solidFill>
              </a:rPr>
              <a:t>Запрещается также ввод в эксплуатацию объектов, не оснащенных средствами контроля за загрязнением окружающей среды, </a:t>
            </a:r>
            <a:r>
              <a:rPr lang="ru-RU" sz="1250" dirty="0" smtClean="0">
                <a:solidFill>
                  <a:schemeClr val="tx1"/>
                </a:solidFill>
              </a:rPr>
              <a:t>предусмотренных проектами.</a:t>
            </a:r>
            <a:endParaRPr lang="ru-RU" sz="1250" dirty="0">
              <a:solidFill>
                <a:schemeClr val="tx1"/>
              </a:solidFill>
            </a:endParaRPr>
          </a:p>
        </p:txBody>
      </p:sp>
      <p:sp>
        <p:nvSpPr>
          <p:cNvPr id="4" name="Текст 3"/>
          <p:cNvSpPr>
            <a:spLocks noGrp="1"/>
          </p:cNvSpPr>
          <p:nvPr>
            <p:ph type="body" sz="half" idx="2"/>
          </p:nvPr>
        </p:nvSpPr>
        <p:spPr>
          <a:xfrm>
            <a:off x="755576" y="3356992"/>
            <a:ext cx="338866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852936"/>
            <a:ext cx="4064000" cy="3042920"/>
          </a:xfrm>
          <a:prstGeom prst="rect">
            <a:avLst/>
          </a:prstGeom>
        </p:spPr>
      </p:pic>
    </p:spTree>
    <p:extLst>
      <p:ext uri="{BB962C8B-B14F-4D97-AF65-F5344CB8AC3E}">
        <p14:creationId xmlns:p14="http://schemas.microsoft.com/office/powerpoint/2010/main" val="6085029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764704"/>
            <a:ext cx="3636085" cy="1258493"/>
          </a:xfrm>
        </p:spPr>
        <p:txBody>
          <a:bodyPr/>
          <a:lstStyle/>
          <a:p>
            <a:r>
              <a:rPr lang="ru-RU" sz="2400" dirty="0">
                <a:solidFill>
                  <a:schemeClr val="tx1"/>
                </a:solidFill>
              </a:rPr>
              <a:t>Экологические требования к объектам энергетики</a:t>
            </a:r>
          </a:p>
        </p:txBody>
      </p:sp>
      <p:sp>
        <p:nvSpPr>
          <p:cNvPr id="3" name="Объект 2"/>
          <p:cNvSpPr>
            <a:spLocks noGrp="1"/>
          </p:cNvSpPr>
          <p:nvPr>
            <p:ph idx="1"/>
          </p:nvPr>
        </p:nvSpPr>
        <p:spPr>
          <a:xfrm>
            <a:off x="4211961" y="332656"/>
            <a:ext cx="4608512" cy="6192688"/>
          </a:xfrm>
        </p:spPr>
        <p:txBody>
          <a:bodyPr>
            <a:normAutofit fontScale="55000" lnSpcReduction="20000"/>
          </a:bodyPr>
          <a:lstStyle/>
          <a:p>
            <a:pPr algn="just"/>
            <a:r>
              <a:rPr lang="ru-RU" dirty="0">
                <a:solidFill>
                  <a:schemeClr val="tx1"/>
                </a:solidFill>
              </a:rPr>
              <a:t>Согласно Закону «Об охране окружающей среды» 2002 г</a:t>
            </a:r>
            <a:r>
              <a:rPr lang="ru-RU" dirty="0" smtClean="0">
                <a:solidFill>
                  <a:schemeClr val="tx1"/>
                </a:solidFill>
              </a:rPr>
              <a:t>. </a:t>
            </a:r>
            <a:r>
              <a:rPr lang="ru-RU" dirty="0">
                <a:solidFill>
                  <a:schemeClr val="tx1"/>
                </a:solidFill>
              </a:rPr>
              <a:t>к специфическим экологическим требованиям к объектам энергетики относятся: </a:t>
            </a:r>
          </a:p>
          <a:p>
            <a:pPr algn="just"/>
            <a:r>
              <a:rPr lang="ru-RU" dirty="0">
                <a:solidFill>
                  <a:schemeClr val="tx1"/>
                </a:solidFill>
              </a:rPr>
              <a:t>- учет реальных потребностей в электрической энергии соответствующих регионов;</a:t>
            </a:r>
          </a:p>
          <a:p>
            <a:pPr algn="just"/>
            <a:r>
              <a:rPr lang="ru-RU" dirty="0">
                <a:solidFill>
                  <a:schemeClr val="tx1"/>
                </a:solidFill>
              </a:rPr>
              <a:t>- учет особенности рельефа;</a:t>
            </a:r>
          </a:p>
          <a:p>
            <a:pPr algn="just"/>
            <a:r>
              <a:rPr lang="ru-RU" dirty="0">
                <a:solidFill>
                  <a:schemeClr val="tx1"/>
                </a:solidFill>
              </a:rPr>
              <a:t>- принятие мер по сохранению водных объектов, водосборных площадей, водных биологических ресурсов, земель, почв, лесов и иной растительности, биологического разнообразия</a:t>
            </a:r>
            <a:r>
              <a:rPr lang="ru-RU" dirty="0" smtClean="0">
                <a:solidFill>
                  <a:schemeClr val="tx1"/>
                </a:solidFill>
              </a:rPr>
              <a:t>, … , </a:t>
            </a:r>
            <a:r>
              <a:rPr lang="ru-RU" dirty="0">
                <a:solidFill>
                  <a:schemeClr val="tx1"/>
                </a:solidFill>
              </a:rPr>
              <a:t>сохранению водного режима, обеспечивающего наиболее благоприятные условия для воспроизводства водных биологических ресурсов (при проектировании и эксплуатации ГЭС</a:t>
            </a:r>
            <a:r>
              <a:rPr lang="ru-RU" dirty="0" smtClean="0">
                <a:solidFill>
                  <a:schemeClr val="tx1"/>
                </a:solidFill>
              </a:rPr>
              <a:t>);</a:t>
            </a:r>
          </a:p>
          <a:p>
            <a:pPr algn="just"/>
            <a:r>
              <a:rPr lang="ru-RU" dirty="0">
                <a:solidFill>
                  <a:schemeClr val="tx1"/>
                </a:solidFill>
              </a:rPr>
              <a:t>- охрана окружающей среды от радиационного воздействия, соблюдение установленного порядка и нормативов осуществления технологического процесса, требований федеральных органов исполнительной власти, уполномоченных осуществлять государственный надзор и контроль в области обеспечения радиационной </a:t>
            </a:r>
            <a:r>
              <a:rPr lang="ru-RU" dirty="0" smtClean="0">
                <a:solidFill>
                  <a:schemeClr val="tx1"/>
                </a:solidFill>
              </a:rPr>
              <a:t>безопасности… (</a:t>
            </a:r>
            <a:r>
              <a:rPr lang="ru-RU" dirty="0">
                <a:solidFill>
                  <a:schemeClr val="tx1"/>
                </a:solidFill>
              </a:rPr>
              <a:t>при проектировании и эксплуатации АЭС</a:t>
            </a:r>
            <a:r>
              <a:rPr lang="ru-RU" dirty="0" smtClean="0">
                <a:solidFill>
                  <a:schemeClr val="tx1"/>
                </a:solidFill>
              </a:rPr>
              <a:t>);</a:t>
            </a:r>
          </a:p>
          <a:p>
            <a:pPr algn="just"/>
            <a:r>
              <a:rPr lang="ru-RU" dirty="0">
                <a:solidFill>
                  <a:schemeClr val="tx1"/>
                </a:solidFill>
              </a:rPr>
              <a:t>- соблюдение </a:t>
            </a:r>
            <a:r>
              <a:rPr lang="ru-RU" dirty="0" err="1">
                <a:solidFill>
                  <a:schemeClr val="tx1"/>
                </a:solidFill>
              </a:rPr>
              <a:t>ПДКмр</a:t>
            </a:r>
            <a:r>
              <a:rPr lang="ru-RU" dirty="0">
                <a:solidFill>
                  <a:schemeClr val="tx1"/>
                </a:solidFill>
              </a:rPr>
              <a:t> выбрасываемых веществ на границе СЗЗ нормативного радиуса, что достигается (с учетом свойств используемого топлива) обеспечением необходимой высоты труб, использованием современных технологий сжигания топлива (ступенчатое сжигание и др.), очисткой выбросов (золоулавливание, газоочистка), предварительной подготовкой топлива (</a:t>
            </a:r>
            <a:r>
              <a:rPr lang="ru-RU" dirty="0" err="1">
                <a:solidFill>
                  <a:schemeClr val="tx1"/>
                </a:solidFill>
              </a:rPr>
              <a:t>обессеривание</a:t>
            </a:r>
            <a:r>
              <a:rPr lang="ru-RU" dirty="0">
                <a:solidFill>
                  <a:schemeClr val="tx1"/>
                </a:solidFill>
              </a:rPr>
              <a:t> и др.);</a:t>
            </a:r>
          </a:p>
          <a:p>
            <a:pPr algn="just"/>
            <a:r>
              <a:rPr lang="ru-RU" dirty="0">
                <a:solidFill>
                  <a:schemeClr val="tx1"/>
                </a:solidFill>
              </a:rPr>
              <a:t>- экологически безопасная утилизация </a:t>
            </a:r>
            <a:r>
              <a:rPr lang="ru-RU" dirty="0" err="1">
                <a:solidFill>
                  <a:schemeClr val="tx1"/>
                </a:solidFill>
              </a:rPr>
              <a:t>золошлаковых</a:t>
            </a:r>
            <a:r>
              <a:rPr lang="ru-RU" dirty="0">
                <a:solidFill>
                  <a:schemeClr val="tx1"/>
                </a:solidFill>
              </a:rPr>
              <a:t> отходов (использование их при производстве стройматериалов и т.п.);</a:t>
            </a:r>
          </a:p>
          <a:p>
            <a:pPr algn="just"/>
            <a:r>
              <a:rPr lang="ru-RU" dirty="0">
                <a:solidFill>
                  <a:schemeClr val="tx1"/>
                </a:solidFill>
              </a:rPr>
              <a:t>- водоемы-охладители вновь проектируемых ТЭЦ, ТЭС, АЭС, АТЭЦ и др., НПУ которых не превышают НПУ водохранилища, должны быть отделены от основного водохранилища глухими фильтрующими дамбами, а если НПУ водоема-охладителя выше НПУ основного водохранилища - дамбы должны быть </a:t>
            </a:r>
            <a:r>
              <a:rPr lang="ru-RU" dirty="0" err="1">
                <a:solidFill>
                  <a:schemeClr val="tx1"/>
                </a:solidFill>
              </a:rPr>
              <a:t>нефильтрующими</a:t>
            </a:r>
            <a:r>
              <a:rPr lang="ru-RU" dirty="0">
                <a:solidFill>
                  <a:schemeClr val="tx1"/>
                </a:solidFill>
              </a:rPr>
              <a:t>.</a:t>
            </a:r>
          </a:p>
          <a:p>
            <a:endParaRPr lang="ru-RU" dirty="0"/>
          </a:p>
        </p:txBody>
      </p:sp>
      <p:sp>
        <p:nvSpPr>
          <p:cNvPr id="4" name="Текст 3"/>
          <p:cNvSpPr>
            <a:spLocks noGrp="1"/>
          </p:cNvSpPr>
          <p:nvPr>
            <p:ph type="body" sz="half" idx="2"/>
          </p:nvPr>
        </p:nvSpPr>
        <p:spPr>
          <a:xfrm>
            <a:off x="539552" y="3501008"/>
            <a:ext cx="3388660" cy="2139518"/>
          </a:xfrm>
        </p:spPr>
        <p:txBody>
          <a:bodyPr/>
          <a:lstStyle/>
          <a:p>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3212976"/>
            <a:ext cx="3888432" cy="2571225"/>
          </a:xfrm>
          <a:prstGeom prst="rect">
            <a:avLst/>
          </a:prstGeom>
        </p:spPr>
      </p:pic>
    </p:spTree>
    <p:extLst>
      <p:ext uri="{BB962C8B-B14F-4D97-AF65-F5344CB8AC3E}">
        <p14:creationId xmlns:p14="http://schemas.microsoft.com/office/powerpoint/2010/main" val="18036286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764704"/>
            <a:ext cx="3636085" cy="1258493"/>
          </a:xfrm>
        </p:spPr>
        <p:txBody>
          <a:bodyPr/>
          <a:lstStyle/>
          <a:p>
            <a:r>
              <a:rPr lang="ru-RU" sz="2400" i="1" dirty="0">
                <a:solidFill>
                  <a:schemeClr val="tx1"/>
                </a:solidFill>
              </a:rPr>
              <a:t>Специфические требования к объектам гидроэнергетики</a:t>
            </a:r>
            <a:r>
              <a:rPr lang="ru-RU" sz="2400" dirty="0">
                <a:solidFill>
                  <a:schemeClr val="tx1"/>
                </a:solidFill>
              </a:rPr>
              <a:t> </a:t>
            </a:r>
          </a:p>
        </p:txBody>
      </p:sp>
      <p:sp>
        <p:nvSpPr>
          <p:cNvPr id="3" name="Объект 2"/>
          <p:cNvSpPr>
            <a:spLocks noGrp="1"/>
          </p:cNvSpPr>
          <p:nvPr>
            <p:ph idx="1"/>
          </p:nvPr>
        </p:nvSpPr>
        <p:spPr>
          <a:xfrm>
            <a:off x="4644008" y="404664"/>
            <a:ext cx="4370973" cy="6192688"/>
          </a:xfrm>
        </p:spPr>
        <p:txBody>
          <a:bodyPr>
            <a:noAutofit/>
          </a:bodyPr>
          <a:lstStyle/>
          <a:p>
            <a:pPr marL="0" indent="0" algn="just">
              <a:spcBef>
                <a:spcPts val="0"/>
              </a:spcBef>
              <a:spcAft>
                <a:spcPts val="0"/>
              </a:spcAft>
            </a:pPr>
            <a:r>
              <a:rPr lang="ru-RU" sz="1200" dirty="0">
                <a:solidFill>
                  <a:schemeClr val="tx1"/>
                </a:solidFill>
              </a:rPr>
              <a:t>О</a:t>
            </a:r>
            <a:r>
              <a:rPr lang="ru-RU" sz="1200" dirty="0" smtClean="0">
                <a:solidFill>
                  <a:schemeClr val="tx1"/>
                </a:solidFill>
              </a:rPr>
              <a:t>существляются </a:t>
            </a:r>
            <a:r>
              <a:rPr lang="ru-RU" sz="1200" dirty="0">
                <a:solidFill>
                  <a:schemeClr val="tx1"/>
                </a:solidFill>
              </a:rPr>
              <a:t>с учетом СанПиН </a:t>
            </a:r>
            <a:r>
              <a:rPr lang="ru-RU" sz="1200" dirty="0" smtClean="0">
                <a:solidFill>
                  <a:schemeClr val="tx1"/>
                </a:solidFill>
              </a:rPr>
              <a:t>3907-85 </a:t>
            </a:r>
            <a:r>
              <a:rPr lang="ru-RU" sz="1200" dirty="0">
                <a:solidFill>
                  <a:schemeClr val="tx1"/>
                </a:solidFill>
              </a:rPr>
              <a:t>и включают:</a:t>
            </a:r>
          </a:p>
          <a:p>
            <a:pPr marL="0" indent="0" algn="just">
              <a:spcBef>
                <a:spcPts val="0"/>
              </a:spcBef>
              <a:spcAft>
                <a:spcPts val="0"/>
              </a:spcAft>
            </a:pPr>
            <a:r>
              <a:rPr lang="ru-RU" sz="1200" dirty="0">
                <a:solidFill>
                  <a:schemeClr val="tx1"/>
                </a:solidFill>
              </a:rPr>
              <a:t>- высокую надежность гидротехнических сооружений;</a:t>
            </a:r>
          </a:p>
          <a:p>
            <a:pPr marL="0" indent="0" algn="just">
              <a:spcBef>
                <a:spcPts val="0"/>
              </a:spcBef>
              <a:spcAft>
                <a:spcPts val="0"/>
              </a:spcAft>
            </a:pPr>
            <a:r>
              <a:rPr lang="ru-RU" sz="1200" dirty="0">
                <a:solidFill>
                  <a:schemeClr val="tx1"/>
                </a:solidFill>
              </a:rPr>
              <a:t>- минимизацию размеров создаваемых водохранилищ и их влияния на структуру земельных </a:t>
            </a:r>
            <a:r>
              <a:rPr lang="ru-RU" sz="1200" dirty="0" smtClean="0">
                <a:solidFill>
                  <a:schemeClr val="tx1"/>
                </a:solidFill>
              </a:rPr>
              <a:t>площадей;</a:t>
            </a:r>
            <a:endParaRPr lang="ru-RU" sz="1200" dirty="0">
              <a:solidFill>
                <a:schemeClr val="tx1"/>
              </a:solidFill>
            </a:endParaRPr>
          </a:p>
          <a:p>
            <a:pPr marL="0" indent="0" algn="just">
              <a:spcBef>
                <a:spcPts val="0"/>
              </a:spcBef>
              <a:spcAft>
                <a:spcPts val="0"/>
              </a:spcAft>
            </a:pPr>
            <a:r>
              <a:rPr lang="ru-RU" sz="1200" dirty="0">
                <a:solidFill>
                  <a:schemeClr val="tx1"/>
                </a:solidFill>
              </a:rPr>
              <a:t>- недопущение активизации сейсмичности территории (актуально для крупных водохранилищ в сейсмически опасных районах);</a:t>
            </a:r>
          </a:p>
          <a:p>
            <a:pPr marL="0" indent="0" algn="just">
              <a:spcBef>
                <a:spcPts val="0"/>
              </a:spcBef>
              <a:spcAft>
                <a:spcPts val="0"/>
              </a:spcAft>
            </a:pPr>
            <a:r>
              <a:rPr lang="ru-RU" sz="1200" dirty="0">
                <a:solidFill>
                  <a:schemeClr val="tx1"/>
                </a:solidFill>
              </a:rPr>
              <a:t>- определение зон подтопления и </a:t>
            </a:r>
            <a:r>
              <a:rPr lang="ru-RU" sz="1200" dirty="0" err="1">
                <a:solidFill>
                  <a:schemeClr val="tx1"/>
                </a:solidFill>
              </a:rPr>
              <a:t>берегообрушения</a:t>
            </a:r>
            <a:r>
              <a:rPr lang="ru-RU" sz="1200" dirty="0">
                <a:solidFill>
                  <a:schemeClr val="tx1"/>
                </a:solidFill>
              </a:rPr>
              <a:t> на </a:t>
            </a:r>
            <a:r>
              <a:rPr lang="ru-RU" sz="1200" dirty="0" smtClean="0">
                <a:solidFill>
                  <a:schemeClr val="tx1"/>
                </a:solidFill>
              </a:rPr>
              <a:t>10-летний период </a:t>
            </a:r>
            <a:r>
              <a:rPr lang="ru-RU" sz="1200" dirty="0">
                <a:solidFill>
                  <a:schemeClr val="tx1"/>
                </a:solidFill>
              </a:rPr>
              <a:t>и конечную </a:t>
            </a:r>
            <a:r>
              <a:rPr lang="ru-RU" sz="1200" dirty="0" smtClean="0">
                <a:solidFill>
                  <a:schemeClr val="tx1"/>
                </a:solidFill>
              </a:rPr>
              <a:t>стадию;</a:t>
            </a:r>
            <a:endParaRPr lang="ru-RU" sz="1200" dirty="0">
              <a:solidFill>
                <a:schemeClr val="tx1"/>
              </a:solidFill>
            </a:endParaRPr>
          </a:p>
          <a:p>
            <a:pPr marL="0" indent="0" algn="just">
              <a:spcBef>
                <a:spcPts val="0"/>
              </a:spcBef>
              <a:spcAft>
                <a:spcPts val="0"/>
              </a:spcAft>
            </a:pPr>
            <a:r>
              <a:rPr lang="ru-RU" sz="1200" dirty="0">
                <a:solidFill>
                  <a:schemeClr val="tx1"/>
                </a:solidFill>
              </a:rPr>
              <a:t>- санитарную очистку территорий населенных пунктов, предприятий, зданий и сооружений, подлежащих выносу, а также мест массивного загрязнения;</a:t>
            </a:r>
          </a:p>
          <a:p>
            <a:pPr marL="0" indent="0" algn="just">
              <a:spcBef>
                <a:spcPts val="0"/>
              </a:spcBef>
              <a:spcAft>
                <a:spcPts val="0"/>
              </a:spcAft>
            </a:pPr>
            <a:r>
              <a:rPr lang="ru-RU" sz="1200" dirty="0">
                <a:solidFill>
                  <a:schemeClr val="tx1"/>
                </a:solidFill>
              </a:rPr>
              <a:t>- очистку ложа водохранилища от древесной и кустарниковой </a:t>
            </a:r>
            <a:r>
              <a:rPr lang="ru-RU" sz="1200" dirty="0" smtClean="0">
                <a:solidFill>
                  <a:schemeClr val="tx1"/>
                </a:solidFill>
              </a:rPr>
              <a:t>растительности;</a:t>
            </a:r>
            <a:endParaRPr lang="ru-RU" sz="1200" dirty="0">
              <a:solidFill>
                <a:schemeClr val="tx1"/>
              </a:solidFill>
            </a:endParaRPr>
          </a:p>
          <a:p>
            <a:pPr marL="0" indent="0" algn="just">
              <a:spcBef>
                <a:spcPts val="0"/>
              </a:spcBef>
              <a:spcAft>
                <a:spcPts val="0"/>
              </a:spcAft>
            </a:pPr>
            <a:r>
              <a:rPr lang="ru-RU" sz="1200" dirty="0">
                <a:solidFill>
                  <a:schemeClr val="tx1"/>
                </a:solidFill>
              </a:rPr>
              <a:t>- недопущение разрушения и попадания в водохранилище опасных в санитарно-эпидемиологическом отношении </a:t>
            </a:r>
            <a:r>
              <a:rPr lang="ru-RU" sz="1200" dirty="0" smtClean="0">
                <a:solidFill>
                  <a:schemeClr val="tx1"/>
                </a:solidFill>
              </a:rPr>
              <a:t>объектов;</a:t>
            </a:r>
            <a:endParaRPr lang="ru-RU" sz="1200" dirty="0">
              <a:solidFill>
                <a:schemeClr val="tx1"/>
              </a:solidFill>
            </a:endParaRPr>
          </a:p>
          <a:p>
            <a:pPr marL="0" indent="0" algn="just">
              <a:spcBef>
                <a:spcPts val="0"/>
              </a:spcBef>
              <a:spcAft>
                <a:spcPts val="0"/>
              </a:spcAft>
            </a:pPr>
            <a:r>
              <a:rPr lang="ru-RU" sz="1200" dirty="0">
                <a:solidFill>
                  <a:schemeClr val="tx1"/>
                </a:solidFill>
              </a:rPr>
              <a:t>- вывоз на сельскохозяйственные поля навоза, почвы животноводческих помещений, загонов, выгульных дворов и т.п. с последующей санитарной обработкой их территорий;</a:t>
            </a:r>
          </a:p>
          <a:p>
            <a:pPr marL="0" indent="0" algn="just">
              <a:spcBef>
                <a:spcPts val="0"/>
              </a:spcBef>
              <a:spcAft>
                <a:spcPts val="0"/>
              </a:spcAft>
            </a:pPr>
            <a:r>
              <a:rPr lang="ru-RU" sz="1200" dirty="0">
                <a:solidFill>
                  <a:schemeClr val="tx1"/>
                </a:solidFill>
              </a:rPr>
              <a:t>- мероприятия по борьбе с избыточным цветением воды, микроводорослями, зарастанием и др.;</a:t>
            </a:r>
          </a:p>
          <a:p>
            <a:pPr marL="0" indent="0" algn="just">
              <a:spcBef>
                <a:spcPts val="0"/>
              </a:spcBef>
              <a:spcAft>
                <a:spcPts val="0"/>
              </a:spcAft>
            </a:pPr>
            <a:r>
              <a:rPr lang="ru-RU" sz="1200" dirty="0">
                <a:solidFill>
                  <a:schemeClr val="tx1"/>
                </a:solidFill>
              </a:rPr>
              <a:t>- мероприятия по борьбе с всплыванием торфяников;</a:t>
            </a:r>
          </a:p>
          <a:p>
            <a:pPr marL="0" indent="0" algn="just">
              <a:spcBef>
                <a:spcPts val="0"/>
              </a:spcBef>
              <a:spcAft>
                <a:spcPts val="0"/>
              </a:spcAft>
            </a:pPr>
            <a:r>
              <a:rPr lang="ru-RU" sz="1200" dirty="0">
                <a:solidFill>
                  <a:schemeClr val="tx1"/>
                </a:solidFill>
              </a:rPr>
              <a:t>- мероприятия по регулированию наносного режима водохранилищ;</a:t>
            </a:r>
          </a:p>
          <a:p>
            <a:pPr marL="0" indent="0" algn="just">
              <a:spcBef>
                <a:spcPts val="0"/>
              </a:spcBef>
              <a:spcAft>
                <a:spcPts val="0"/>
              </a:spcAft>
            </a:pPr>
            <a:r>
              <a:rPr lang="ru-RU" sz="1200" dirty="0" smtClean="0">
                <a:solidFill>
                  <a:schemeClr val="tx1"/>
                </a:solidFill>
              </a:rPr>
              <a:t>- </a:t>
            </a:r>
            <a:r>
              <a:rPr lang="ru-RU" sz="1200" dirty="0">
                <a:solidFill>
                  <a:schemeClr val="tx1"/>
                </a:solidFill>
              </a:rPr>
              <a:t>мероприятия по уменьшению площади </a:t>
            </a:r>
            <a:r>
              <a:rPr lang="ru-RU" sz="1200" dirty="0" smtClean="0">
                <a:solidFill>
                  <a:schemeClr val="tx1"/>
                </a:solidFill>
              </a:rPr>
              <a:t>мелководий, </a:t>
            </a:r>
            <a:r>
              <a:rPr lang="ru-RU" sz="1200" dirty="0">
                <a:solidFill>
                  <a:schemeClr val="tx1"/>
                </a:solidFill>
              </a:rPr>
              <a:t>по предупреждению </a:t>
            </a:r>
            <a:r>
              <a:rPr lang="ru-RU" sz="1200" dirty="0" err="1">
                <a:solidFill>
                  <a:schemeClr val="tx1"/>
                </a:solidFill>
              </a:rPr>
              <a:t>выплода</a:t>
            </a:r>
            <a:r>
              <a:rPr lang="ru-RU" sz="1200" dirty="0">
                <a:solidFill>
                  <a:schemeClr val="tx1"/>
                </a:solidFill>
              </a:rPr>
              <a:t> гнуса, комаров, клещей;</a:t>
            </a:r>
          </a:p>
          <a:p>
            <a:pPr marL="0" indent="0" algn="just">
              <a:spcBef>
                <a:spcPts val="0"/>
              </a:spcBef>
              <a:spcAft>
                <a:spcPts val="0"/>
              </a:spcAft>
            </a:pPr>
            <a:r>
              <a:rPr lang="ru-RU" sz="1200" dirty="0" smtClean="0">
                <a:solidFill>
                  <a:schemeClr val="tx1"/>
                </a:solidFill>
              </a:rPr>
              <a:t>- </a:t>
            </a:r>
            <a:r>
              <a:rPr lang="ru-RU" sz="1200" dirty="0">
                <a:solidFill>
                  <a:schemeClr val="tx1"/>
                </a:solidFill>
              </a:rPr>
              <a:t>при устройстве водохранилищ с малыми глубинами на реках с большим количеством наносов - мероприятия, препятствующие отложению </a:t>
            </a:r>
            <a:r>
              <a:rPr lang="ru-RU" sz="1200" dirty="0" smtClean="0">
                <a:solidFill>
                  <a:schemeClr val="tx1"/>
                </a:solidFill>
              </a:rPr>
              <a:t>наносов;</a:t>
            </a:r>
            <a:endParaRPr lang="ru-RU" sz="1200" dirty="0">
              <a:solidFill>
                <a:schemeClr val="tx1"/>
              </a:solidFill>
            </a:endParaRPr>
          </a:p>
          <a:p>
            <a:pPr marL="0" indent="0" algn="just">
              <a:spcBef>
                <a:spcPts val="0"/>
              </a:spcBef>
              <a:spcAft>
                <a:spcPts val="0"/>
              </a:spcAft>
            </a:pPr>
            <a:r>
              <a:rPr lang="ru-RU" sz="1200" dirty="0">
                <a:solidFill>
                  <a:schemeClr val="tx1"/>
                </a:solidFill>
              </a:rPr>
              <a:t>- обеспечение сохранности памятников истории и культуры.</a:t>
            </a:r>
          </a:p>
          <a:p>
            <a:endParaRPr lang="ru-RU" sz="1000" dirty="0"/>
          </a:p>
        </p:txBody>
      </p:sp>
      <p:sp>
        <p:nvSpPr>
          <p:cNvPr id="4" name="Текст 3"/>
          <p:cNvSpPr>
            <a:spLocks noGrp="1"/>
          </p:cNvSpPr>
          <p:nvPr>
            <p:ph type="body" sz="half" idx="2"/>
          </p:nvPr>
        </p:nvSpPr>
        <p:spPr>
          <a:xfrm>
            <a:off x="683568" y="3429000"/>
            <a:ext cx="3388660" cy="2139518"/>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2780928"/>
            <a:ext cx="4355976" cy="2896260"/>
          </a:xfrm>
          <a:prstGeom prst="rect">
            <a:avLst/>
          </a:prstGeom>
        </p:spPr>
      </p:pic>
    </p:spTree>
    <p:extLst>
      <p:ext uri="{BB962C8B-B14F-4D97-AF65-F5344CB8AC3E}">
        <p14:creationId xmlns:p14="http://schemas.microsoft.com/office/powerpoint/2010/main" val="22357555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92696"/>
            <a:ext cx="3636085" cy="1258493"/>
          </a:xfrm>
        </p:spPr>
        <p:txBody>
          <a:bodyPr/>
          <a:lstStyle/>
          <a:p>
            <a:r>
              <a:rPr lang="ru-RU" sz="2400" i="1" dirty="0">
                <a:solidFill>
                  <a:schemeClr val="tx1"/>
                </a:solidFill>
              </a:rPr>
              <a:t>Специфические требования к объектам атомной энергетики</a:t>
            </a:r>
            <a:r>
              <a:rPr lang="ru-RU" sz="2400" dirty="0">
                <a:solidFill>
                  <a:schemeClr val="tx1"/>
                </a:solidFill>
              </a:rPr>
              <a:t> </a:t>
            </a:r>
          </a:p>
        </p:txBody>
      </p:sp>
      <p:sp>
        <p:nvSpPr>
          <p:cNvPr id="3" name="Объект 2"/>
          <p:cNvSpPr>
            <a:spLocks noGrp="1"/>
          </p:cNvSpPr>
          <p:nvPr>
            <p:ph idx="1"/>
          </p:nvPr>
        </p:nvSpPr>
        <p:spPr>
          <a:xfrm>
            <a:off x="4593515" y="476672"/>
            <a:ext cx="4226957" cy="6048672"/>
          </a:xfrm>
        </p:spPr>
        <p:txBody>
          <a:bodyPr>
            <a:normAutofit fontScale="70000" lnSpcReduction="20000"/>
          </a:bodyPr>
          <a:lstStyle/>
          <a:p>
            <a:pPr algn="just"/>
            <a:r>
              <a:rPr lang="ru-RU" dirty="0">
                <a:solidFill>
                  <a:schemeClr val="tx1"/>
                </a:solidFill>
              </a:rPr>
              <a:t>В</a:t>
            </a:r>
            <a:r>
              <a:rPr lang="ru-RU" dirty="0" smtClean="0">
                <a:solidFill>
                  <a:schemeClr val="tx1"/>
                </a:solidFill>
              </a:rPr>
              <a:t>ключают </a:t>
            </a:r>
            <a:r>
              <a:rPr lang="ru-RU" dirty="0">
                <a:solidFill>
                  <a:schemeClr val="tx1"/>
                </a:solidFill>
              </a:rPr>
              <a:t>как прописанные в Законе «Об охране окружающей среды» 2002 г. вопросы ядерной безопасности (охрана окружающей среды от радиационного воздействия и соблюдение требований радиационной безопасности, обеспечение безопасного хранения, транспортировки и переработки облученного топлива, безопасный вывод и демонтаж сооружений АЭС из эксплуатации после их отработки), так и общие для энергетических объектов вопросы предотвращения теплового загрязнения водных объектов, используемых в качестве охладителей. Для крупных АЭС (6 ГВт) размеры таких объектов могут доходить до 120-180 км</a:t>
            </a:r>
            <a:r>
              <a:rPr lang="ru-RU" baseline="30000" dirty="0">
                <a:solidFill>
                  <a:schemeClr val="tx1"/>
                </a:solidFill>
              </a:rPr>
              <a:t>2</a:t>
            </a:r>
            <a:r>
              <a:rPr lang="ru-RU" dirty="0">
                <a:solidFill>
                  <a:schemeClr val="tx1"/>
                </a:solidFill>
              </a:rPr>
              <a:t> при использовании прудов-охладителей или до 3 тыс. га при строительстве </a:t>
            </a:r>
            <a:r>
              <a:rPr lang="ru-RU" dirty="0" smtClean="0">
                <a:solidFill>
                  <a:schemeClr val="tx1"/>
                </a:solidFill>
              </a:rPr>
              <a:t>градирен. </a:t>
            </a:r>
            <a:r>
              <a:rPr lang="ru-RU" dirty="0">
                <a:solidFill>
                  <a:schemeClr val="tx1"/>
                </a:solidFill>
              </a:rPr>
              <a:t>С высокой потенциальной опасностью ядерных энергетических установок связаны максимально жесткие требования к прочности их конструкций (высокопрочный толстостенный металлический корпус реактора, экранирование толстыми бетонными оболочками и стенами) и к инженерно-геологическим условиям площадок их размещения: отсутствие проявлений карста, суффозии, </a:t>
            </a:r>
            <a:r>
              <a:rPr lang="ru-RU" dirty="0" err="1">
                <a:solidFill>
                  <a:schemeClr val="tx1"/>
                </a:solidFill>
              </a:rPr>
              <a:t>просадочных</a:t>
            </a:r>
            <a:r>
              <a:rPr lang="ru-RU" dirty="0">
                <a:solidFill>
                  <a:schemeClr val="tx1"/>
                </a:solidFill>
              </a:rPr>
              <a:t> грунтов и тектонических нарушений, в </a:t>
            </a:r>
            <a:r>
              <a:rPr lang="ru-RU" dirty="0" err="1">
                <a:solidFill>
                  <a:schemeClr val="tx1"/>
                </a:solidFill>
              </a:rPr>
              <a:t>т.ч</a:t>
            </a:r>
            <a:r>
              <a:rPr lang="ru-RU" dirty="0">
                <a:solidFill>
                  <a:schemeClr val="tx1"/>
                </a:solidFill>
              </a:rPr>
              <a:t>. на уровне кристаллического фундамента.</a:t>
            </a:r>
          </a:p>
        </p:txBody>
      </p:sp>
      <p:sp>
        <p:nvSpPr>
          <p:cNvPr id="4" name="Текст 3"/>
          <p:cNvSpPr>
            <a:spLocks noGrp="1"/>
          </p:cNvSpPr>
          <p:nvPr>
            <p:ph type="body" sz="half" idx="2"/>
          </p:nvPr>
        </p:nvSpPr>
        <p:spPr>
          <a:xfrm>
            <a:off x="827584" y="3356992"/>
            <a:ext cx="338866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780926"/>
            <a:ext cx="4224470" cy="3168353"/>
          </a:xfrm>
          <a:prstGeom prst="rect">
            <a:avLst/>
          </a:prstGeom>
        </p:spPr>
      </p:pic>
    </p:spTree>
    <p:extLst>
      <p:ext uri="{BB962C8B-B14F-4D97-AF65-F5344CB8AC3E}">
        <p14:creationId xmlns:p14="http://schemas.microsoft.com/office/powerpoint/2010/main" val="31080169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620688"/>
            <a:ext cx="4118227" cy="1512168"/>
          </a:xfrm>
        </p:spPr>
        <p:txBody>
          <a:bodyPr/>
          <a:lstStyle/>
          <a:p>
            <a:r>
              <a:rPr lang="ru-RU" sz="2000" dirty="0" smtClean="0">
                <a:solidFill>
                  <a:schemeClr val="tx1"/>
                </a:solidFill>
              </a:rPr>
              <a:t>Требования </a:t>
            </a:r>
            <a:r>
              <a:rPr lang="ru-RU" sz="2000" dirty="0">
                <a:solidFill>
                  <a:schemeClr val="tx1"/>
                </a:solidFill>
              </a:rPr>
              <a:t>в области охраны окружающей среды в сельском хозяйстве и при мелиоративных мероприятиях</a:t>
            </a:r>
          </a:p>
        </p:txBody>
      </p:sp>
      <p:sp>
        <p:nvSpPr>
          <p:cNvPr id="3" name="Объект 2"/>
          <p:cNvSpPr>
            <a:spLocks noGrp="1"/>
          </p:cNvSpPr>
          <p:nvPr>
            <p:ph idx="1"/>
          </p:nvPr>
        </p:nvSpPr>
        <p:spPr>
          <a:xfrm>
            <a:off x="4283969" y="260648"/>
            <a:ext cx="4680520" cy="6336704"/>
          </a:xfrm>
        </p:spPr>
        <p:txBody>
          <a:bodyPr>
            <a:noAutofit/>
          </a:bodyPr>
          <a:lstStyle/>
          <a:p>
            <a:pPr algn="just"/>
            <a:r>
              <a:rPr lang="ru-RU" sz="1100" dirty="0">
                <a:solidFill>
                  <a:schemeClr val="tx1"/>
                </a:solidFill>
              </a:rPr>
              <a:t>Требования в области охраны окружающей среды в сельском хозяйстве и при мелиоративных мероприятиях регламентируются статьями 42 и 43 Закона «Об охране окружающей среды» 2002 </a:t>
            </a:r>
            <a:r>
              <a:rPr lang="ru-RU" sz="1100" dirty="0" smtClean="0">
                <a:solidFill>
                  <a:schemeClr val="tx1"/>
                </a:solidFill>
              </a:rPr>
              <a:t>г. </a:t>
            </a:r>
            <a:r>
              <a:rPr lang="ru-RU" sz="1100" dirty="0">
                <a:solidFill>
                  <a:schemeClr val="tx1"/>
                </a:solidFill>
              </a:rPr>
              <a:t>При эксплуатации объектов сельскохозяйственного назначения должны соблюдаться требования в области охраны окружающей среды, проводиться мероприятия по охране земель, почв, водных объектов, растений, животных и других организмов от негативного воздействия хозяйственной и иной деятельности на окружающую среду. Объекты сельскохозяйственного назначения должны иметь необходимые санитарно-защитные зоны и очистные </a:t>
            </a:r>
            <a:r>
              <a:rPr lang="ru-RU" sz="1100" dirty="0" smtClean="0">
                <a:solidFill>
                  <a:schemeClr val="tx1"/>
                </a:solidFill>
              </a:rPr>
              <a:t>сооружения. </a:t>
            </a:r>
          </a:p>
          <a:p>
            <a:pPr algn="just"/>
            <a:r>
              <a:rPr lang="ru-RU" sz="1100" dirty="0">
                <a:solidFill>
                  <a:schemeClr val="tx1"/>
                </a:solidFill>
              </a:rPr>
              <a:t>Согласно Земельного кодекса </a:t>
            </a:r>
            <a:r>
              <a:rPr lang="ru-RU" sz="1100" dirty="0" smtClean="0">
                <a:solidFill>
                  <a:schemeClr val="tx1"/>
                </a:solidFill>
              </a:rPr>
              <a:t>РФ, </a:t>
            </a:r>
            <a:r>
              <a:rPr lang="ru-RU" sz="1100" dirty="0">
                <a:solidFill>
                  <a:schemeClr val="tx1"/>
                </a:solidFill>
              </a:rPr>
              <a:t>в целях охраны земель собственники земельных участков, землепользователи, землевладельцы и арендаторы земельных участков обязаны проводить мероприятия по:</a:t>
            </a:r>
          </a:p>
          <a:p>
            <a:pPr algn="just"/>
            <a:r>
              <a:rPr lang="ru-RU" sz="1100" dirty="0">
                <a:solidFill>
                  <a:schemeClr val="tx1"/>
                </a:solidFill>
              </a:rPr>
              <a:t>- сохранению почв и их плодородия;</a:t>
            </a:r>
          </a:p>
          <a:p>
            <a:pPr algn="just"/>
            <a:r>
              <a:rPr lang="ru-RU" sz="1100" dirty="0">
                <a:solidFill>
                  <a:schemeClr val="tx1"/>
                </a:solidFill>
              </a:rPr>
              <a:t>- защите земель от водной и ветровой эрозии, </a:t>
            </a:r>
            <a:r>
              <a:rPr lang="ru-RU" sz="1100" dirty="0" smtClean="0">
                <a:solidFill>
                  <a:schemeClr val="tx1"/>
                </a:solidFill>
              </a:rPr>
              <a:t>заболачивания</a:t>
            </a:r>
            <a:r>
              <a:rPr lang="ru-RU" sz="1100" dirty="0">
                <a:solidFill>
                  <a:schemeClr val="tx1"/>
                </a:solidFill>
              </a:rPr>
              <a:t>, вторичного засоления, иссушения, уплотнения, </a:t>
            </a:r>
            <a:r>
              <a:rPr lang="ru-RU" sz="1100" dirty="0" smtClean="0">
                <a:solidFill>
                  <a:schemeClr val="tx1"/>
                </a:solidFill>
              </a:rPr>
              <a:t>загрязнения, </a:t>
            </a:r>
            <a:r>
              <a:rPr lang="ru-RU" sz="1100" dirty="0">
                <a:solidFill>
                  <a:schemeClr val="tx1"/>
                </a:solidFill>
              </a:rPr>
              <a:t>захламления отходами </a:t>
            </a:r>
            <a:r>
              <a:rPr lang="ru-RU" sz="1100" dirty="0" smtClean="0">
                <a:solidFill>
                  <a:schemeClr val="tx1"/>
                </a:solidFill>
              </a:rPr>
              <a:t>и </a:t>
            </a:r>
            <a:r>
              <a:rPr lang="ru-RU" sz="1100" dirty="0">
                <a:solidFill>
                  <a:schemeClr val="tx1"/>
                </a:solidFill>
              </a:rPr>
              <a:t>других </a:t>
            </a:r>
            <a:r>
              <a:rPr lang="ru-RU" sz="1100" dirty="0" smtClean="0">
                <a:solidFill>
                  <a:schemeClr val="tx1"/>
                </a:solidFill>
              </a:rPr>
              <a:t>воздействий</a:t>
            </a:r>
            <a:r>
              <a:rPr lang="ru-RU" sz="1100" dirty="0">
                <a:solidFill>
                  <a:schemeClr val="tx1"/>
                </a:solidFill>
              </a:rPr>
              <a:t>, в результате которых происходит деградация земель;</a:t>
            </a:r>
          </a:p>
          <a:p>
            <a:pPr algn="just"/>
            <a:r>
              <a:rPr lang="ru-RU" sz="1100" dirty="0">
                <a:solidFill>
                  <a:schemeClr val="tx1"/>
                </a:solidFill>
              </a:rPr>
              <a:t>- защите сельскохозяйственных угодий и других земель от заражения </a:t>
            </a:r>
            <a:r>
              <a:rPr lang="ru-RU" sz="1100" dirty="0" err="1">
                <a:solidFill>
                  <a:schemeClr val="tx1"/>
                </a:solidFill>
              </a:rPr>
              <a:t>бактериально</a:t>
            </a:r>
            <a:r>
              <a:rPr lang="ru-RU" sz="1100" dirty="0">
                <a:solidFill>
                  <a:schemeClr val="tx1"/>
                </a:solidFill>
              </a:rPr>
              <a:t>-паразитическими и карантинными вредителями и болезнями растений, зарастания сорными растениями, кустарниками и мелколесьем, иных видов ухудшения состояния земель;</a:t>
            </a:r>
          </a:p>
          <a:p>
            <a:pPr algn="just"/>
            <a:r>
              <a:rPr lang="ru-RU" sz="1100" dirty="0">
                <a:solidFill>
                  <a:schemeClr val="tx1"/>
                </a:solidFill>
              </a:rPr>
              <a:t>- ликвидации последствий загрязнения, в том числе биогенного загрязнения, и захламления земель;</a:t>
            </a:r>
          </a:p>
          <a:p>
            <a:pPr algn="just"/>
            <a:r>
              <a:rPr lang="ru-RU" sz="1100" dirty="0">
                <a:solidFill>
                  <a:schemeClr val="tx1"/>
                </a:solidFill>
              </a:rPr>
              <a:t>- сохранению достигнутого уровня мелиорации;</a:t>
            </a:r>
          </a:p>
          <a:p>
            <a:pPr algn="just"/>
            <a:r>
              <a:rPr lang="ru-RU" sz="1100" dirty="0">
                <a:solidFill>
                  <a:schemeClr val="tx1"/>
                </a:solidFill>
              </a:rPr>
              <a:t>- рекультивации нарушенных земель, восстановлению плодородия почв, своевременному вовлечению земель в оборот;</a:t>
            </a:r>
          </a:p>
          <a:p>
            <a:pPr algn="just"/>
            <a:r>
              <a:rPr lang="ru-RU" sz="1100" dirty="0">
                <a:solidFill>
                  <a:schemeClr val="tx1"/>
                </a:solidFill>
              </a:rPr>
              <a:t>- сохранению плодородия почв и их использованию при проведении работ, связанных с нарушением земель.</a:t>
            </a:r>
          </a:p>
          <a:p>
            <a:pPr algn="just"/>
            <a:endParaRPr lang="ru-RU" sz="1100" dirty="0"/>
          </a:p>
        </p:txBody>
      </p:sp>
      <p:sp>
        <p:nvSpPr>
          <p:cNvPr id="4" name="Текст 3"/>
          <p:cNvSpPr>
            <a:spLocks noGrp="1"/>
          </p:cNvSpPr>
          <p:nvPr>
            <p:ph type="body" sz="half" idx="2"/>
          </p:nvPr>
        </p:nvSpPr>
        <p:spPr>
          <a:xfrm>
            <a:off x="683568" y="2564904"/>
            <a:ext cx="3388660" cy="2139518"/>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348880"/>
            <a:ext cx="4046219" cy="3034664"/>
          </a:xfrm>
          <a:prstGeom prst="rect">
            <a:avLst/>
          </a:prstGeom>
        </p:spPr>
      </p:pic>
    </p:spTree>
    <p:extLst>
      <p:ext uri="{BB962C8B-B14F-4D97-AF65-F5344CB8AC3E}">
        <p14:creationId xmlns:p14="http://schemas.microsoft.com/office/powerpoint/2010/main" val="3003904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48681"/>
            <a:ext cx="3636085" cy="1080120"/>
          </a:xfrm>
        </p:spPr>
        <p:txBody>
          <a:bodyPr/>
          <a:lstStyle/>
          <a:p>
            <a:r>
              <a:rPr lang="ru-RU" sz="2000" dirty="0">
                <a:solidFill>
                  <a:schemeClr val="tx1"/>
                </a:solidFill>
              </a:rPr>
              <a:t>Требования охраны окружающей среды при планировке и застройке населенных пунктов</a:t>
            </a:r>
          </a:p>
        </p:txBody>
      </p:sp>
      <p:sp>
        <p:nvSpPr>
          <p:cNvPr id="3" name="Объект 2"/>
          <p:cNvSpPr>
            <a:spLocks noGrp="1"/>
          </p:cNvSpPr>
          <p:nvPr>
            <p:ph idx="1"/>
          </p:nvPr>
        </p:nvSpPr>
        <p:spPr>
          <a:xfrm>
            <a:off x="4593515" y="404664"/>
            <a:ext cx="4298965" cy="5976664"/>
          </a:xfrm>
        </p:spPr>
        <p:txBody>
          <a:bodyPr>
            <a:normAutofit fontScale="62500" lnSpcReduction="20000"/>
          </a:bodyPr>
          <a:lstStyle/>
          <a:p>
            <a:pPr algn="just"/>
            <a:r>
              <a:rPr lang="ru-RU" dirty="0">
                <a:solidFill>
                  <a:schemeClr val="tx1"/>
                </a:solidFill>
              </a:rPr>
              <a:t>При планировке и застройке городских, сельских поселений и других муниципальных образований должны соблюдаться требования, нормативы, правила и государственные стандарты в области охраны окружающей среды и приниматься меры по сохранению и восстановлению природной среды, санитарной очистке, обезвреживанию, утилизации, хранению, экологически безопасному удалению, переработке или захоронению </a:t>
            </a:r>
            <a:r>
              <a:rPr lang="ru-RU" dirty="0" smtClean="0">
                <a:solidFill>
                  <a:schemeClr val="tx1"/>
                </a:solidFill>
              </a:rPr>
              <a:t>отходов.</a:t>
            </a:r>
          </a:p>
          <a:p>
            <a:pPr algn="just"/>
            <a:r>
              <a:rPr lang="ru-RU" dirty="0">
                <a:solidFill>
                  <a:schemeClr val="tx1"/>
                </a:solidFill>
              </a:rPr>
              <a:t>Планировка и застройка населенных пунктов</a:t>
            </a:r>
            <a:r>
              <a:rPr lang="ru-RU" i="1" dirty="0">
                <a:solidFill>
                  <a:schemeClr val="tx1"/>
                </a:solidFill>
              </a:rPr>
              <a:t> </a:t>
            </a:r>
            <a:r>
              <a:rPr lang="ru-RU" dirty="0">
                <a:solidFill>
                  <a:schemeClr val="tx1"/>
                </a:solidFill>
              </a:rPr>
              <a:t>регламентируется в Градостроительном кодексе, в СНиП 2.07.01-89* и конкретизируется в Генеральных планах и правилах землепользования и застройки </a:t>
            </a:r>
            <a:r>
              <a:rPr lang="ru-RU" dirty="0" smtClean="0">
                <a:solidFill>
                  <a:schemeClr val="tx1"/>
                </a:solidFill>
              </a:rPr>
              <a:t>городов.</a:t>
            </a:r>
          </a:p>
          <a:p>
            <a:pPr algn="just"/>
            <a:r>
              <a:rPr lang="ru-RU" dirty="0">
                <a:solidFill>
                  <a:schemeClr val="tx1"/>
                </a:solidFill>
              </a:rPr>
              <a:t>Важнейший документ Генеральных планов и правил землепользования и застройки - карта территориальных зон (градостроительного зонирования территории), определяющая: </a:t>
            </a:r>
          </a:p>
          <a:p>
            <a:pPr algn="just"/>
            <a:r>
              <a:rPr lang="ru-RU" dirty="0">
                <a:solidFill>
                  <a:schemeClr val="tx1"/>
                </a:solidFill>
              </a:rPr>
              <a:t>- зоны с особыми условиями использования территорий, в </a:t>
            </a:r>
            <a:r>
              <a:rPr lang="ru-RU" dirty="0" err="1">
                <a:solidFill>
                  <a:schemeClr val="tx1"/>
                </a:solidFill>
              </a:rPr>
              <a:t>т.ч</a:t>
            </a:r>
            <a:r>
              <a:rPr lang="ru-RU" dirty="0">
                <a:solidFill>
                  <a:schemeClr val="tx1"/>
                </a:solidFill>
              </a:rPr>
              <a:t>. зоны действия ограничений по условиям охраны объектов культурного наследия, санитарно-защитные зоны предприятий; </a:t>
            </a:r>
            <a:r>
              <a:rPr lang="ru-RU" dirty="0" err="1">
                <a:solidFill>
                  <a:schemeClr val="tx1"/>
                </a:solidFill>
              </a:rPr>
              <a:t>водоохранные</a:t>
            </a:r>
            <a:r>
              <a:rPr lang="ru-RU" dirty="0">
                <a:solidFill>
                  <a:schemeClr val="tx1"/>
                </a:solidFill>
              </a:rPr>
              <a:t> зоны</a:t>
            </a:r>
          </a:p>
          <a:p>
            <a:pPr algn="just"/>
            <a:r>
              <a:rPr lang="ru-RU" dirty="0">
                <a:solidFill>
                  <a:schemeClr val="tx1"/>
                </a:solidFill>
              </a:rPr>
              <a:t>- территориальные зоны, к которым приписываются градостроительные регламенты по видам и предельным параметрам разрешенного использования земельных участков и иных объектов недвижимости.</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2348879"/>
            <a:ext cx="4724168" cy="2235511"/>
          </a:xfrm>
          <a:prstGeom prst="rect">
            <a:avLst/>
          </a:prstGeom>
        </p:spPr>
      </p:pic>
    </p:spTree>
    <p:extLst>
      <p:ext uri="{BB962C8B-B14F-4D97-AF65-F5344CB8AC3E}">
        <p14:creationId xmlns:p14="http://schemas.microsoft.com/office/powerpoint/2010/main" val="2783667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480596382"/>
              </p:ext>
            </p:extLst>
          </p:nvPr>
        </p:nvGraphicFramePr>
        <p:xfrm>
          <a:off x="2411760" y="764704"/>
          <a:ext cx="5760640" cy="5688617"/>
        </p:xfrm>
        <a:graphic>
          <a:graphicData uri="http://schemas.openxmlformats.org/drawingml/2006/table">
            <a:tbl>
              <a:tblPr>
                <a:tableStyleId>{5C22544A-7EE6-4342-B048-85BDC9FD1C3A}</a:tableStyleId>
              </a:tblPr>
              <a:tblGrid>
                <a:gridCol w="5760640"/>
              </a:tblGrid>
              <a:tr h="147447">
                <a:tc>
                  <a:txBody>
                    <a:bodyPr/>
                    <a:lstStyle/>
                    <a:p>
                      <a:pPr algn="just">
                        <a:spcBef>
                          <a:spcPts val="300"/>
                        </a:spcBef>
                        <a:spcAft>
                          <a:spcPts val="0"/>
                        </a:spcAft>
                      </a:pPr>
                      <a:r>
                        <a:rPr lang="ru-RU" sz="900" dirty="0">
                          <a:effectLst/>
                        </a:rPr>
                        <a:t>Жилые зоны</a:t>
                      </a:r>
                      <a:endParaRPr lang="ru-RU" sz="900" b="1" dirty="0">
                        <a:effectLst/>
                        <a:latin typeface="Arial"/>
                        <a:ea typeface="Times New Roman"/>
                        <a:cs typeface="Times New Roman"/>
                      </a:endParaRPr>
                    </a:p>
                  </a:txBody>
                  <a:tcPr marL="34293" marR="34293" marT="0" marB="0"/>
                </a:tc>
              </a:tr>
              <a:tr h="147447">
                <a:tc>
                  <a:txBody>
                    <a:bodyPr/>
                    <a:lstStyle/>
                    <a:p>
                      <a:pPr algn="just">
                        <a:spcBef>
                          <a:spcPts val="300"/>
                        </a:spcBef>
                        <a:spcAft>
                          <a:spcPts val="0"/>
                        </a:spcAft>
                      </a:pPr>
                      <a:r>
                        <a:rPr lang="ru-RU" sz="900" dirty="0">
                          <a:effectLst/>
                        </a:rPr>
                        <a:t>Зона застройки многоэтажными жилыми домами</a:t>
                      </a:r>
                      <a:endParaRPr lang="ru-RU" sz="900" b="1" dirty="0">
                        <a:effectLst/>
                        <a:latin typeface="Arial"/>
                        <a:ea typeface="Times New Roman"/>
                        <a:cs typeface="Times New Roman"/>
                      </a:endParaRPr>
                    </a:p>
                  </a:txBody>
                  <a:tcPr marL="34293" marR="34293" marT="0" marB="0"/>
                </a:tc>
              </a:tr>
              <a:tr h="147447">
                <a:tc>
                  <a:txBody>
                    <a:bodyPr/>
                    <a:lstStyle/>
                    <a:p>
                      <a:pPr algn="just">
                        <a:spcBef>
                          <a:spcPts val="300"/>
                        </a:spcBef>
                        <a:spcAft>
                          <a:spcPts val="0"/>
                        </a:spcAft>
                      </a:pPr>
                      <a:r>
                        <a:rPr lang="ru-RU" sz="900">
                          <a:effectLst/>
                        </a:rPr>
                        <a:t>Зона застройки малоэтажными и среднеэтажными жилыми домами</a:t>
                      </a:r>
                      <a:endParaRPr lang="ru-RU" sz="900" b="1">
                        <a:effectLst/>
                        <a:latin typeface="Arial"/>
                        <a:ea typeface="Times New Roman"/>
                        <a:cs typeface="Times New Roman"/>
                      </a:endParaRPr>
                    </a:p>
                  </a:txBody>
                  <a:tcPr marL="34293" marR="34293" marT="0" marB="0"/>
                </a:tc>
              </a:tr>
              <a:tr h="147447">
                <a:tc>
                  <a:txBody>
                    <a:bodyPr/>
                    <a:lstStyle/>
                    <a:p>
                      <a:pPr algn="just">
                        <a:spcBef>
                          <a:spcPts val="300"/>
                        </a:spcBef>
                        <a:spcAft>
                          <a:spcPts val="0"/>
                        </a:spcAft>
                      </a:pPr>
                      <a:r>
                        <a:rPr lang="ru-RU" sz="900">
                          <a:effectLst/>
                        </a:rPr>
                        <a:t>Зона застройки индивидуальными жилыми домами</a:t>
                      </a:r>
                      <a:endParaRPr lang="ru-RU" sz="900" b="1">
                        <a:effectLst/>
                        <a:latin typeface="Arial"/>
                        <a:ea typeface="Times New Roman"/>
                        <a:cs typeface="Times New Roman"/>
                      </a:endParaRPr>
                    </a:p>
                  </a:txBody>
                  <a:tcPr marL="34293" marR="34293" marT="0" marB="0"/>
                </a:tc>
              </a:tr>
              <a:tr h="147447">
                <a:tc>
                  <a:txBody>
                    <a:bodyPr/>
                    <a:lstStyle/>
                    <a:p>
                      <a:pPr algn="just">
                        <a:spcBef>
                          <a:spcPts val="300"/>
                        </a:spcBef>
                        <a:spcAft>
                          <a:spcPts val="0"/>
                        </a:spcAft>
                      </a:pPr>
                      <a:r>
                        <a:rPr lang="ru-RU" sz="900" dirty="0">
                          <a:effectLst/>
                        </a:rPr>
                        <a:t>Зона  садоводств и дачных участков</a:t>
                      </a:r>
                      <a:endParaRPr lang="ru-RU" sz="900" b="1" dirty="0">
                        <a:effectLst/>
                        <a:latin typeface="Arial"/>
                        <a:ea typeface="Times New Roman"/>
                        <a:cs typeface="Times New Roman"/>
                      </a:endParaRPr>
                    </a:p>
                  </a:txBody>
                  <a:tcPr marL="34293" marR="34293" marT="0" marB="0"/>
                </a:tc>
              </a:tr>
              <a:tr h="233078">
                <a:tc>
                  <a:txBody>
                    <a:bodyPr/>
                    <a:lstStyle/>
                    <a:p>
                      <a:pPr algn="just">
                        <a:spcBef>
                          <a:spcPts val="300"/>
                        </a:spcBef>
                        <a:spcAft>
                          <a:spcPts val="0"/>
                        </a:spcAft>
                      </a:pPr>
                      <a:r>
                        <a:rPr lang="ru-RU" sz="900" dirty="0">
                          <a:effectLst/>
                        </a:rPr>
                        <a:t>Зона развития жилой застройки</a:t>
                      </a:r>
                      <a:endParaRPr lang="ru-RU" sz="900" b="1" dirty="0">
                        <a:effectLst/>
                        <a:latin typeface="Arial"/>
                        <a:ea typeface="Times New Roman"/>
                        <a:cs typeface="Times New Roman"/>
                      </a:endParaRPr>
                    </a:p>
                  </a:txBody>
                  <a:tcPr marL="34293" marR="34293" marT="0" marB="0"/>
                </a:tc>
              </a:tr>
              <a:tr h="147447">
                <a:tc>
                  <a:txBody>
                    <a:bodyPr/>
                    <a:lstStyle/>
                    <a:p>
                      <a:pPr>
                        <a:spcAft>
                          <a:spcPts val="0"/>
                        </a:spcAft>
                      </a:pPr>
                      <a:r>
                        <a:rPr lang="ru-RU" sz="900">
                          <a:effectLst/>
                        </a:rPr>
                        <a:t>Общественно-жилые зоны</a:t>
                      </a:r>
                      <a:endParaRPr lang="ru-RU" sz="900">
                        <a:effectLst/>
                        <a:latin typeface="Times New Roman"/>
                        <a:ea typeface="Times New Roman"/>
                      </a:endParaRPr>
                    </a:p>
                  </a:txBody>
                  <a:tcPr marL="34293" marR="34293" marT="0" marB="0"/>
                </a:tc>
              </a:tr>
              <a:tr h="147447">
                <a:tc>
                  <a:txBody>
                    <a:bodyPr/>
                    <a:lstStyle/>
                    <a:p>
                      <a:pPr algn="just">
                        <a:spcBef>
                          <a:spcPts val="300"/>
                        </a:spcBef>
                        <a:spcAft>
                          <a:spcPts val="0"/>
                        </a:spcAft>
                      </a:pPr>
                      <a:r>
                        <a:rPr lang="ru-RU" sz="900">
                          <a:effectLst/>
                        </a:rPr>
                        <a:t>Зона общественно-жилого назначения</a:t>
                      </a:r>
                      <a:endParaRPr lang="ru-RU" sz="900" b="1">
                        <a:effectLst/>
                        <a:latin typeface="Arial"/>
                        <a:ea typeface="Times New Roman"/>
                        <a:cs typeface="Times New Roman"/>
                      </a:endParaRPr>
                    </a:p>
                  </a:txBody>
                  <a:tcPr marL="34293" marR="34293" marT="0" marB="0"/>
                </a:tc>
              </a:tr>
              <a:tr h="147447">
                <a:tc>
                  <a:txBody>
                    <a:bodyPr/>
                    <a:lstStyle/>
                    <a:p>
                      <a:pPr>
                        <a:spcAft>
                          <a:spcPts val="0"/>
                        </a:spcAft>
                      </a:pPr>
                      <a:r>
                        <a:rPr lang="ru-RU" sz="900">
                          <a:effectLst/>
                        </a:rPr>
                        <a:t>Общественно-деловые зоны </a:t>
                      </a:r>
                      <a:endParaRPr lang="ru-RU" sz="900">
                        <a:effectLst/>
                        <a:latin typeface="Times New Roman"/>
                        <a:ea typeface="Times New Roman"/>
                      </a:endParaRPr>
                    </a:p>
                  </a:txBody>
                  <a:tcPr marL="34293" marR="34293" marT="0" marB="0"/>
                </a:tc>
              </a:tr>
              <a:tr h="147447">
                <a:tc>
                  <a:txBody>
                    <a:bodyPr/>
                    <a:lstStyle/>
                    <a:p>
                      <a:pPr algn="just">
                        <a:spcBef>
                          <a:spcPts val="300"/>
                        </a:spcBef>
                        <a:spcAft>
                          <a:spcPts val="0"/>
                        </a:spcAft>
                      </a:pPr>
                      <a:r>
                        <a:rPr lang="ru-RU" sz="900" dirty="0">
                          <a:effectLst/>
                        </a:rPr>
                        <a:t>Зона исторического центра города</a:t>
                      </a:r>
                      <a:endParaRPr lang="ru-RU" sz="900" b="1" dirty="0">
                        <a:effectLst/>
                        <a:latin typeface="Arial"/>
                        <a:ea typeface="Times New Roman"/>
                        <a:cs typeface="Times New Roman"/>
                      </a:endParaRPr>
                    </a:p>
                  </a:txBody>
                  <a:tcPr marL="34293" marR="34293" marT="0" marB="0"/>
                </a:tc>
              </a:tr>
              <a:tr h="147447">
                <a:tc>
                  <a:txBody>
                    <a:bodyPr/>
                    <a:lstStyle/>
                    <a:p>
                      <a:pPr algn="just">
                        <a:spcBef>
                          <a:spcPts val="300"/>
                        </a:spcBef>
                        <a:spcAft>
                          <a:spcPts val="0"/>
                        </a:spcAft>
                      </a:pPr>
                      <a:r>
                        <a:rPr lang="ru-RU" sz="900" dirty="0">
                          <a:effectLst/>
                        </a:rPr>
                        <a:t>Зона делового, общественного и коммерческого назначения</a:t>
                      </a:r>
                      <a:endParaRPr lang="ru-RU" sz="900" b="1" dirty="0">
                        <a:effectLst/>
                        <a:latin typeface="Arial"/>
                        <a:ea typeface="Times New Roman"/>
                        <a:cs typeface="Times New Roman"/>
                      </a:endParaRPr>
                    </a:p>
                  </a:txBody>
                  <a:tcPr marL="34293" marR="34293" marT="0" marB="0"/>
                </a:tc>
              </a:tr>
              <a:tr h="147447">
                <a:tc>
                  <a:txBody>
                    <a:bodyPr/>
                    <a:lstStyle/>
                    <a:p>
                      <a:pPr algn="just">
                        <a:spcBef>
                          <a:spcPts val="300"/>
                        </a:spcBef>
                        <a:spcAft>
                          <a:spcPts val="0"/>
                        </a:spcAft>
                      </a:pPr>
                      <a:r>
                        <a:rPr lang="ru-RU" sz="900" dirty="0">
                          <a:effectLst/>
                        </a:rPr>
                        <a:t>Зона учреждений здравоохранения и социальной защиты</a:t>
                      </a:r>
                      <a:endParaRPr lang="ru-RU" sz="900" b="1" dirty="0">
                        <a:effectLst/>
                        <a:latin typeface="Arial"/>
                        <a:ea typeface="Times New Roman"/>
                        <a:cs typeface="Times New Roman"/>
                      </a:endParaRPr>
                    </a:p>
                  </a:txBody>
                  <a:tcPr marL="34293" marR="34293" marT="0" marB="0"/>
                </a:tc>
              </a:tr>
              <a:tr h="147447">
                <a:tc>
                  <a:txBody>
                    <a:bodyPr/>
                    <a:lstStyle/>
                    <a:p>
                      <a:pPr algn="just">
                        <a:spcBef>
                          <a:spcPts val="300"/>
                        </a:spcBef>
                        <a:spcAft>
                          <a:spcPts val="0"/>
                        </a:spcAft>
                      </a:pPr>
                      <a:r>
                        <a:rPr lang="ru-RU" sz="900">
                          <a:effectLst/>
                        </a:rPr>
                        <a:t>Зона объектов высшего и среднего профессионального образования</a:t>
                      </a:r>
                      <a:endParaRPr lang="ru-RU" sz="900" b="1">
                        <a:effectLst/>
                        <a:latin typeface="Arial"/>
                        <a:ea typeface="Times New Roman"/>
                        <a:cs typeface="Times New Roman"/>
                      </a:endParaRPr>
                    </a:p>
                  </a:txBody>
                  <a:tcPr marL="34293" marR="34293" marT="0" marB="0"/>
                </a:tc>
              </a:tr>
              <a:tr h="147447">
                <a:tc>
                  <a:txBody>
                    <a:bodyPr/>
                    <a:lstStyle/>
                    <a:p>
                      <a:pPr algn="just">
                        <a:spcBef>
                          <a:spcPts val="300"/>
                        </a:spcBef>
                        <a:spcAft>
                          <a:spcPts val="0"/>
                        </a:spcAft>
                      </a:pPr>
                      <a:r>
                        <a:rPr lang="ru-RU" sz="900">
                          <a:effectLst/>
                        </a:rPr>
                        <a:t>Зона развития общественной застройки</a:t>
                      </a:r>
                      <a:endParaRPr lang="ru-RU" sz="900" b="1">
                        <a:effectLst/>
                        <a:latin typeface="Arial"/>
                        <a:ea typeface="Times New Roman"/>
                        <a:cs typeface="Times New Roman"/>
                      </a:endParaRPr>
                    </a:p>
                  </a:txBody>
                  <a:tcPr marL="34293" marR="34293" marT="0" marB="0"/>
                </a:tc>
              </a:tr>
              <a:tr h="147447">
                <a:tc>
                  <a:txBody>
                    <a:bodyPr/>
                    <a:lstStyle/>
                    <a:p>
                      <a:pPr>
                        <a:spcAft>
                          <a:spcPts val="0"/>
                        </a:spcAft>
                      </a:pPr>
                      <a:r>
                        <a:rPr lang="ru-RU" sz="900">
                          <a:effectLst/>
                        </a:rPr>
                        <a:t>Общественно-производственные зоны</a:t>
                      </a:r>
                      <a:endParaRPr lang="ru-RU" sz="900">
                        <a:effectLst/>
                        <a:latin typeface="Times New Roman"/>
                        <a:ea typeface="Times New Roman"/>
                      </a:endParaRPr>
                    </a:p>
                  </a:txBody>
                  <a:tcPr marL="34293" marR="34293" marT="0" marB="0"/>
                </a:tc>
              </a:tr>
              <a:tr h="147447">
                <a:tc>
                  <a:txBody>
                    <a:bodyPr/>
                    <a:lstStyle/>
                    <a:p>
                      <a:pPr algn="just">
                        <a:spcBef>
                          <a:spcPts val="300"/>
                        </a:spcBef>
                        <a:spcAft>
                          <a:spcPts val="0"/>
                        </a:spcAft>
                      </a:pPr>
                      <a:r>
                        <a:rPr lang="ru-RU" sz="900" dirty="0">
                          <a:effectLst/>
                        </a:rPr>
                        <a:t>Зона объектов обслуживания населения и производственной деятельности</a:t>
                      </a:r>
                      <a:endParaRPr lang="ru-RU" sz="900" b="1" dirty="0">
                        <a:effectLst/>
                        <a:latin typeface="Arial"/>
                        <a:ea typeface="Times New Roman"/>
                        <a:cs typeface="Times New Roman"/>
                      </a:endParaRPr>
                    </a:p>
                  </a:txBody>
                  <a:tcPr marL="34293" marR="34293" marT="0" marB="0"/>
                </a:tc>
              </a:tr>
              <a:tr h="147447">
                <a:tc>
                  <a:txBody>
                    <a:bodyPr/>
                    <a:lstStyle/>
                    <a:p>
                      <a:pPr>
                        <a:spcAft>
                          <a:spcPts val="0"/>
                        </a:spcAft>
                      </a:pPr>
                      <a:r>
                        <a:rPr lang="ru-RU" sz="900" dirty="0">
                          <a:effectLst/>
                        </a:rPr>
                        <a:t>Производственные зоны </a:t>
                      </a:r>
                      <a:endParaRPr lang="ru-RU" sz="900" dirty="0">
                        <a:effectLst/>
                        <a:latin typeface="Times New Roman"/>
                        <a:ea typeface="Times New Roman"/>
                      </a:endParaRPr>
                    </a:p>
                  </a:txBody>
                  <a:tcPr marL="34293" marR="34293" marT="0" marB="0"/>
                </a:tc>
              </a:tr>
              <a:tr h="147447">
                <a:tc>
                  <a:txBody>
                    <a:bodyPr/>
                    <a:lstStyle/>
                    <a:p>
                      <a:pPr algn="just">
                        <a:spcBef>
                          <a:spcPts val="300"/>
                        </a:spcBef>
                        <a:spcAft>
                          <a:spcPts val="0"/>
                        </a:spcAft>
                      </a:pPr>
                      <a:r>
                        <a:rPr lang="ru-RU" sz="900">
                          <a:effectLst/>
                        </a:rPr>
                        <a:t>Зона производственно-коммунальных объектов I класса вредности</a:t>
                      </a:r>
                      <a:endParaRPr lang="ru-RU" sz="900" b="1">
                        <a:effectLst/>
                        <a:latin typeface="Arial"/>
                        <a:ea typeface="Times New Roman"/>
                        <a:cs typeface="Times New Roman"/>
                      </a:endParaRPr>
                    </a:p>
                  </a:txBody>
                  <a:tcPr marL="34293" marR="34293" marT="0" marB="0"/>
                </a:tc>
              </a:tr>
              <a:tr h="147447">
                <a:tc>
                  <a:txBody>
                    <a:bodyPr/>
                    <a:lstStyle/>
                    <a:p>
                      <a:pPr algn="just">
                        <a:spcBef>
                          <a:spcPts val="300"/>
                        </a:spcBef>
                        <a:spcAft>
                          <a:spcPts val="0"/>
                        </a:spcAft>
                      </a:pPr>
                      <a:r>
                        <a:rPr lang="ru-RU" sz="900">
                          <a:effectLst/>
                        </a:rPr>
                        <a:t>Зона производственно-коммунальных объектов II класса вредности</a:t>
                      </a:r>
                      <a:endParaRPr lang="ru-RU" sz="900" b="1">
                        <a:effectLst/>
                        <a:latin typeface="Arial"/>
                        <a:ea typeface="Times New Roman"/>
                        <a:cs typeface="Times New Roman"/>
                      </a:endParaRPr>
                    </a:p>
                  </a:txBody>
                  <a:tcPr marL="34293" marR="34293" marT="0" marB="0"/>
                </a:tc>
              </a:tr>
              <a:tr h="147447">
                <a:tc>
                  <a:txBody>
                    <a:bodyPr/>
                    <a:lstStyle/>
                    <a:p>
                      <a:pPr algn="just">
                        <a:spcBef>
                          <a:spcPts val="300"/>
                        </a:spcBef>
                        <a:spcAft>
                          <a:spcPts val="0"/>
                        </a:spcAft>
                      </a:pPr>
                      <a:r>
                        <a:rPr lang="ru-RU" sz="900">
                          <a:effectLst/>
                        </a:rPr>
                        <a:t>Зона производственно-коммунальных объектов III класса вредности</a:t>
                      </a:r>
                      <a:endParaRPr lang="ru-RU" sz="900" b="1">
                        <a:effectLst/>
                        <a:latin typeface="Arial"/>
                        <a:ea typeface="Times New Roman"/>
                        <a:cs typeface="Times New Roman"/>
                      </a:endParaRPr>
                    </a:p>
                  </a:txBody>
                  <a:tcPr marL="34293" marR="34293" marT="0" marB="0"/>
                </a:tc>
              </a:tr>
              <a:tr h="147447">
                <a:tc>
                  <a:txBody>
                    <a:bodyPr/>
                    <a:lstStyle/>
                    <a:p>
                      <a:pPr algn="just">
                        <a:spcBef>
                          <a:spcPts val="300"/>
                        </a:spcBef>
                        <a:spcAft>
                          <a:spcPts val="0"/>
                        </a:spcAft>
                      </a:pPr>
                      <a:r>
                        <a:rPr lang="ru-RU" sz="900" dirty="0">
                          <a:effectLst/>
                        </a:rPr>
                        <a:t>Зона производственно-коммунальных объектов IV-V классов вредности</a:t>
                      </a:r>
                      <a:endParaRPr lang="ru-RU" sz="900" b="1" dirty="0">
                        <a:effectLst/>
                        <a:latin typeface="Arial"/>
                        <a:ea typeface="Times New Roman"/>
                        <a:cs typeface="Times New Roman"/>
                      </a:endParaRPr>
                    </a:p>
                  </a:txBody>
                  <a:tcPr marL="34293" marR="34293" marT="0" marB="0"/>
                </a:tc>
              </a:tr>
              <a:tr h="147447">
                <a:tc>
                  <a:txBody>
                    <a:bodyPr/>
                    <a:lstStyle/>
                    <a:p>
                      <a:pPr algn="just">
                        <a:spcBef>
                          <a:spcPts val="300"/>
                        </a:spcBef>
                        <a:spcAft>
                          <a:spcPts val="0"/>
                        </a:spcAft>
                      </a:pPr>
                      <a:r>
                        <a:rPr lang="ru-RU" sz="900" dirty="0">
                          <a:effectLst/>
                        </a:rPr>
                        <a:t>Зона развития производственных объектов</a:t>
                      </a:r>
                      <a:endParaRPr lang="ru-RU" sz="900" b="1" dirty="0">
                        <a:effectLst/>
                        <a:latin typeface="Arial"/>
                        <a:ea typeface="Times New Roman"/>
                        <a:cs typeface="Times New Roman"/>
                      </a:endParaRPr>
                    </a:p>
                  </a:txBody>
                  <a:tcPr marL="34293" marR="34293" marT="0" marB="0"/>
                </a:tc>
              </a:tr>
              <a:tr h="147447">
                <a:tc>
                  <a:txBody>
                    <a:bodyPr/>
                    <a:lstStyle/>
                    <a:p>
                      <a:pPr>
                        <a:spcAft>
                          <a:spcPts val="0"/>
                        </a:spcAft>
                      </a:pPr>
                      <a:r>
                        <a:rPr lang="ru-RU" sz="900" dirty="0">
                          <a:effectLst/>
                        </a:rPr>
                        <a:t>Рекреационные зоны </a:t>
                      </a:r>
                      <a:endParaRPr lang="ru-RU" sz="900" dirty="0">
                        <a:effectLst/>
                        <a:latin typeface="Times New Roman"/>
                        <a:ea typeface="Times New Roman"/>
                      </a:endParaRPr>
                    </a:p>
                  </a:txBody>
                  <a:tcPr marL="34293" marR="34293" marT="0" marB="0"/>
                </a:tc>
              </a:tr>
              <a:tr h="147447">
                <a:tc>
                  <a:txBody>
                    <a:bodyPr/>
                    <a:lstStyle/>
                    <a:p>
                      <a:pPr algn="just">
                        <a:spcBef>
                          <a:spcPts val="300"/>
                        </a:spcBef>
                        <a:spcAft>
                          <a:spcPts val="0"/>
                        </a:spcAft>
                      </a:pPr>
                      <a:r>
                        <a:rPr lang="ru-RU" sz="900">
                          <a:effectLst/>
                        </a:rPr>
                        <a:t>Зона городских парков, скверов, садов, бульваров</a:t>
                      </a:r>
                      <a:endParaRPr lang="ru-RU" sz="900" b="1">
                        <a:effectLst/>
                        <a:latin typeface="Arial"/>
                        <a:ea typeface="Times New Roman"/>
                        <a:cs typeface="Times New Roman"/>
                      </a:endParaRPr>
                    </a:p>
                  </a:txBody>
                  <a:tcPr marL="34293" marR="34293" marT="0" marB="0"/>
                </a:tc>
              </a:tr>
              <a:tr h="147447">
                <a:tc>
                  <a:txBody>
                    <a:bodyPr/>
                    <a:lstStyle/>
                    <a:p>
                      <a:pPr algn="just">
                        <a:spcBef>
                          <a:spcPts val="300"/>
                        </a:spcBef>
                        <a:spcAft>
                          <a:spcPts val="0"/>
                        </a:spcAft>
                      </a:pPr>
                      <a:r>
                        <a:rPr lang="ru-RU" sz="900">
                          <a:effectLst/>
                        </a:rPr>
                        <a:t>Зона лесопарков, городских лесов и отдыха</a:t>
                      </a:r>
                      <a:endParaRPr lang="ru-RU" sz="900" b="1">
                        <a:effectLst/>
                        <a:latin typeface="Arial"/>
                        <a:ea typeface="Times New Roman"/>
                        <a:cs typeface="Times New Roman"/>
                      </a:endParaRPr>
                    </a:p>
                  </a:txBody>
                  <a:tcPr marL="34293" marR="34293" marT="0" marB="0"/>
                </a:tc>
              </a:tr>
              <a:tr h="147447">
                <a:tc>
                  <a:txBody>
                    <a:bodyPr/>
                    <a:lstStyle/>
                    <a:p>
                      <a:pPr algn="just">
                        <a:spcBef>
                          <a:spcPts val="300"/>
                        </a:spcBef>
                        <a:spcAft>
                          <a:spcPts val="0"/>
                        </a:spcAft>
                      </a:pPr>
                      <a:r>
                        <a:rPr lang="ru-RU" sz="900">
                          <a:effectLst/>
                        </a:rPr>
                        <a:t>Зона объектов санаторно-курортного лечения, отдыха и туризма</a:t>
                      </a:r>
                      <a:endParaRPr lang="ru-RU" sz="900" b="1">
                        <a:effectLst/>
                        <a:latin typeface="Arial"/>
                        <a:ea typeface="Times New Roman"/>
                        <a:cs typeface="Times New Roman"/>
                      </a:endParaRPr>
                    </a:p>
                  </a:txBody>
                  <a:tcPr marL="34293" marR="34293" marT="0" marB="0"/>
                </a:tc>
              </a:tr>
              <a:tr h="147447">
                <a:tc>
                  <a:txBody>
                    <a:bodyPr/>
                    <a:lstStyle/>
                    <a:p>
                      <a:pPr algn="just">
                        <a:spcBef>
                          <a:spcPts val="300"/>
                        </a:spcBef>
                        <a:spcAft>
                          <a:spcPts val="0"/>
                        </a:spcAft>
                      </a:pPr>
                      <a:r>
                        <a:rPr lang="ru-RU" sz="900">
                          <a:effectLst/>
                        </a:rPr>
                        <a:t>Зона спортивных комплексов и сооружений</a:t>
                      </a:r>
                      <a:endParaRPr lang="ru-RU" sz="900" b="1">
                        <a:effectLst/>
                        <a:latin typeface="Arial"/>
                        <a:ea typeface="Times New Roman"/>
                        <a:cs typeface="Times New Roman"/>
                      </a:endParaRPr>
                    </a:p>
                  </a:txBody>
                  <a:tcPr marL="34293" marR="34293" marT="0" marB="0"/>
                </a:tc>
              </a:tr>
              <a:tr h="147447">
                <a:tc>
                  <a:txBody>
                    <a:bodyPr/>
                    <a:lstStyle/>
                    <a:p>
                      <a:pPr>
                        <a:spcAft>
                          <a:spcPts val="0"/>
                        </a:spcAft>
                      </a:pPr>
                      <a:r>
                        <a:rPr lang="ru-RU" sz="900">
                          <a:effectLst/>
                        </a:rPr>
                        <a:t>Зоны инженерной и транспортной инфраструктур</a:t>
                      </a:r>
                      <a:endParaRPr lang="ru-RU" sz="900">
                        <a:effectLst/>
                        <a:latin typeface="Times New Roman"/>
                        <a:ea typeface="Times New Roman"/>
                      </a:endParaRPr>
                    </a:p>
                  </a:txBody>
                  <a:tcPr marL="34293" marR="34293" marT="0" marB="0"/>
                </a:tc>
              </a:tr>
              <a:tr h="147447">
                <a:tc>
                  <a:txBody>
                    <a:bodyPr/>
                    <a:lstStyle/>
                    <a:p>
                      <a:pPr algn="just">
                        <a:spcBef>
                          <a:spcPts val="300"/>
                        </a:spcBef>
                        <a:spcAft>
                          <a:spcPts val="0"/>
                        </a:spcAft>
                      </a:pPr>
                      <a:r>
                        <a:rPr lang="ru-RU" sz="900" dirty="0">
                          <a:effectLst/>
                        </a:rPr>
                        <a:t>Зона железнодорожного транспорта</a:t>
                      </a:r>
                      <a:endParaRPr lang="ru-RU" sz="900" b="1" dirty="0">
                        <a:effectLst/>
                        <a:latin typeface="Arial"/>
                        <a:ea typeface="Times New Roman"/>
                        <a:cs typeface="Times New Roman"/>
                      </a:endParaRPr>
                    </a:p>
                  </a:txBody>
                  <a:tcPr marL="34293" marR="34293" marT="0" marB="0"/>
                </a:tc>
              </a:tr>
              <a:tr h="147447">
                <a:tc>
                  <a:txBody>
                    <a:bodyPr/>
                    <a:lstStyle/>
                    <a:p>
                      <a:pPr algn="just">
                        <a:spcBef>
                          <a:spcPts val="300"/>
                        </a:spcBef>
                        <a:spcAft>
                          <a:spcPts val="0"/>
                        </a:spcAft>
                      </a:pPr>
                      <a:r>
                        <a:rPr lang="ru-RU" sz="900" dirty="0">
                          <a:effectLst/>
                        </a:rPr>
                        <a:t>Зона объектов инженерной инфраструктуры</a:t>
                      </a:r>
                      <a:endParaRPr lang="ru-RU" sz="900" b="1" dirty="0">
                        <a:effectLst/>
                        <a:latin typeface="Arial"/>
                        <a:ea typeface="Times New Roman"/>
                        <a:cs typeface="Times New Roman"/>
                      </a:endParaRPr>
                    </a:p>
                  </a:txBody>
                  <a:tcPr marL="34293" marR="34293" marT="0" marB="0"/>
                </a:tc>
              </a:tr>
              <a:tr h="147447">
                <a:tc>
                  <a:txBody>
                    <a:bodyPr/>
                    <a:lstStyle/>
                    <a:p>
                      <a:pPr>
                        <a:spcAft>
                          <a:spcPts val="0"/>
                        </a:spcAft>
                      </a:pPr>
                      <a:r>
                        <a:rPr lang="ru-RU" sz="900" dirty="0">
                          <a:effectLst/>
                        </a:rPr>
                        <a:t>Зоны специального назначения </a:t>
                      </a:r>
                      <a:endParaRPr lang="ru-RU" sz="900" dirty="0">
                        <a:effectLst/>
                        <a:latin typeface="Times New Roman"/>
                        <a:ea typeface="Times New Roman"/>
                      </a:endParaRPr>
                    </a:p>
                  </a:txBody>
                  <a:tcPr marL="34293" marR="34293" marT="0" marB="0"/>
                </a:tc>
              </a:tr>
              <a:tr h="147447">
                <a:tc>
                  <a:txBody>
                    <a:bodyPr/>
                    <a:lstStyle/>
                    <a:p>
                      <a:pPr algn="just">
                        <a:spcBef>
                          <a:spcPts val="300"/>
                        </a:spcBef>
                        <a:spcAft>
                          <a:spcPts val="0"/>
                        </a:spcAft>
                      </a:pPr>
                      <a:r>
                        <a:rPr lang="ru-RU" sz="900">
                          <a:effectLst/>
                        </a:rPr>
                        <a:t>Зона кладбищ</a:t>
                      </a:r>
                      <a:endParaRPr lang="ru-RU" sz="900" b="1">
                        <a:effectLst/>
                        <a:latin typeface="Arial"/>
                        <a:ea typeface="Times New Roman"/>
                        <a:cs typeface="Times New Roman"/>
                      </a:endParaRPr>
                    </a:p>
                  </a:txBody>
                  <a:tcPr marL="34293" marR="34293" marT="0" marB="0"/>
                </a:tc>
              </a:tr>
              <a:tr h="147447">
                <a:tc>
                  <a:txBody>
                    <a:bodyPr/>
                    <a:lstStyle/>
                    <a:p>
                      <a:pPr>
                        <a:spcAft>
                          <a:spcPts val="0"/>
                        </a:spcAft>
                      </a:pPr>
                      <a:r>
                        <a:rPr lang="ru-RU" sz="900">
                          <a:effectLst/>
                        </a:rPr>
                        <a:t>Зоны военных объектов и иных  режимных территорий </a:t>
                      </a:r>
                      <a:endParaRPr lang="ru-RU" sz="900">
                        <a:effectLst/>
                        <a:latin typeface="Times New Roman"/>
                        <a:ea typeface="Times New Roman"/>
                      </a:endParaRPr>
                    </a:p>
                  </a:txBody>
                  <a:tcPr marL="34293" marR="34293" marT="0" marB="0"/>
                </a:tc>
              </a:tr>
              <a:tr h="147447">
                <a:tc>
                  <a:txBody>
                    <a:bodyPr/>
                    <a:lstStyle/>
                    <a:p>
                      <a:pPr algn="just">
                        <a:spcBef>
                          <a:spcPts val="300"/>
                        </a:spcBef>
                        <a:spcAft>
                          <a:spcPts val="0"/>
                        </a:spcAft>
                      </a:pPr>
                      <a:r>
                        <a:rPr lang="ru-RU" sz="900" dirty="0">
                          <a:effectLst/>
                        </a:rPr>
                        <a:t>Зона военных объектов и иных режимных территорий</a:t>
                      </a:r>
                      <a:endParaRPr lang="ru-RU" sz="900" b="1" dirty="0">
                        <a:effectLst/>
                        <a:latin typeface="Arial"/>
                        <a:ea typeface="Times New Roman"/>
                        <a:cs typeface="Times New Roman"/>
                      </a:endParaRPr>
                    </a:p>
                  </a:txBody>
                  <a:tcPr marL="34293" marR="34293" marT="0" marB="0"/>
                </a:tc>
              </a:tr>
              <a:tr h="147447">
                <a:tc>
                  <a:txBody>
                    <a:bodyPr/>
                    <a:lstStyle/>
                    <a:p>
                      <a:pPr>
                        <a:spcAft>
                          <a:spcPts val="0"/>
                        </a:spcAft>
                      </a:pPr>
                      <a:r>
                        <a:rPr lang="ru-RU" sz="900" dirty="0">
                          <a:effectLst/>
                        </a:rPr>
                        <a:t>Зоны сельскохозяйственного использования</a:t>
                      </a:r>
                      <a:endParaRPr lang="ru-RU" sz="900" dirty="0">
                        <a:effectLst/>
                        <a:latin typeface="Times New Roman"/>
                        <a:ea typeface="Times New Roman"/>
                      </a:endParaRPr>
                    </a:p>
                  </a:txBody>
                  <a:tcPr marL="34293" marR="34293" marT="0" marB="0"/>
                </a:tc>
              </a:tr>
              <a:tr h="147447">
                <a:tc>
                  <a:txBody>
                    <a:bodyPr/>
                    <a:lstStyle/>
                    <a:p>
                      <a:pPr algn="just">
                        <a:spcBef>
                          <a:spcPts val="300"/>
                        </a:spcBef>
                        <a:spcAft>
                          <a:spcPts val="0"/>
                        </a:spcAft>
                      </a:pPr>
                      <a:r>
                        <a:rPr lang="ru-RU" sz="900">
                          <a:effectLst/>
                        </a:rPr>
                        <a:t>Зона сельскохозяйственных угодий</a:t>
                      </a:r>
                      <a:endParaRPr lang="ru-RU" sz="900" b="1">
                        <a:effectLst/>
                        <a:latin typeface="Arial"/>
                        <a:ea typeface="Times New Roman"/>
                        <a:cs typeface="Times New Roman"/>
                      </a:endParaRPr>
                    </a:p>
                  </a:txBody>
                  <a:tcPr marL="34293" marR="34293" marT="0" marB="0"/>
                </a:tc>
              </a:tr>
              <a:tr h="147447">
                <a:tc>
                  <a:txBody>
                    <a:bodyPr/>
                    <a:lstStyle/>
                    <a:p>
                      <a:pPr algn="just">
                        <a:spcBef>
                          <a:spcPts val="300"/>
                        </a:spcBef>
                        <a:spcAft>
                          <a:spcPts val="0"/>
                        </a:spcAft>
                      </a:pPr>
                      <a:r>
                        <a:rPr lang="ru-RU" sz="900" dirty="0">
                          <a:effectLst/>
                        </a:rPr>
                        <a:t>Зона объектов сельскохозяйственного назначения</a:t>
                      </a:r>
                      <a:endParaRPr lang="ru-RU" sz="900" b="1" dirty="0">
                        <a:effectLst/>
                        <a:latin typeface="Arial"/>
                        <a:ea typeface="Times New Roman"/>
                        <a:cs typeface="Times New Roman"/>
                      </a:endParaRPr>
                    </a:p>
                  </a:txBody>
                  <a:tcPr marL="34293" marR="34293" marT="0" marB="0"/>
                </a:tc>
              </a:tr>
              <a:tr h="147447">
                <a:tc>
                  <a:txBody>
                    <a:bodyPr/>
                    <a:lstStyle/>
                    <a:p>
                      <a:pPr>
                        <a:spcAft>
                          <a:spcPts val="0"/>
                        </a:spcAft>
                      </a:pPr>
                      <a:r>
                        <a:rPr lang="ru-RU" sz="900" dirty="0">
                          <a:effectLst/>
                        </a:rPr>
                        <a:t>Прочие зоны</a:t>
                      </a:r>
                      <a:endParaRPr lang="ru-RU" sz="900" dirty="0">
                        <a:effectLst/>
                        <a:latin typeface="Times New Roman"/>
                        <a:ea typeface="Times New Roman"/>
                      </a:endParaRPr>
                    </a:p>
                  </a:txBody>
                  <a:tcPr marL="34293" marR="34293" marT="0" marB="0"/>
                </a:tc>
              </a:tr>
            </a:tbl>
          </a:graphicData>
        </a:graphic>
      </p:graphicFrame>
      <p:sp>
        <p:nvSpPr>
          <p:cNvPr id="3" name="Rectangle 1"/>
          <p:cNvSpPr>
            <a:spLocks noChangeArrowheads="1"/>
          </p:cNvSpPr>
          <p:nvPr/>
        </p:nvSpPr>
        <p:spPr bwMode="auto">
          <a:xfrm>
            <a:off x="683568" y="188640"/>
            <a:ext cx="820891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effectLst/>
                <a:latin typeface="Arial" pitchFamily="34" charset="0"/>
                <a:ea typeface="Times New Roman" pitchFamily="18" charset="0"/>
                <a:cs typeface="Arial" pitchFamily="34" charset="0"/>
              </a:rPr>
              <a:t>На карте градостроительного зонирования территории выделяются следующие виды территориальных зон:</a:t>
            </a:r>
            <a:endParaRPr kumimoji="0" lang="ru-RU" sz="600" b="0" i="0" u="none" strike="noStrike" cap="none" normalizeH="0" baseline="0" dirty="0" smtClean="0">
              <a:ln>
                <a:noFill/>
              </a:ln>
              <a:effectLst/>
              <a:latin typeface="Arial" pitchFamily="34" charset="0"/>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351591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764704"/>
            <a:ext cx="3636085" cy="1258493"/>
          </a:xfrm>
        </p:spPr>
        <p:txBody>
          <a:bodyPr/>
          <a:lstStyle/>
          <a:p>
            <a:r>
              <a:rPr lang="ru-RU" sz="2000" dirty="0">
                <a:solidFill>
                  <a:schemeClr val="tx1"/>
                </a:solidFill>
              </a:rPr>
              <a:t>Формирование процедуры ОВОС в России </a:t>
            </a:r>
          </a:p>
        </p:txBody>
      </p:sp>
      <p:sp>
        <p:nvSpPr>
          <p:cNvPr id="3" name="Объект 2"/>
          <p:cNvSpPr>
            <a:spLocks noGrp="1"/>
          </p:cNvSpPr>
          <p:nvPr>
            <p:ph idx="1"/>
          </p:nvPr>
        </p:nvSpPr>
        <p:spPr>
          <a:xfrm>
            <a:off x="4593515" y="404664"/>
            <a:ext cx="4370973" cy="6120680"/>
          </a:xfrm>
        </p:spPr>
        <p:txBody>
          <a:bodyPr>
            <a:normAutofit fontScale="62500" lnSpcReduction="20000"/>
          </a:bodyPr>
          <a:lstStyle/>
          <a:p>
            <a:pPr algn="just"/>
            <a:r>
              <a:rPr lang="ru-RU" dirty="0" smtClean="0">
                <a:solidFill>
                  <a:schemeClr val="tx1"/>
                </a:solidFill>
                <a:latin typeface="Times New Roman" pitchFamily="18" charset="0"/>
                <a:cs typeface="Times New Roman" pitchFamily="18" charset="0"/>
              </a:rPr>
              <a:t>1988 г. - создание </a:t>
            </a:r>
            <a:r>
              <a:rPr lang="ru-RU" dirty="0">
                <a:solidFill>
                  <a:schemeClr val="tx1"/>
                </a:solidFill>
                <a:latin typeface="Times New Roman" pitchFamily="18" charset="0"/>
                <a:cs typeface="Times New Roman" pitchFamily="18" charset="0"/>
              </a:rPr>
              <a:t>единого общегосударственного природоохранного </a:t>
            </a:r>
            <a:r>
              <a:rPr lang="ru-RU" dirty="0" smtClean="0">
                <a:solidFill>
                  <a:schemeClr val="tx1"/>
                </a:solidFill>
                <a:latin typeface="Times New Roman" pitchFamily="18" charset="0"/>
                <a:cs typeface="Times New Roman" pitchFamily="18" charset="0"/>
              </a:rPr>
              <a:t>ведомства.</a:t>
            </a:r>
          </a:p>
          <a:p>
            <a:pPr algn="just"/>
            <a:r>
              <a:rPr lang="ru-RU" dirty="0">
                <a:solidFill>
                  <a:schemeClr val="tx1"/>
                </a:solidFill>
                <a:latin typeface="Times New Roman" pitchFamily="18" charset="0"/>
                <a:cs typeface="Times New Roman" pitchFamily="18" charset="0"/>
              </a:rPr>
              <a:t>Временная инструкция о порядке проведения оценки воздействия на окружающую среду при разработке технико-экономических обоснований (расчетов) и проектов строительства народнохозяйственных объектов и комплексов, утвержденная </a:t>
            </a:r>
            <a:r>
              <a:rPr lang="ru-RU" dirty="0" err="1">
                <a:solidFill>
                  <a:schemeClr val="tx1"/>
                </a:solidFill>
                <a:latin typeface="Times New Roman" pitchFamily="18" charset="0"/>
                <a:cs typeface="Times New Roman" pitchFamily="18" charset="0"/>
              </a:rPr>
              <a:t>Госкомприродой</a:t>
            </a:r>
            <a:r>
              <a:rPr lang="ru-RU" dirty="0">
                <a:solidFill>
                  <a:schemeClr val="tx1"/>
                </a:solidFill>
                <a:latin typeface="Times New Roman" pitchFamily="18" charset="0"/>
                <a:cs typeface="Times New Roman" pitchFamily="18" charset="0"/>
              </a:rPr>
              <a:t> СССР 18 мая1990 г</a:t>
            </a:r>
            <a:r>
              <a:rPr lang="ru-RU" dirty="0" smtClean="0">
                <a:solidFill>
                  <a:schemeClr val="tx1"/>
                </a:solidFill>
                <a:latin typeface="Times New Roman" pitchFamily="18" charset="0"/>
                <a:cs typeface="Times New Roman" pitchFamily="18" charset="0"/>
              </a:rPr>
              <a:t>.</a:t>
            </a:r>
          </a:p>
          <a:p>
            <a:pPr algn="just"/>
            <a:r>
              <a:rPr lang="ru-RU" dirty="0">
                <a:solidFill>
                  <a:schemeClr val="tx1"/>
                </a:solidFill>
                <a:latin typeface="Times New Roman" pitchFamily="18" charset="0"/>
                <a:cs typeface="Times New Roman" pitchFamily="18" charset="0"/>
              </a:rPr>
              <a:t>1991 г. – установлен  порядок проведения государственной экологической </a:t>
            </a:r>
            <a:r>
              <a:rPr lang="ru-RU" dirty="0" err="1" smtClean="0">
                <a:solidFill>
                  <a:schemeClr val="tx1"/>
                </a:solidFill>
                <a:latin typeface="Times New Roman" pitchFamily="18" charset="0"/>
                <a:cs typeface="Times New Roman" pitchFamily="18" charset="0"/>
              </a:rPr>
              <a:t>экспертизы.Первыми</a:t>
            </a:r>
            <a:r>
              <a:rPr lang="ru-RU" dirty="0" smtClean="0">
                <a:solidFill>
                  <a:schemeClr val="tx1"/>
                </a:solidFill>
                <a:latin typeface="Times New Roman" pitchFamily="18" charset="0"/>
                <a:cs typeface="Times New Roman" pitchFamily="18" charset="0"/>
              </a:rPr>
              <a:t> </a:t>
            </a:r>
            <a:r>
              <a:rPr lang="ru-RU" dirty="0">
                <a:solidFill>
                  <a:schemeClr val="tx1"/>
                </a:solidFill>
                <a:latin typeface="Times New Roman" pitchFamily="18" charset="0"/>
                <a:cs typeface="Times New Roman" pitchFamily="18" charset="0"/>
              </a:rPr>
              <a:t>объектами экологической экспертизы стали последние из числа крупных проектов советского времени, такие как Катунская ГЭС, </a:t>
            </a:r>
            <a:r>
              <a:rPr lang="ru-RU" dirty="0" err="1">
                <a:solidFill>
                  <a:schemeClr val="tx1"/>
                </a:solidFill>
                <a:latin typeface="Times New Roman" pitchFamily="18" charset="0"/>
                <a:cs typeface="Times New Roman" pitchFamily="18" charset="0"/>
              </a:rPr>
              <a:t>Юмагузинское</a:t>
            </a:r>
            <a:r>
              <a:rPr lang="ru-RU" dirty="0">
                <a:solidFill>
                  <a:schemeClr val="tx1"/>
                </a:solidFill>
                <a:latin typeface="Times New Roman" pitchFamily="18" charset="0"/>
                <a:cs typeface="Times New Roman" pitchFamily="18" charset="0"/>
              </a:rPr>
              <a:t> водохранилище в Башкирии, </a:t>
            </a:r>
            <a:r>
              <a:rPr lang="ru-RU" dirty="0" smtClean="0">
                <a:solidFill>
                  <a:schemeClr val="tx1"/>
                </a:solidFill>
                <a:latin typeface="Times New Roman" pitchFamily="18" charset="0"/>
                <a:cs typeface="Times New Roman" pitchFamily="18" charset="0"/>
              </a:rPr>
              <a:t>атомные </a:t>
            </a:r>
            <a:r>
              <a:rPr lang="ru-RU" dirty="0">
                <a:solidFill>
                  <a:schemeClr val="tx1"/>
                </a:solidFill>
                <a:latin typeface="Times New Roman" pitchFamily="18" charset="0"/>
                <a:cs typeface="Times New Roman" pitchFamily="18" charset="0"/>
              </a:rPr>
              <a:t>электростанции. </a:t>
            </a:r>
            <a:endParaRPr lang="ru-RU" dirty="0" smtClean="0">
              <a:solidFill>
                <a:schemeClr val="tx1"/>
              </a:solidFill>
              <a:latin typeface="Times New Roman" pitchFamily="18" charset="0"/>
              <a:cs typeface="Times New Roman" pitchFamily="18" charset="0"/>
            </a:endParaRPr>
          </a:p>
          <a:p>
            <a:pPr algn="just"/>
            <a:r>
              <a:rPr lang="ru-RU" dirty="0" smtClean="0">
                <a:solidFill>
                  <a:schemeClr val="tx1"/>
                </a:solidFill>
                <a:latin typeface="Times New Roman" pitchFamily="18" charset="0"/>
                <a:cs typeface="Times New Roman" pitchFamily="18" charset="0"/>
              </a:rPr>
              <a:t>1992 г. - </a:t>
            </a:r>
            <a:r>
              <a:rPr lang="ru-RU" dirty="0">
                <a:solidFill>
                  <a:schemeClr val="tx1"/>
                </a:solidFill>
                <a:latin typeface="Times New Roman" pitchFamily="18" charset="0"/>
                <a:cs typeface="Times New Roman" pitchFamily="18" charset="0"/>
              </a:rPr>
              <a:t>Руководство о порядке проведения оценки воздействия на окружающую среду (ОВОС) при выборе площадки, разработке технико-экономических обоснований и проектов строительства (реконструкции, расширения и технического перевооружения) хозяйственных объектов и </a:t>
            </a:r>
            <a:r>
              <a:rPr lang="ru-RU" dirty="0" smtClean="0">
                <a:solidFill>
                  <a:schemeClr val="tx1"/>
                </a:solidFill>
                <a:latin typeface="Times New Roman" pitchFamily="18" charset="0"/>
                <a:cs typeface="Times New Roman" pitchFamily="18" charset="0"/>
              </a:rPr>
              <a:t>комплексов.</a:t>
            </a:r>
          </a:p>
          <a:p>
            <a:pPr algn="just"/>
            <a:r>
              <a:rPr lang="ru-RU" dirty="0" smtClean="0">
                <a:solidFill>
                  <a:schemeClr val="tx1"/>
                </a:solidFill>
                <a:latin typeface="Times New Roman" pitchFamily="18" charset="0"/>
                <a:cs typeface="Times New Roman" pitchFamily="18" charset="0"/>
              </a:rPr>
              <a:t>1994 г. - </a:t>
            </a:r>
            <a:r>
              <a:rPr lang="ru-RU" dirty="0">
                <a:solidFill>
                  <a:schemeClr val="tx1"/>
                </a:solidFill>
                <a:latin typeface="Times New Roman" pitchFamily="18" charset="0"/>
                <a:cs typeface="Times New Roman" pitchFamily="18" charset="0"/>
              </a:rPr>
              <a:t>Уточненный вариант Положения об </a:t>
            </a:r>
            <a:r>
              <a:rPr lang="ru-RU" dirty="0" smtClean="0">
                <a:solidFill>
                  <a:schemeClr val="tx1"/>
                </a:solidFill>
                <a:latin typeface="Times New Roman" pitchFamily="18" charset="0"/>
                <a:cs typeface="Times New Roman" pitchFamily="18" charset="0"/>
              </a:rPr>
              <a:t>ОВОС, </a:t>
            </a:r>
            <a:r>
              <a:rPr lang="ru-RU" dirty="0">
                <a:solidFill>
                  <a:schemeClr val="tx1"/>
                </a:solidFill>
                <a:latin typeface="Times New Roman" pitchFamily="18" charset="0"/>
                <a:cs typeface="Times New Roman" pitchFamily="18" charset="0"/>
              </a:rPr>
              <a:t>Указания к экологическому обоснованию хозяйственной и иной деятельности в </a:t>
            </a:r>
            <a:r>
              <a:rPr lang="ru-RU" dirty="0" err="1">
                <a:solidFill>
                  <a:schemeClr val="tx1"/>
                </a:solidFill>
                <a:latin typeface="Times New Roman" pitchFamily="18" charset="0"/>
                <a:cs typeface="Times New Roman" pitchFamily="18" charset="0"/>
              </a:rPr>
              <a:t>прединвестиционной</a:t>
            </a:r>
            <a:r>
              <a:rPr lang="ru-RU" dirty="0">
                <a:solidFill>
                  <a:schemeClr val="tx1"/>
                </a:solidFill>
                <a:latin typeface="Times New Roman" pitchFamily="18" charset="0"/>
                <a:cs typeface="Times New Roman" pitchFamily="18" charset="0"/>
              </a:rPr>
              <a:t> и проектной </a:t>
            </a:r>
            <a:r>
              <a:rPr lang="ru-RU" dirty="0" smtClean="0">
                <a:solidFill>
                  <a:schemeClr val="tx1"/>
                </a:solidFill>
                <a:latin typeface="Times New Roman" pitchFamily="18" charset="0"/>
                <a:cs typeface="Times New Roman" pitchFamily="18" charset="0"/>
              </a:rPr>
              <a:t>документации.</a:t>
            </a:r>
          </a:p>
          <a:p>
            <a:pPr algn="just"/>
            <a:r>
              <a:rPr lang="ru-RU" dirty="0" smtClean="0">
                <a:solidFill>
                  <a:schemeClr val="tx1"/>
                </a:solidFill>
                <a:latin typeface="Times New Roman" pitchFamily="18" charset="0"/>
                <a:cs typeface="Times New Roman" pitchFamily="18" charset="0"/>
              </a:rPr>
              <a:t> 1995 г.  - Инструкция </a:t>
            </a:r>
            <a:r>
              <a:rPr lang="ru-RU" dirty="0">
                <a:solidFill>
                  <a:schemeClr val="tx1"/>
                </a:solidFill>
                <a:latin typeface="Times New Roman" pitchFamily="18" charset="0"/>
                <a:cs typeface="Times New Roman" pitchFamily="18" charset="0"/>
              </a:rPr>
              <a:t>по экологическому обоснованию хозяйственной и иной </a:t>
            </a:r>
            <a:r>
              <a:rPr lang="ru-RU" dirty="0" smtClean="0">
                <a:solidFill>
                  <a:schemeClr val="tx1"/>
                </a:solidFill>
                <a:latin typeface="Times New Roman" pitchFamily="18" charset="0"/>
                <a:cs typeface="Times New Roman" pitchFamily="18" charset="0"/>
              </a:rPr>
              <a:t>деятельности.</a:t>
            </a:r>
          </a:p>
        </p:txBody>
      </p:sp>
      <p:sp>
        <p:nvSpPr>
          <p:cNvPr id="4" name="Текст 3"/>
          <p:cNvSpPr>
            <a:spLocks noGrp="1"/>
          </p:cNvSpPr>
          <p:nvPr>
            <p:ph type="body" sz="half" idx="2"/>
          </p:nvPr>
        </p:nvSpPr>
        <p:spPr>
          <a:xfrm>
            <a:off x="467545" y="2420888"/>
            <a:ext cx="3816424" cy="2808312"/>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276872"/>
            <a:ext cx="4290053" cy="3217540"/>
          </a:xfrm>
          <a:prstGeom prst="rect">
            <a:avLst/>
          </a:prstGeom>
        </p:spPr>
      </p:pic>
    </p:spTree>
    <p:extLst>
      <p:ext uri="{BB962C8B-B14F-4D97-AF65-F5344CB8AC3E}">
        <p14:creationId xmlns:p14="http://schemas.microsoft.com/office/powerpoint/2010/main" val="32135231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05485989"/>
              </p:ext>
            </p:extLst>
          </p:nvPr>
        </p:nvGraphicFramePr>
        <p:xfrm>
          <a:off x="1907705" y="980729"/>
          <a:ext cx="6552727" cy="5472606"/>
        </p:xfrm>
        <a:graphic>
          <a:graphicData uri="http://schemas.openxmlformats.org/drawingml/2006/table">
            <a:tbl>
              <a:tblPr>
                <a:tableStyleId>{5C22544A-7EE6-4342-B048-85BDC9FD1C3A}</a:tableStyleId>
              </a:tblPr>
              <a:tblGrid>
                <a:gridCol w="368314"/>
                <a:gridCol w="4639573"/>
                <a:gridCol w="556068"/>
                <a:gridCol w="988772"/>
              </a:tblGrid>
              <a:tr h="573402">
                <a:tc>
                  <a:txBody>
                    <a:bodyPr/>
                    <a:lstStyle/>
                    <a:p>
                      <a:pPr algn="ctr">
                        <a:spcAft>
                          <a:spcPts val="0"/>
                        </a:spcAft>
                      </a:pPr>
                      <a:r>
                        <a:rPr lang="ru-RU" sz="1100" dirty="0">
                          <a:effectLst/>
                        </a:rPr>
                        <a:t>1</a:t>
                      </a:r>
                      <a:endParaRPr lang="ru-RU" sz="1100" dirty="0">
                        <a:effectLst/>
                        <a:latin typeface="Times New Roman"/>
                        <a:ea typeface="Times New Roman"/>
                      </a:endParaRPr>
                    </a:p>
                  </a:txBody>
                  <a:tcPr marL="50772" marR="50772" marT="0" marB="0"/>
                </a:tc>
                <a:tc>
                  <a:txBody>
                    <a:bodyPr/>
                    <a:lstStyle/>
                    <a:p>
                      <a:pPr algn="just">
                        <a:spcAft>
                          <a:spcPts val="0"/>
                        </a:spcAft>
                      </a:pPr>
                      <a:r>
                        <a:rPr lang="ru-RU" sz="1100" dirty="0">
                          <a:effectLst/>
                        </a:rPr>
                        <a:t>Минимальное расстояние от края основной проезжей части магистральных улиц и дорог до линии регулирования жилой застройки </a:t>
                      </a:r>
                      <a:endParaRPr lang="ru-RU" sz="1100" dirty="0">
                        <a:effectLst/>
                        <a:latin typeface="Peterburg"/>
                        <a:ea typeface="Times New Roman"/>
                        <a:cs typeface="Times New Roman"/>
                      </a:endParaRPr>
                    </a:p>
                  </a:txBody>
                  <a:tcPr marL="50772" marR="50772" marT="0" marB="0"/>
                </a:tc>
                <a:tc>
                  <a:txBody>
                    <a:bodyPr/>
                    <a:lstStyle/>
                    <a:p>
                      <a:pPr algn="ctr">
                        <a:spcAft>
                          <a:spcPts val="0"/>
                        </a:spcAft>
                      </a:pPr>
                      <a:r>
                        <a:rPr lang="ru-RU" sz="1100">
                          <a:effectLst/>
                        </a:rPr>
                        <a:t>м</a:t>
                      </a:r>
                      <a:endParaRPr lang="ru-RU" sz="1100">
                        <a:effectLst/>
                        <a:latin typeface="Times New Roman"/>
                        <a:ea typeface="Times New Roman"/>
                      </a:endParaRPr>
                    </a:p>
                  </a:txBody>
                  <a:tcPr marL="50772" marR="50772" marT="0" marB="0"/>
                </a:tc>
                <a:tc>
                  <a:txBody>
                    <a:bodyPr/>
                    <a:lstStyle/>
                    <a:p>
                      <a:pPr algn="ctr">
                        <a:spcAft>
                          <a:spcPts val="0"/>
                        </a:spcAft>
                      </a:pPr>
                      <a:r>
                        <a:rPr lang="ru-RU" sz="1100">
                          <a:effectLst/>
                        </a:rPr>
                        <a:t>50</a:t>
                      </a:r>
                      <a:endParaRPr lang="ru-RU" sz="1100">
                        <a:effectLst/>
                        <a:latin typeface="Times New Roman"/>
                        <a:ea typeface="Times New Roman"/>
                      </a:endParaRPr>
                    </a:p>
                  </a:txBody>
                  <a:tcPr marL="50772" marR="50772" marT="0" marB="0"/>
                </a:tc>
              </a:tr>
              <a:tr h="764537">
                <a:tc>
                  <a:txBody>
                    <a:bodyPr/>
                    <a:lstStyle/>
                    <a:p>
                      <a:pPr algn="ctr">
                        <a:spcAft>
                          <a:spcPts val="0"/>
                        </a:spcAft>
                      </a:pPr>
                      <a:r>
                        <a:rPr lang="ru-RU" sz="1100">
                          <a:effectLst/>
                        </a:rPr>
                        <a:t>2</a:t>
                      </a:r>
                      <a:endParaRPr lang="ru-RU" sz="1100">
                        <a:effectLst/>
                        <a:latin typeface="Times New Roman"/>
                        <a:ea typeface="Times New Roman"/>
                      </a:endParaRPr>
                    </a:p>
                  </a:txBody>
                  <a:tcPr marL="50772" marR="50772" marT="0" marB="0"/>
                </a:tc>
                <a:tc>
                  <a:txBody>
                    <a:bodyPr/>
                    <a:lstStyle/>
                    <a:p>
                      <a:pPr algn="just">
                        <a:spcAft>
                          <a:spcPts val="0"/>
                        </a:spcAft>
                      </a:pPr>
                      <a:r>
                        <a:rPr lang="ru-RU" sz="1100" dirty="0">
                          <a:effectLst/>
                        </a:rPr>
                        <a:t>Минимальное расстояние от края основной проезжей части магистральных улиц и дорог до линии регулирования жилой застройки при условии применения </a:t>
                      </a:r>
                      <a:r>
                        <a:rPr lang="ru-RU" sz="1100" dirty="0" err="1">
                          <a:effectLst/>
                        </a:rPr>
                        <a:t>шумозащитных</a:t>
                      </a:r>
                      <a:r>
                        <a:rPr lang="ru-RU" sz="1100" dirty="0">
                          <a:effectLst/>
                        </a:rPr>
                        <a:t> устройств, обеспечивающих требования СНиП II-12-77 </a:t>
                      </a:r>
                      <a:endParaRPr lang="ru-RU" sz="1100" dirty="0">
                        <a:effectLst/>
                        <a:latin typeface="Times New Roman"/>
                        <a:ea typeface="Times New Roman"/>
                      </a:endParaRPr>
                    </a:p>
                  </a:txBody>
                  <a:tcPr marL="50772" marR="50772" marT="0" marB="0"/>
                </a:tc>
                <a:tc>
                  <a:txBody>
                    <a:bodyPr/>
                    <a:lstStyle/>
                    <a:p>
                      <a:pPr algn="ctr">
                        <a:spcAft>
                          <a:spcPts val="0"/>
                        </a:spcAft>
                      </a:pPr>
                      <a:r>
                        <a:rPr lang="ru-RU" sz="1100">
                          <a:effectLst/>
                        </a:rPr>
                        <a:t>м</a:t>
                      </a:r>
                      <a:endParaRPr lang="ru-RU" sz="1100">
                        <a:effectLst/>
                        <a:latin typeface="Times New Roman"/>
                        <a:ea typeface="Times New Roman"/>
                      </a:endParaRPr>
                    </a:p>
                  </a:txBody>
                  <a:tcPr marL="50772" marR="50772" marT="0" marB="0"/>
                </a:tc>
                <a:tc>
                  <a:txBody>
                    <a:bodyPr/>
                    <a:lstStyle/>
                    <a:p>
                      <a:pPr algn="ctr">
                        <a:spcAft>
                          <a:spcPts val="0"/>
                        </a:spcAft>
                      </a:pPr>
                      <a:r>
                        <a:rPr lang="ru-RU" sz="1100">
                          <a:effectLst/>
                        </a:rPr>
                        <a:t>25</a:t>
                      </a:r>
                      <a:endParaRPr lang="ru-RU" sz="1100">
                        <a:effectLst/>
                        <a:latin typeface="Times New Roman"/>
                        <a:ea typeface="Times New Roman"/>
                      </a:endParaRPr>
                    </a:p>
                  </a:txBody>
                  <a:tcPr marL="50772" marR="50772" marT="0" marB="0"/>
                </a:tc>
              </a:tr>
              <a:tr h="573402">
                <a:tc>
                  <a:txBody>
                    <a:bodyPr/>
                    <a:lstStyle/>
                    <a:p>
                      <a:pPr algn="ctr">
                        <a:spcAft>
                          <a:spcPts val="0"/>
                        </a:spcAft>
                      </a:pPr>
                      <a:r>
                        <a:rPr lang="ru-RU" sz="1100">
                          <a:effectLst/>
                        </a:rPr>
                        <a:t>3</a:t>
                      </a:r>
                      <a:endParaRPr lang="ru-RU" sz="1100">
                        <a:effectLst/>
                        <a:latin typeface="Times New Roman"/>
                        <a:ea typeface="Times New Roman"/>
                      </a:endParaRPr>
                    </a:p>
                  </a:txBody>
                  <a:tcPr marL="50772" marR="50772" marT="0" marB="0"/>
                </a:tc>
                <a:tc>
                  <a:txBody>
                    <a:bodyPr/>
                    <a:lstStyle/>
                    <a:p>
                      <a:pPr algn="just">
                        <a:spcAft>
                          <a:spcPts val="0"/>
                        </a:spcAft>
                      </a:pPr>
                      <a:r>
                        <a:rPr lang="ru-RU" sz="1100" dirty="0">
                          <a:effectLst/>
                        </a:rPr>
                        <a:t>Максимальное расстояние от края основной проезжей части  улиц, местных или боковых проездов до линии застройки</a:t>
                      </a:r>
                      <a:endParaRPr lang="ru-RU" sz="1100" dirty="0">
                        <a:effectLst/>
                        <a:latin typeface="Times New Roman"/>
                        <a:ea typeface="Times New Roman"/>
                      </a:endParaRPr>
                    </a:p>
                  </a:txBody>
                  <a:tcPr marL="50772" marR="50772" marT="0" marB="0"/>
                </a:tc>
                <a:tc>
                  <a:txBody>
                    <a:bodyPr/>
                    <a:lstStyle/>
                    <a:p>
                      <a:pPr algn="ctr">
                        <a:spcAft>
                          <a:spcPts val="0"/>
                        </a:spcAft>
                      </a:pPr>
                      <a:r>
                        <a:rPr lang="ru-RU" sz="1100">
                          <a:effectLst/>
                        </a:rPr>
                        <a:t>м</a:t>
                      </a:r>
                      <a:endParaRPr lang="ru-RU" sz="1100">
                        <a:effectLst/>
                        <a:latin typeface="Times New Roman"/>
                        <a:ea typeface="Times New Roman"/>
                      </a:endParaRPr>
                    </a:p>
                  </a:txBody>
                  <a:tcPr marL="50772" marR="50772" marT="0" marB="0"/>
                </a:tc>
                <a:tc>
                  <a:txBody>
                    <a:bodyPr/>
                    <a:lstStyle/>
                    <a:p>
                      <a:pPr algn="ctr">
                        <a:spcAft>
                          <a:spcPts val="0"/>
                        </a:spcAft>
                      </a:pPr>
                      <a:r>
                        <a:rPr lang="ru-RU" sz="1100">
                          <a:effectLst/>
                        </a:rPr>
                        <a:t>25</a:t>
                      </a:r>
                      <a:endParaRPr lang="ru-RU" sz="1100">
                        <a:effectLst/>
                        <a:latin typeface="Times New Roman"/>
                        <a:ea typeface="Times New Roman"/>
                      </a:endParaRPr>
                    </a:p>
                  </a:txBody>
                  <a:tcPr marL="50772" marR="50772" marT="0" marB="0"/>
                </a:tc>
              </a:tr>
              <a:tr h="191135">
                <a:tc>
                  <a:txBody>
                    <a:bodyPr/>
                    <a:lstStyle/>
                    <a:p>
                      <a:pPr algn="ctr">
                        <a:spcAft>
                          <a:spcPts val="0"/>
                        </a:spcAft>
                      </a:pPr>
                      <a:r>
                        <a:rPr lang="ru-RU" sz="1100">
                          <a:effectLst/>
                        </a:rPr>
                        <a:t>4</a:t>
                      </a:r>
                      <a:endParaRPr lang="ru-RU" sz="1100">
                        <a:effectLst/>
                        <a:latin typeface="Times New Roman"/>
                        <a:ea typeface="Times New Roman"/>
                      </a:endParaRPr>
                    </a:p>
                  </a:txBody>
                  <a:tcPr marL="50772" marR="50772" marT="0" marB="0"/>
                </a:tc>
                <a:tc>
                  <a:txBody>
                    <a:bodyPr/>
                    <a:lstStyle/>
                    <a:p>
                      <a:pPr algn="just">
                        <a:spcAft>
                          <a:spcPts val="0"/>
                        </a:spcAft>
                      </a:pPr>
                      <a:r>
                        <a:rPr lang="ru-RU" sz="1100" dirty="0">
                          <a:effectLst/>
                        </a:rPr>
                        <a:t>Минимальный отступ жилых зданий от красной линии</a:t>
                      </a:r>
                      <a:endParaRPr lang="ru-RU" sz="1100" dirty="0">
                        <a:effectLst/>
                        <a:latin typeface="Times New Roman"/>
                        <a:ea typeface="Times New Roman"/>
                      </a:endParaRPr>
                    </a:p>
                  </a:txBody>
                  <a:tcPr marL="50772" marR="50772" marT="0" marB="0"/>
                </a:tc>
                <a:tc>
                  <a:txBody>
                    <a:bodyPr/>
                    <a:lstStyle/>
                    <a:p>
                      <a:pPr algn="ctr">
                        <a:spcAft>
                          <a:spcPts val="0"/>
                        </a:spcAft>
                      </a:pPr>
                      <a:r>
                        <a:rPr lang="ru-RU" sz="1100">
                          <a:effectLst/>
                        </a:rPr>
                        <a:t>м</a:t>
                      </a:r>
                      <a:endParaRPr lang="ru-RU" sz="1100">
                        <a:effectLst/>
                        <a:latin typeface="Times New Roman"/>
                        <a:ea typeface="Times New Roman"/>
                      </a:endParaRPr>
                    </a:p>
                  </a:txBody>
                  <a:tcPr marL="50772" marR="50772" marT="0" marB="0"/>
                </a:tc>
                <a:tc>
                  <a:txBody>
                    <a:bodyPr/>
                    <a:lstStyle/>
                    <a:p>
                      <a:pPr algn="ctr">
                        <a:spcAft>
                          <a:spcPts val="0"/>
                        </a:spcAft>
                      </a:pPr>
                      <a:r>
                        <a:rPr lang="ru-RU" sz="1100">
                          <a:effectLst/>
                        </a:rPr>
                        <a:t>3</a:t>
                      </a:r>
                      <a:endParaRPr lang="ru-RU" sz="1100">
                        <a:effectLst/>
                        <a:latin typeface="Times New Roman"/>
                        <a:ea typeface="Times New Roman"/>
                      </a:endParaRPr>
                    </a:p>
                  </a:txBody>
                  <a:tcPr marL="50772" marR="50772" marT="0" marB="0"/>
                </a:tc>
              </a:tr>
              <a:tr h="573402">
                <a:tc>
                  <a:txBody>
                    <a:bodyPr/>
                    <a:lstStyle/>
                    <a:p>
                      <a:pPr algn="ctr">
                        <a:spcAft>
                          <a:spcPts val="0"/>
                        </a:spcAft>
                      </a:pPr>
                      <a:r>
                        <a:rPr lang="ru-RU" sz="1100">
                          <a:effectLst/>
                        </a:rPr>
                        <a:t>5</a:t>
                      </a:r>
                      <a:endParaRPr lang="ru-RU" sz="1100">
                        <a:effectLst/>
                        <a:latin typeface="Times New Roman"/>
                        <a:ea typeface="Times New Roman"/>
                      </a:endParaRPr>
                    </a:p>
                  </a:txBody>
                  <a:tcPr marL="50772" marR="50772" marT="0" marB="0"/>
                </a:tc>
                <a:tc>
                  <a:txBody>
                    <a:bodyPr/>
                    <a:lstStyle/>
                    <a:p>
                      <a:pPr algn="just">
                        <a:spcAft>
                          <a:spcPts val="0"/>
                        </a:spcAft>
                      </a:pPr>
                      <a:r>
                        <a:rPr lang="ru-RU" sz="1100" dirty="0">
                          <a:effectLst/>
                        </a:rPr>
                        <a:t>Минимальное расстояние от стен детских дошкольных учреждений и общеобразовательных школ до красных линий </a:t>
                      </a:r>
                      <a:endParaRPr lang="ru-RU" sz="1100" dirty="0">
                        <a:effectLst/>
                        <a:latin typeface="Times New Roman"/>
                        <a:ea typeface="Times New Roman"/>
                      </a:endParaRPr>
                    </a:p>
                  </a:txBody>
                  <a:tcPr marL="50772" marR="50772" marT="0" marB="0"/>
                </a:tc>
                <a:tc>
                  <a:txBody>
                    <a:bodyPr/>
                    <a:lstStyle/>
                    <a:p>
                      <a:pPr algn="ctr">
                        <a:spcAft>
                          <a:spcPts val="0"/>
                        </a:spcAft>
                      </a:pPr>
                      <a:r>
                        <a:rPr lang="ru-RU" sz="1100">
                          <a:effectLst/>
                        </a:rPr>
                        <a:t>м</a:t>
                      </a:r>
                      <a:endParaRPr lang="ru-RU" sz="1100">
                        <a:effectLst/>
                        <a:latin typeface="Times New Roman"/>
                        <a:ea typeface="Times New Roman"/>
                      </a:endParaRPr>
                    </a:p>
                  </a:txBody>
                  <a:tcPr marL="50772" marR="50772" marT="0" marB="0"/>
                </a:tc>
                <a:tc>
                  <a:txBody>
                    <a:bodyPr/>
                    <a:lstStyle/>
                    <a:p>
                      <a:pPr algn="ctr">
                        <a:spcAft>
                          <a:spcPts val="0"/>
                        </a:spcAft>
                      </a:pPr>
                      <a:r>
                        <a:rPr lang="ru-RU" sz="1100">
                          <a:effectLst/>
                        </a:rPr>
                        <a:t>25</a:t>
                      </a:r>
                      <a:endParaRPr lang="ru-RU" sz="1100">
                        <a:effectLst/>
                        <a:latin typeface="Times New Roman"/>
                        <a:ea typeface="Times New Roman"/>
                      </a:endParaRPr>
                    </a:p>
                  </a:txBody>
                  <a:tcPr marL="50772" marR="50772" marT="0" marB="0"/>
                </a:tc>
              </a:tr>
              <a:tr h="573402">
                <a:tc>
                  <a:txBody>
                    <a:bodyPr/>
                    <a:lstStyle/>
                    <a:p>
                      <a:pPr algn="ctr">
                        <a:spcAft>
                          <a:spcPts val="0"/>
                        </a:spcAft>
                      </a:pPr>
                      <a:r>
                        <a:rPr lang="ru-RU" sz="1100">
                          <a:effectLst/>
                        </a:rPr>
                        <a:t>6</a:t>
                      </a:r>
                      <a:endParaRPr lang="ru-RU" sz="1100">
                        <a:effectLst/>
                        <a:latin typeface="Times New Roman"/>
                        <a:ea typeface="Times New Roman"/>
                      </a:endParaRPr>
                    </a:p>
                  </a:txBody>
                  <a:tcPr marL="50772" marR="50772" marT="0" marB="0"/>
                </a:tc>
                <a:tc>
                  <a:txBody>
                    <a:bodyPr/>
                    <a:lstStyle/>
                    <a:p>
                      <a:pPr algn="just">
                        <a:spcAft>
                          <a:spcPts val="0"/>
                        </a:spcAft>
                      </a:pPr>
                      <a:r>
                        <a:rPr lang="ru-RU" sz="1100" dirty="0">
                          <a:effectLst/>
                        </a:rPr>
                        <a:t>Минимальное расстояние между длинными сторонами зданий (для 5-этажных зданий и  по 5 м на каждый дополнительный этаж зданий до 16 этажей)</a:t>
                      </a:r>
                      <a:endParaRPr lang="ru-RU" sz="1100" dirty="0">
                        <a:effectLst/>
                        <a:latin typeface="Times New Roman"/>
                        <a:ea typeface="Times New Roman"/>
                      </a:endParaRPr>
                    </a:p>
                  </a:txBody>
                  <a:tcPr marL="50772" marR="50772" marT="0" marB="0"/>
                </a:tc>
                <a:tc>
                  <a:txBody>
                    <a:bodyPr/>
                    <a:lstStyle/>
                    <a:p>
                      <a:pPr algn="ctr">
                        <a:spcAft>
                          <a:spcPts val="0"/>
                        </a:spcAft>
                      </a:pPr>
                      <a:r>
                        <a:rPr lang="ru-RU" sz="1100">
                          <a:effectLst/>
                        </a:rPr>
                        <a:t>м</a:t>
                      </a:r>
                      <a:endParaRPr lang="ru-RU" sz="1100">
                        <a:effectLst/>
                        <a:latin typeface="Times New Roman"/>
                        <a:ea typeface="Times New Roman"/>
                      </a:endParaRPr>
                    </a:p>
                  </a:txBody>
                  <a:tcPr marL="50772" marR="50772" marT="0" marB="0"/>
                </a:tc>
                <a:tc>
                  <a:txBody>
                    <a:bodyPr/>
                    <a:lstStyle/>
                    <a:p>
                      <a:pPr algn="ctr">
                        <a:spcAft>
                          <a:spcPts val="0"/>
                        </a:spcAft>
                      </a:pPr>
                      <a:r>
                        <a:rPr lang="ru-RU" sz="1100">
                          <a:effectLst/>
                        </a:rPr>
                        <a:t>25</a:t>
                      </a:r>
                      <a:endParaRPr lang="ru-RU" sz="1100">
                        <a:effectLst/>
                        <a:latin typeface="Times New Roman"/>
                        <a:ea typeface="Times New Roman"/>
                      </a:endParaRPr>
                    </a:p>
                  </a:txBody>
                  <a:tcPr marL="50772" marR="50772" marT="0" marB="0"/>
                </a:tc>
              </a:tr>
              <a:tr h="382269">
                <a:tc>
                  <a:txBody>
                    <a:bodyPr/>
                    <a:lstStyle/>
                    <a:p>
                      <a:pPr algn="ctr">
                        <a:spcAft>
                          <a:spcPts val="0"/>
                        </a:spcAft>
                      </a:pPr>
                      <a:r>
                        <a:rPr lang="ru-RU" sz="1100">
                          <a:effectLst/>
                        </a:rPr>
                        <a:t>7</a:t>
                      </a:r>
                      <a:endParaRPr lang="ru-RU" sz="1100">
                        <a:effectLst/>
                        <a:latin typeface="Times New Roman"/>
                        <a:ea typeface="Times New Roman"/>
                      </a:endParaRPr>
                    </a:p>
                  </a:txBody>
                  <a:tcPr marL="50772" marR="50772" marT="0" marB="0"/>
                </a:tc>
                <a:tc>
                  <a:txBody>
                    <a:bodyPr/>
                    <a:lstStyle/>
                    <a:p>
                      <a:pPr algn="just">
                        <a:spcAft>
                          <a:spcPts val="0"/>
                        </a:spcAft>
                      </a:pPr>
                      <a:r>
                        <a:rPr lang="ru-RU" sz="1100" dirty="0">
                          <a:effectLst/>
                        </a:rPr>
                        <a:t>Минимальные разрывы между стенами зданий без окон из жилых комнат</a:t>
                      </a:r>
                      <a:endParaRPr lang="ru-RU" sz="1100" dirty="0">
                        <a:effectLst/>
                        <a:latin typeface="Times New Roman"/>
                        <a:ea typeface="Times New Roman"/>
                      </a:endParaRPr>
                    </a:p>
                  </a:txBody>
                  <a:tcPr marL="50772" marR="50772" marT="0" marB="0"/>
                </a:tc>
                <a:tc>
                  <a:txBody>
                    <a:bodyPr/>
                    <a:lstStyle/>
                    <a:p>
                      <a:pPr algn="ctr">
                        <a:spcAft>
                          <a:spcPts val="0"/>
                        </a:spcAft>
                      </a:pPr>
                      <a:r>
                        <a:rPr lang="ru-RU" sz="1100">
                          <a:effectLst/>
                        </a:rPr>
                        <a:t>м</a:t>
                      </a:r>
                      <a:endParaRPr lang="ru-RU" sz="1100">
                        <a:effectLst/>
                        <a:latin typeface="Times New Roman"/>
                        <a:ea typeface="Times New Roman"/>
                      </a:endParaRPr>
                    </a:p>
                  </a:txBody>
                  <a:tcPr marL="50772" marR="50772" marT="0" marB="0"/>
                </a:tc>
                <a:tc>
                  <a:txBody>
                    <a:bodyPr/>
                    <a:lstStyle/>
                    <a:p>
                      <a:pPr algn="ctr">
                        <a:spcAft>
                          <a:spcPts val="0"/>
                        </a:spcAft>
                      </a:pPr>
                      <a:r>
                        <a:rPr lang="ru-RU" sz="1100">
                          <a:effectLst/>
                        </a:rPr>
                        <a:t>6</a:t>
                      </a:r>
                      <a:endParaRPr lang="ru-RU" sz="1100">
                        <a:effectLst/>
                        <a:latin typeface="Times New Roman"/>
                        <a:ea typeface="Times New Roman"/>
                      </a:endParaRPr>
                    </a:p>
                  </a:txBody>
                  <a:tcPr marL="50772" marR="50772" marT="0" marB="0"/>
                </a:tc>
              </a:tr>
              <a:tr h="503118">
                <a:tc>
                  <a:txBody>
                    <a:bodyPr/>
                    <a:lstStyle/>
                    <a:p>
                      <a:pPr algn="ctr">
                        <a:spcAft>
                          <a:spcPts val="0"/>
                        </a:spcAft>
                      </a:pPr>
                      <a:r>
                        <a:rPr lang="ru-RU" sz="1100">
                          <a:effectLst/>
                        </a:rPr>
                        <a:t>8</a:t>
                      </a:r>
                      <a:endParaRPr lang="ru-RU" sz="1100">
                        <a:effectLst/>
                        <a:latin typeface="Times New Roman"/>
                        <a:ea typeface="Times New Roman"/>
                      </a:endParaRPr>
                    </a:p>
                  </a:txBody>
                  <a:tcPr marL="50772" marR="50772" marT="0" marB="0"/>
                </a:tc>
                <a:tc>
                  <a:txBody>
                    <a:bodyPr/>
                    <a:lstStyle/>
                    <a:p>
                      <a:pPr algn="just">
                        <a:spcAft>
                          <a:spcPts val="0"/>
                        </a:spcAft>
                      </a:pPr>
                      <a:r>
                        <a:rPr lang="ru-RU" sz="1100" dirty="0">
                          <a:effectLst/>
                        </a:rPr>
                        <a:t>Максимальная высота здания</a:t>
                      </a:r>
                      <a:endParaRPr lang="ru-RU" sz="1100" dirty="0">
                        <a:effectLst/>
                        <a:latin typeface="Times New Roman"/>
                        <a:ea typeface="Times New Roman"/>
                      </a:endParaRPr>
                    </a:p>
                  </a:txBody>
                  <a:tcPr marL="50772" marR="50772" marT="0" marB="0"/>
                </a:tc>
                <a:tc>
                  <a:txBody>
                    <a:bodyPr/>
                    <a:lstStyle/>
                    <a:p>
                      <a:pPr algn="ctr">
                        <a:spcAft>
                          <a:spcPts val="0"/>
                        </a:spcAft>
                      </a:pPr>
                      <a:r>
                        <a:rPr lang="ru-RU" sz="1100">
                          <a:effectLst/>
                        </a:rPr>
                        <a:t>м</a:t>
                      </a:r>
                      <a:endParaRPr lang="ru-RU" sz="1100">
                        <a:effectLst/>
                        <a:latin typeface="Times New Roman"/>
                        <a:ea typeface="Times New Roman"/>
                      </a:endParaRPr>
                    </a:p>
                  </a:txBody>
                  <a:tcPr marL="50772" marR="50772" marT="0" marB="0"/>
                </a:tc>
                <a:tc>
                  <a:txBody>
                    <a:bodyPr/>
                    <a:lstStyle/>
                    <a:p>
                      <a:pPr algn="ctr">
                        <a:spcAft>
                          <a:spcPts val="0"/>
                        </a:spcAft>
                      </a:pPr>
                      <a:r>
                        <a:rPr lang="ru-RU" sz="1100">
                          <a:effectLst/>
                        </a:rPr>
                        <a:t>51 (Пермь)</a:t>
                      </a:r>
                      <a:endParaRPr lang="ru-RU" sz="1100">
                        <a:effectLst/>
                        <a:latin typeface="Times New Roman"/>
                        <a:ea typeface="Times New Roman"/>
                      </a:endParaRPr>
                    </a:p>
                  </a:txBody>
                  <a:tcPr marL="50772" marR="50772" marT="0" marB="0"/>
                </a:tc>
              </a:tr>
              <a:tr h="573402">
                <a:tc>
                  <a:txBody>
                    <a:bodyPr/>
                    <a:lstStyle/>
                    <a:p>
                      <a:pPr algn="ctr">
                        <a:spcAft>
                          <a:spcPts val="0"/>
                        </a:spcAft>
                      </a:pPr>
                      <a:r>
                        <a:rPr lang="ru-RU" sz="1100">
                          <a:effectLst/>
                        </a:rPr>
                        <a:t>9</a:t>
                      </a:r>
                      <a:endParaRPr lang="ru-RU" sz="1100">
                        <a:effectLst/>
                        <a:latin typeface="Times New Roman"/>
                        <a:ea typeface="Times New Roman"/>
                      </a:endParaRPr>
                    </a:p>
                  </a:txBody>
                  <a:tcPr marL="50772" marR="50772" marT="0" marB="0"/>
                </a:tc>
                <a:tc>
                  <a:txBody>
                    <a:bodyPr/>
                    <a:lstStyle/>
                    <a:p>
                      <a:pPr algn="just">
                        <a:spcAft>
                          <a:spcPts val="0"/>
                        </a:spcAft>
                      </a:pPr>
                      <a:r>
                        <a:rPr lang="ru-RU" sz="1100" dirty="0">
                          <a:effectLst/>
                        </a:rPr>
                        <a:t>Минимальное расстояние между жилыми, общественными и вспомогательными зданиями промышленных предприятий I и II степени огнестойкости</a:t>
                      </a:r>
                      <a:endParaRPr lang="ru-RU" sz="1100" dirty="0">
                        <a:effectLst/>
                        <a:latin typeface="Times New Roman"/>
                        <a:ea typeface="Times New Roman"/>
                      </a:endParaRPr>
                    </a:p>
                  </a:txBody>
                  <a:tcPr marL="50772" marR="50772" marT="0" marB="0"/>
                </a:tc>
                <a:tc>
                  <a:txBody>
                    <a:bodyPr/>
                    <a:lstStyle/>
                    <a:p>
                      <a:pPr algn="ctr">
                        <a:spcAft>
                          <a:spcPts val="0"/>
                        </a:spcAft>
                      </a:pPr>
                      <a:r>
                        <a:rPr lang="ru-RU" sz="1100" dirty="0">
                          <a:effectLst/>
                        </a:rPr>
                        <a:t>м</a:t>
                      </a:r>
                      <a:endParaRPr lang="ru-RU" sz="1100" dirty="0">
                        <a:effectLst/>
                        <a:latin typeface="Times New Roman"/>
                        <a:ea typeface="Times New Roman"/>
                      </a:endParaRPr>
                    </a:p>
                  </a:txBody>
                  <a:tcPr marL="50772" marR="50772" marT="0" marB="0"/>
                </a:tc>
                <a:tc>
                  <a:txBody>
                    <a:bodyPr/>
                    <a:lstStyle/>
                    <a:p>
                      <a:pPr algn="ctr">
                        <a:spcAft>
                          <a:spcPts val="0"/>
                        </a:spcAft>
                      </a:pPr>
                      <a:r>
                        <a:rPr lang="ru-RU" sz="1100">
                          <a:effectLst/>
                        </a:rPr>
                        <a:t>6</a:t>
                      </a:r>
                      <a:endParaRPr lang="ru-RU" sz="1100">
                        <a:effectLst/>
                        <a:latin typeface="Times New Roman"/>
                        <a:ea typeface="Times New Roman"/>
                      </a:endParaRPr>
                    </a:p>
                  </a:txBody>
                  <a:tcPr marL="50772" marR="50772" marT="0" marB="0"/>
                </a:tc>
              </a:tr>
              <a:tr h="764537">
                <a:tc>
                  <a:txBody>
                    <a:bodyPr/>
                    <a:lstStyle/>
                    <a:p>
                      <a:pPr algn="ctr">
                        <a:spcAft>
                          <a:spcPts val="0"/>
                        </a:spcAft>
                      </a:pPr>
                      <a:r>
                        <a:rPr lang="ru-RU" sz="1100">
                          <a:effectLst/>
                        </a:rPr>
                        <a:t>10</a:t>
                      </a:r>
                      <a:endParaRPr lang="ru-RU" sz="1100">
                        <a:effectLst/>
                        <a:latin typeface="Times New Roman"/>
                        <a:ea typeface="Times New Roman"/>
                      </a:endParaRPr>
                    </a:p>
                  </a:txBody>
                  <a:tcPr marL="50772" marR="50772" marT="0" marB="0"/>
                </a:tc>
                <a:tc>
                  <a:txBody>
                    <a:bodyPr/>
                    <a:lstStyle/>
                    <a:p>
                      <a:pPr algn="just">
                        <a:spcAft>
                          <a:spcPts val="0"/>
                        </a:spcAft>
                      </a:pPr>
                      <a:r>
                        <a:rPr lang="ru-RU" sz="1100">
                          <a:effectLst/>
                        </a:rPr>
                        <a:t>Минимальное расстояние между жилыми, общественными и вспомогательными зданиями промышленных предприятий I, II, III степени огнестойкости и зданиями III степени огнестойкости </a:t>
                      </a:r>
                      <a:endParaRPr lang="ru-RU" sz="1100">
                        <a:effectLst/>
                        <a:latin typeface="Times New Roman"/>
                        <a:ea typeface="Times New Roman"/>
                      </a:endParaRPr>
                    </a:p>
                  </a:txBody>
                  <a:tcPr marL="50772" marR="50772" marT="0" marB="0"/>
                </a:tc>
                <a:tc>
                  <a:txBody>
                    <a:bodyPr/>
                    <a:lstStyle/>
                    <a:p>
                      <a:pPr algn="ctr">
                        <a:spcAft>
                          <a:spcPts val="0"/>
                        </a:spcAft>
                      </a:pPr>
                      <a:r>
                        <a:rPr lang="ru-RU" sz="1100" dirty="0">
                          <a:effectLst/>
                        </a:rPr>
                        <a:t>м</a:t>
                      </a:r>
                      <a:endParaRPr lang="ru-RU" sz="1100" dirty="0">
                        <a:effectLst/>
                        <a:latin typeface="Times New Roman"/>
                        <a:ea typeface="Times New Roman"/>
                      </a:endParaRPr>
                    </a:p>
                  </a:txBody>
                  <a:tcPr marL="50772" marR="50772" marT="0" marB="0"/>
                </a:tc>
                <a:tc>
                  <a:txBody>
                    <a:bodyPr/>
                    <a:lstStyle/>
                    <a:p>
                      <a:pPr algn="ctr">
                        <a:spcAft>
                          <a:spcPts val="0"/>
                        </a:spcAft>
                      </a:pPr>
                      <a:r>
                        <a:rPr lang="ru-RU" sz="1100" dirty="0">
                          <a:effectLst/>
                        </a:rPr>
                        <a:t>8</a:t>
                      </a:r>
                      <a:endParaRPr lang="ru-RU" sz="1100" dirty="0">
                        <a:effectLst/>
                        <a:latin typeface="Times New Roman"/>
                        <a:ea typeface="Times New Roman"/>
                      </a:endParaRPr>
                    </a:p>
                  </a:txBody>
                  <a:tcPr marL="50772" marR="50772" marT="0" marB="0"/>
                </a:tc>
              </a:tr>
            </a:tbl>
          </a:graphicData>
        </a:graphic>
      </p:graphicFrame>
      <p:sp>
        <p:nvSpPr>
          <p:cNvPr id="3" name="Rectangle 1"/>
          <p:cNvSpPr>
            <a:spLocks noChangeArrowheads="1"/>
          </p:cNvSpPr>
          <p:nvPr/>
        </p:nvSpPr>
        <p:spPr bwMode="auto">
          <a:xfrm>
            <a:off x="466167" y="293469"/>
            <a:ext cx="82089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effectLst/>
                <a:latin typeface="Arial" pitchFamily="34" charset="0"/>
                <a:ea typeface="Times New Roman" pitchFamily="18" charset="0"/>
                <a:cs typeface="Arial" pitchFamily="34" charset="0"/>
              </a:rPr>
              <a:t>По каждой из зон устанавливаются основные, вспомогательные и условно разрешенные виды использования. Кроме того, для каждой зоны устанавливаются нормативы плотности застройки. Например, в Перми для зон застройки многоэтажными жилыми домами предусматривается:</a:t>
            </a:r>
            <a:endParaRPr kumimoji="0" lang="ru-RU" sz="1800" b="0" i="0" u="none" strike="noStrike" cap="none" normalizeH="0" baseline="0" dirty="0" smtClean="0">
              <a:ln>
                <a:noFill/>
              </a:ln>
              <a:effectLst/>
              <a:latin typeface="Arial" pitchFamily="34" charset="0"/>
              <a:cs typeface="Arial" pitchFamily="34" charset="0"/>
            </a:endParaRPr>
          </a:p>
        </p:txBody>
      </p:sp>
    </p:spTree>
    <p:extLst>
      <p:ext uri="{BB962C8B-B14F-4D97-AF65-F5344CB8AC3E}">
        <p14:creationId xmlns:p14="http://schemas.microsoft.com/office/powerpoint/2010/main" val="3425956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764705"/>
            <a:ext cx="3636085" cy="720080"/>
          </a:xfrm>
        </p:spPr>
        <p:txBody>
          <a:bodyPr/>
          <a:lstStyle/>
          <a:p>
            <a:r>
              <a:rPr lang="ru-RU" sz="2000" dirty="0">
                <a:solidFill>
                  <a:schemeClr val="tx1"/>
                </a:solidFill>
              </a:rPr>
              <a:t>Экологические требования к объектам транспорта</a:t>
            </a:r>
          </a:p>
        </p:txBody>
      </p:sp>
      <p:sp>
        <p:nvSpPr>
          <p:cNvPr id="3" name="Объект 2"/>
          <p:cNvSpPr>
            <a:spLocks noGrp="1"/>
          </p:cNvSpPr>
          <p:nvPr>
            <p:ph idx="1"/>
          </p:nvPr>
        </p:nvSpPr>
        <p:spPr>
          <a:xfrm>
            <a:off x="4593515" y="332656"/>
            <a:ext cx="4298965" cy="6192688"/>
          </a:xfrm>
        </p:spPr>
        <p:txBody>
          <a:bodyPr>
            <a:noAutofit/>
          </a:bodyPr>
          <a:lstStyle/>
          <a:p>
            <a:pPr algn="just"/>
            <a:r>
              <a:rPr lang="ru-RU" sz="1050" b="1" i="1" dirty="0">
                <a:solidFill>
                  <a:schemeClr val="tx1"/>
                </a:solidFill>
              </a:rPr>
              <a:t>Экологические требования к строительству и эксплуатации железных дорог</a:t>
            </a:r>
            <a:r>
              <a:rPr lang="ru-RU" sz="1050" dirty="0">
                <a:solidFill>
                  <a:schemeClr val="tx1"/>
                </a:solidFill>
              </a:rPr>
              <a:t> в основном ограничиваются общими требованию по нормированию и снижению негативного воздействия на окружающую среду (ПДВ, ПДС, ПНООЛР), соблюдению порядка разработки и согласования проектной документации при строительстве и реконструкции. К особенностям отрасли относится необходимость содержания лесозащитных </a:t>
            </a:r>
            <a:r>
              <a:rPr lang="ru-RU" sz="1050" dirty="0" smtClean="0">
                <a:solidFill>
                  <a:schemeClr val="tx1"/>
                </a:solidFill>
              </a:rPr>
              <a:t>полос (</a:t>
            </a:r>
            <a:r>
              <a:rPr lang="ru-RU" sz="1050" dirty="0">
                <a:solidFill>
                  <a:schemeClr val="tx1"/>
                </a:solidFill>
              </a:rPr>
              <a:t>не менее 100 м</a:t>
            </a:r>
            <a:r>
              <a:rPr lang="ru-RU" sz="1050" dirty="0" smtClean="0">
                <a:solidFill>
                  <a:schemeClr val="tx1"/>
                </a:solidFill>
              </a:rPr>
              <a:t>). </a:t>
            </a:r>
            <a:r>
              <a:rPr lang="ru-RU" sz="1050" dirty="0">
                <a:solidFill>
                  <a:schemeClr val="tx1"/>
                </a:solidFill>
              </a:rPr>
              <a:t>В странах с наиболее развитым природоохранным законодательством предусматривается лицензирование и другие формы особого контроля при перевозках опасных грузов.</a:t>
            </a:r>
          </a:p>
          <a:p>
            <a:pPr algn="just"/>
            <a:r>
              <a:rPr lang="ru-RU" sz="1050" b="1" i="1" dirty="0">
                <a:solidFill>
                  <a:schemeClr val="tx1"/>
                </a:solidFill>
              </a:rPr>
              <a:t>Экологические требования к автомобильным дорогам</a:t>
            </a:r>
            <a:r>
              <a:rPr lang="ru-RU" sz="1050" dirty="0">
                <a:solidFill>
                  <a:schemeClr val="tx1"/>
                </a:solidFill>
              </a:rPr>
              <a:t>. Общие требования к вновь проектируемым </a:t>
            </a:r>
            <a:r>
              <a:rPr lang="ru-RU" sz="1050" dirty="0" smtClean="0">
                <a:solidFill>
                  <a:schemeClr val="tx1"/>
                </a:solidFill>
              </a:rPr>
              <a:t>автодорогам </a:t>
            </a:r>
            <a:r>
              <a:rPr lang="ru-RU" sz="1050" dirty="0">
                <a:solidFill>
                  <a:schemeClr val="tx1"/>
                </a:solidFill>
              </a:rPr>
              <a:t>предусматривают:</a:t>
            </a:r>
          </a:p>
          <a:p>
            <a:pPr algn="just"/>
            <a:r>
              <a:rPr lang="ru-RU" sz="1050" dirty="0">
                <a:solidFill>
                  <a:schemeClr val="tx1"/>
                </a:solidFill>
              </a:rPr>
              <a:t>- строгое соблюдение требований по обеспечению экологической безопасности сооружений;</a:t>
            </a:r>
          </a:p>
          <a:p>
            <a:pPr algn="just"/>
            <a:r>
              <a:rPr lang="ru-RU" sz="1050" dirty="0">
                <a:solidFill>
                  <a:schemeClr val="tx1"/>
                </a:solidFill>
              </a:rPr>
              <a:t>- учет решений, принятых в </a:t>
            </a:r>
            <a:r>
              <a:rPr lang="ru-RU" sz="1050" dirty="0" smtClean="0">
                <a:solidFill>
                  <a:schemeClr val="tx1"/>
                </a:solidFill>
              </a:rPr>
              <a:t>документах </a:t>
            </a:r>
            <a:r>
              <a:rPr lang="ru-RU" sz="1050" dirty="0">
                <a:solidFill>
                  <a:schemeClr val="tx1"/>
                </a:solidFill>
              </a:rPr>
              <a:t>территориального планирования;</a:t>
            </a:r>
          </a:p>
          <a:p>
            <a:pPr algn="just"/>
            <a:r>
              <a:rPr lang="ru-RU" sz="1050" dirty="0">
                <a:solidFill>
                  <a:schemeClr val="tx1"/>
                </a:solidFill>
              </a:rPr>
              <a:t>- рациональное </a:t>
            </a:r>
            <a:r>
              <a:rPr lang="ru-RU" sz="1050" dirty="0" err="1">
                <a:solidFill>
                  <a:schemeClr val="tx1"/>
                </a:solidFill>
              </a:rPr>
              <a:t>проложение</a:t>
            </a:r>
            <a:r>
              <a:rPr lang="ru-RU" sz="1050" dirty="0">
                <a:solidFill>
                  <a:schemeClr val="tx1"/>
                </a:solidFill>
              </a:rPr>
              <a:t> дороги, оказывающее положительное влияние на экономическое и социальное развитие прилегающих территорий, недопущение превышения ПДК загрязняющих веществ и ПДУ физических полей в жилых зонах, социально-культурных учреждениях и рекреационных зонах;</a:t>
            </a:r>
          </a:p>
          <a:p>
            <a:pPr algn="just"/>
            <a:r>
              <a:rPr lang="ru-RU" sz="1050" dirty="0">
                <a:solidFill>
                  <a:schemeClr val="tx1"/>
                </a:solidFill>
              </a:rPr>
              <a:t>- рациональное использование земель и других </a:t>
            </a:r>
            <a:r>
              <a:rPr lang="ru-RU" sz="1050" dirty="0" smtClean="0">
                <a:solidFill>
                  <a:schemeClr val="tx1"/>
                </a:solidFill>
              </a:rPr>
              <a:t>ресурсов</a:t>
            </a:r>
            <a:r>
              <a:rPr lang="ru-RU" sz="1050" dirty="0">
                <a:solidFill>
                  <a:schemeClr val="tx1"/>
                </a:solidFill>
              </a:rPr>
              <a:t>.</a:t>
            </a:r>
          </a:p>
          <a:p>
            <a:pPr algn="just"/>
            <a:r>
              <a:rPr lang="ru-RU" sz="1050" b="1" i="1" dirty="0">
                <a:solidFill>
                  <a:schemeClr val="tx1"/>
                </a:solidFill>
              </a:rPr>
              <a:t>Подлежащие учету воздействия от автомобильных дорог включают</a:t>
            </a:r>
            <a:r>
              <a:rPr lang="ru-RU" sz="1050" dirty="0">
                <a:solidFill>
                  <a:schemeClr val="tx1"/>
                </a:solidFill>
              </a:rPr>
              <a:t>:</a:t>
            </a:r>
          </a:p>
          <a:p>
            <a:pPr algn="just"/>
            <a:r>
              <a:rPr lang="ru-RU" sz="1050" dirty="0">
                <a:solidFill>
                  <a:schemeClr val="tx1"/>
                </a:solidFill>
              </a:rPr>
              <a:t>- строительные воздействия, связанные с ведением работ при сооружении дороги и носящие главным образом временный характер;</a:t>
            </a:r>
          </a:p>
          <a:p>
            <a:pPr algn="just"/>
            <a:r>
              <a:rPr lang="ru-RU" sz="1050" dirty="0">
                <a:solidFill>
                  <a:schemeClr val="tx1"/>
                </a:solidFill>
              </a:rPr>
              <a:t>- эксплуатационные воздействия, связанные с функционированием автомобильной дороги как инженерного сооружения; </a:t>
            </a:r>
          </a:p>
          <a:p>
            <a:pPr algn="just"/>
            <a:r>
              <a:rPr lang="ru-RU" sz="1050" dirty="0">
                <a:solidFill>
                  <a:schemeClr val="tx1"/>
                </a:solidFill>
              </a:rPr>
              <a:t>-воздействия автомобильного транспорта.</a:t>
            </a:r>
          </a:p>
          <a:p>
            <a:pPr algn="just"/>
            <a:endParaRPr lang="ru-RU" sz="1050"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7" y="2780928"/>
            <a:ext cx="4032448" cy="2036590"/>
          </a:xfrm>
          <a:prstGeom prst="rect">
            <a:avLst/>
          </a:prstGeom>
        </p:spPr>
      </p:pic>
    </p:spTree>
    <p:extLst>
      <p:ext uri="{BB962C8B-B14F-4D97-AF65-F5344CB8AC3E}">
        <p14:creationId xmlns:p14="http://schemas.microsoft.com/office/powerpoint/2010/main" val="24338763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20688"/>
            <a:ext cx="3636085" cy="1258493"/>
          </a:xfrm>
        </p:spPr>
        <p:txBody>
          <a:bodyPr/>
          <a:lstStyle/>
          <a:p>
            <a:r>
              <a:rPr lang="ru-RU" sz="2400" i="1" dirty="0">
                <a:solidFill>
                  <a:schemeClr val="tx1"/>
                </a:solidFill>
              </a:rPr>
              <a:t>Экологические требования к автомобилям</a:t>
            </a:r>
            <a:r>
              <a:rPr lang="ru-RU" sz="2400" dirty="0">
                <a:solidFill>
                  <a:schemeClr val="tx1"/>
                </a:solidFill>
              </a:rPr>
              <a:t> </a:t>
            </a:r>
          </a:p>
        </p:txBody>
      </p:sp>
      <p:graphicFrame>
        <p:nvGraphicFramePr>
          <p:cNvPr id="5" name="Объект 4"/>
          <p:cNvGraphicFramePr>
            <a:graphicFrameLocks noGrp="1"/>
          </p:cNvGraphicFramePr>
          <p:nvPr>
            <p:ph idx="1"/>
            <p:extLst>
              <p:ext uri="{D42A27DB-BD31-4B8C-83A1-F6EECF244321}">
                <p14:modId xmlns:p14="http://schemas.microsoft.com/office/powerpoint/2010/main" val="3198683072"/>
              </p:ext>
            </p:extLst>
          </p:nvPr>
        </p:nvGraphicFramePr>
        <p:xfrm>
          <a:off x="4572000" y="3645024"/>
          <a:ext cx="4016376" cy="727316"/>
        </p:xfrm>
        <a:graphic>
          <a:graphicData uri="http://schemas.openxmlformats.org/drawingml/2006/table">
            <a:tbl>
              <a:tblPr firstRow="1" firstCol="1" bandRow="1">
                <a:tableStyleId>{5C22544A-7EE6-4342-B048-85BDC9FD1C3A}</a:tableStyleId>
              </a:tblPr>
              <a:tblGrid>
                <a:gridCol w="573708"/>
                <a:gridCol w="573708"/>
                <a:gridCol w="573708"/>
                <a:gridCol w="573708"/>
                <a:gridCol w="573708"/>
                <a:gridCol w="573708"/>
                <a:gridCol w="574128"/>
              </a:tblGrid>
              <a:tr h="241738">
                <a:tc>
                  <a:txBody>
                    <a:bodyPr/>
                    <a:lstStyle/>
                    <a:p>
                      <a:pPr indent="0" algn="just">
                        <a:spcAft>
                          <a:spcPts val="0"/>
                        </a:spcAft>
                      </a:pPr>
                      <a:r>
                        <a:rPr lang="ru-RU" sz="800" dirty="0">
                          <a:effectLst/>
                        </a:rPr>
                        <a:t> </a:t>
                      </a:r>
                      <a:endParaRPr lang="ru-RU" sz="800" dirty="0">
                        <a:effectLst/>
                        <a:latin typeface="Times New Roman"/>
                        <a:ea typeface="Times New Roman"/>
                      </a:endParaRPr>
                    </a:p>
                  </a:txBody>
                  <a:tcPr marL="45326" marR="45326" marT="0" marB="0"/>
                </a:tc>
                <a:tc>
                  <a:txBody>
                    <a:bodyPr/>
                    <a:lstStyle/>
                    <a:p>
                      <a:pPr indent="0" algn="ctr">
                        <a:spcAft>
                          <a:spcPts val="0"/>
                        </a:spcAft>
                      </a:pPr>
                      <a:r>
                        <a:rPr lang="ru-RU" sz="800" dirty="0">
                          <a:effectLst/>
                        </a:rPr>
                        <a:t>Евро-1</a:t>
                      </a:r>
                      <a:endParaRPr lang="ru-RU" sz="800" dirty="0">
                        <a:effectLst/>
                        <a:latin typeface="Times New Roman"/>
                        <a:ea typeface="Times New Roman"/>
                      </a:endParaRPr>
                    </a:p>
                  </a:txBody>
                  <a:tcPr marL="45326" marR="45326" marT="0" marB="0"/>
                </a:tc>
                <a:tc>
                  <a:txBody>
                    <a:bodyPr/>
                    <a:lstStyle/>
                    <a:p>
                      <a:pPr indent="0" algn="ctr">
                        <a:spcAft>
                          <a:spcPts val="0"/>
                        </a:spcAft>
                      </a:pPr>
                      <a:r>
                        <a:rPr lang="ru-RU" sz="800" dirty="0">
                          <a:effectLst/>
                        </a:rPr>
                        <a:t>Евро-2</a:t>
                      </a:r>
                      <a:endParaRPr lang="ru-RU" sz="800" dirty="0">
                        <a:effectLst/>
                        <a:latin typeface="Times New Roman"/>
                        <a:ea typeface="Times New Roman"/>
                      </a:endParaRPr>
                    </a:p>
                  </a:txBody>
                  <a:tcPr marL="45326" marR="45326" marT="0" marB="0"/>
                </a:tc>
                <a:tc>
                  <a:txBody>
                    <a:bodyPr/>
                    <a:lstStyle/>
                    <a:p>
                      <a:pPr indent="0" algn="ctr">
                        <a:spcAft>
                          <a:spcPts val="0"/>
                        </a:spcAft>
                      </a:pPr>
                      <a:r>
                        <a:rPr lang="ru-RU" sz="800" dirty="0">
                          <a:effectLst/>
                        </a:rPr>
                        <a:t>Евро-3</a:t>
                      </a:r>
                      <a:endParaRPr lang="ru-RU" sz="800" dirty="0">
                        <a:effectLst/>
                        <a:latin typeface="Times New Roman"/>
                        <a:ea typeface="Times New Roman"/>
                      </a:endParaRPr>
                    </a:p>
                  </a:txBody>
                  <a:tcPr marL="45326" marR="45326" marT="0" marB="0"/>
                </a:tc>
                <a:tc>
                  <a:txBody>
                    <a:bodyPr/>
                    <a:lstStyle/>
                    <a:p>
                      <a:pPr indent="0" algn="ctr">
                        <a:spcAft>
                          <a:spcPts val="0"/>
                        </a:spcAft>
                      </a:pPr>
                      <a:r>
                        <a:rPr lang="ru-RU" sz="800" dirty="0">
                          <a:effectLst/>
                        </a:rPr>
                        <a:t>Евро-4</a:t>
                      </a:r>
                      <a:endParaRPr lang="ru-RU" sz="800" dirty="0">
                        <a:effectLst/>
                        <a:latin typeface="Times New Roman"/>
                        <a:ea typeface="Times New Roman"/>
                      </a:endParaRPr>
                    </a:p>
                  </a:txBody>
                  <a:tcPr marL="45326" marR="45326" marT="0" marB="0"/>
                </a:tc>
                <a:tc>
                  <a:txBody>
                    <a:bodyPr/>
                    <a:lstStyle/>
                    <a:p>
                      <a:pPr indent="0" algn="ctr">
                        <a:spcAft>
                          <a:spcPts val="0"/>
                        </a:spcAft>
                      </a:pPr>
                      <a:r>
                        <a:rPr lang="ru-RU" sz="800" dirty="0">
                          <a:effectLst/>
                        </a:rPr>
                        <a:t>Евро-5</a:t>
                      </a:r>
                      <a:endParaRPr lang="ru-RU" sz="800" dirty="0">
                        <a:effectLst/>
                        <a:latin typeface="Times New Roman"/>
                        <a:ea typeface="Times New Roman"/>
                      </a:endParaRPr>
                    </a:p>
                  </a:txBody>
                  <a:tcPr marL="45326" marR="45326" marT="0" marB="0"/>
                </a:tc>
                <a:tc>
                  <a:txBody>
                    <a:bodyPr/>
                    <a:lstStyle/>
                    <a:p>
                      <a:pPr indent="0" algn="ctr">
                        <a:spcAft>
                          <a:spcPts val="0"/>
                        </a:spcAft>
                      </a:pPr>
                      <a:r>
                        <a:rPr lang="ru-RU" sz="800">
                          <a:effectLst/>
                        </a:rPr>
                        <a:t>Евро-6</a:t>
                      </a:r>
                      <a:endParaRPr lang="ru-RU" sz="800">
                        <a:effectLst/>
                        <a:latin typeface="Times New Roman"/>
                        <a:ea typeface="Times New Roman"/>
                      </a:endParaRPr>
                    </a:p>
                  </a:txBody>
                  <a:tcPr marL="45326" marR="45326" marT="0" marB="0"/>
                </a:tc>
              </a:tr>
              <a:tr h="241738">
                <a:tc>
                  <a:txBody>
                    <a:bodyPr/>
                    <a:lstStyle/>
                    <a:p>
                      <a:pPr indent="0" algn="just">
                        <a:spcAft>
                          <a:spcPts val="0"/>
                        </a:spcAft>
                      </a:pPr>
                      <a:r>
                        <a:rPr lang="ru-RU" sz="800">
                          <a:effectLst/>
                        </a:rPr>
                        <a:t>Страны ЕС</a:t>
                      </a:r>
                      <a:endParaRPr lang="ru-RU" sz="800">
                        <a:effectLst/>
                        <a:latin typeface="Times New Roman"/>
                        <a:ea typeface="Times New Roman"/>
                      </a:endParaRPr>
                    </a:p>
                  </a:txBody>
                  <a:tcPr marL="45326" marR="45326" marT="0" marB="0"/>
                </a:tc>
                <a:tc>
                  <a:txBody>
                    <a:bodyPr/>
                    <a:lstStyle/>
                    <a:p>
                      <a:pPr indent="0" algn="ctr">
                        <a:spcAft>
                          <a:spcPts val="0"/>
                        </a:spcAft>
                      </a:pPr>
                      <a:r>
                        <a:rPr lang="ru-RU" sz="800">
                          <a:effectLst/>
                        </a:rPr>
                        <a:t>1993</a:t>
                      </a:r>
                      <a:endParaRPr lang="ru-RU" sz="800">
                        <a:effectLst/>
                        <a:latin typeface="Times New Roman"/>
                        <a:ea typeface="Times New Roman"/>
                      </a:endParaRPr>
                    </a:p>
                  </a:txBody>
                  <a:tcPr marL="45326" marR="45326" marT="0" marB="0"/>
                </a:tc>
                <a:tc>
                  <a:txBody>
                    <a:bodyPr/>
                    <a:lstStyle/>
                    <a:p>
                      <a:pPr indent="0" algn="ctr">
                        <a:spcAft>
                          <a:spcPts val="0"/>
                        </a:spcAft>
                      </a:pPr>
                      <a:r>
                        <a:rPr lang="ru-RU" sz="800">
                          <a:effectLst/>
                        </a:rPr>
                        <a:t>1996</a:t>
                      </a:r>
                      <a:endParaRPr lang="ru-RU" sz="800">
                        <a:effectLst/>
                        <a:latin typeface="Times New Roman"/>
                        <a:ea typeface="Times New Roman"/>
                      </a:endParaRPr>
                    </a:p>
                  </a:txBody>
                  <a:tcPr marL="45326" marR="45326" marT="0" marB="0"/>
                </a:tc>
                <a:tc>
                  <a:txBody>
                    <a:bodyPr/>
                    <a:lstStyle/>
                    <a:p>
                      <a:pPr indent="0" algn="ctr">
                        <a:spcAft>
                          <a:spcPts val="0"/>
                        </a:spcAft>
                      </a:pPr>
                      <a:r>
                        <a:rPr lang="ru-RU" sz="800" dirty="0">
                          <a:effectLst/>
                        </a:rPr>
                        <a:t>2000</a:t>
                      </a:r>
                      <a:endParaRPr lang="ru-RU" sz="800" dirty="0">
                        <a:effectLst/>
                        <a:latin typeface="Times New Roman"/>
                        <a:ea typeface="Times New Roman"/>
                      </a:endParaRPr>
                    </a:p>
                  </a:txBody>
                  <a:tcPr marL="45326" marR="45326" marT="0" marB="0"/>
                </a:tc>
                <a:tc>
                  <a:txBody>
                    <a:bodyPr/>
                    <a:lstStyle/>
                    <a:p>
                      <a:pPr indent="0" algn="ctr">
                        <a:spcAft>
                          <a:spcPts val="0"/>
                        </a:spcAft>
                      </a:pPr>
                      <a:r>
                        <a:rPr lang="ru-RU" sz="800" dirty="0">
                          <a:effectLst/>
                        </a:rPr>
                        <a:t>2006</a:t>
                      </a:r>
                      <a:endParaRPr lang="ru-RU" sz="800" dirty="0">
                        <a:effectLst/>
                        <a:latin typeface="Times New Roman"/>
                        <a:ea typeface="Times New Roman"/>
                      </a:endParaRPr>
                    </a:p>
                  </a:txBody>
                  <a:tcPr marL="45326" marR="45326" marT="0" marB="0"/>
                </a:tc>
                <a:tc>
                  <a:txBody>
                    <a:bodyPr/>
                    <a:lstStyle/>
                    <a:p>
                      <a:pPr indent="0" algn="ctr">
                        <a:spcAft>
                          <a:spcPts val="0"/>
                        </a:spcAft>
                      </a:pPr>
                      <a:r>
                        <a:rPr lang="ru-RU" sz="800" dirty="0">
                          <a:effectLst/>
                        </a:rPr>
                        <a:t>2009</a:t>
                      </a:r>
                      <a:endParaRPr lang="ru-RU" sz="800" dirty="0">
                        <a:effectLst/>
                        <a:latin typeface="Times New Roman"/>
                        <a:ea typeface="Times New Roman"/>
                      </a:endParaRPr>
                    </a:p>
                  </a:txBody>
                  <a:tcPr marL="45326" marR="45326" marT="0" marB="0"/>
                </a:tc>
                <a:tc>
                  <a:txBody>
                    <a:bodyPr/>
                    <a:lstStyle/>
                    <a:p>
                      <a:pPr indent="0" algn="ctr">
                        <a:spcAft>
                          <a:spcPts val="0"/>
                        </a:spcAft>
                      </a:pPr>
                      <a:r>
                        <a:rPr lang="ru-RU" sz="800" dirty="0" smtClean="0">
                          <a:effectLst/>
                        </a:rPr>
                        <a:t>2014</a:t>
                      </a:r>
                      <a:endParaRPr lang="ru-RU" sz="800" dirty="0">
                        <a:effectLst/>
                        <a:latin typeface="Times New Roman"/>
                        <a:ea typeface="Times New Roman"/>
                      </a:endParaRPr>
                    </a:p>
                  </a:txBody>
                  <a:tcPr marL="45326" marR="45326" marT="0" marB="0"/>
                </a:tc>
              </a:tr>
              <a:tr h="241738">
                <a:tc>
                  <a:txBody>
                    <a:bodyPr/>
                    <a:lstStyle/>
                    <a:p>
                      <a:pPr indent="0" algn="just">
                        <a:spcAft>
                          <a:spcPts val="0"/>
                        </a:spcAft>
                      </a:pPr>
                      <a:r>
                        <a:rPr lang="ru-RU" sz="800">
                          <a:effectLst/>
                        </a:rPr>
                        <a:t>Россия</a:t>
                      </a:r>
                      <a:endParaRPr lang="ru-RU" sz="800">
                        <a:effectLst/>
                        <a:latin typeface="Times New Roman"/>
                        <a:ea typeface="Times New Roman"/>
                      </a:endParaRPr>
                    </a:p>
                  </a:txBody>
                  <a:tcPr marL="45326" marR="45326" marT="0" marB="0"/>
                </a:tc>
                <a:tc>
                  <a:txBody>
                    <a:bodyPr/>
                    <a:lstStyle/>
                    <a:p>
                      <a:pPr indent="0" algn="ctr">
                        <a:spcAft>
                          <a:spcPts val="0"/>
                        </a:spcAft>
                      </a:pPr>
                      <a:r>
                        <a:rPr lang="ru-RU" sz="800">
                          <a:effectLst/>
                        </a:rPr>
                        <a:t>2002</a:t>
                      </a:r>
                      <a:endParaRPr lang="ru-RU" sz="800">
                        <a:effectLst/>
                        <a:latin typeface="Times New Roman"/>
                        <a:ea typeface="Times New Roman"/>
                      </a:endParaRPr>
                    </a:p>
                  </a:txBody>
                  <a:tcPr marL="45326" marR="45326" marT="0" marB="0"/>
                </a:tc>
                <a:tc>
                  <a:txBody>
                    <a:bodyPr/>
                    <a:lstStyle/>
                    <a:p>
                      <a:pPr indent="0" algn="ctr">
                        <a:spcAft>
                          <a:spcPts val="0"/>
                        </a:spcAft>
                      </a:pPr>
                      <a:r>
                        <a:rPr lang="ru-RU" sz="800">
                          <a:effectLst/>
                        </a:rPr>
                        <a:t>2005</a:t>
                      </a:r>
                      <a:endParaRPr lang="ru-RU" sz="800">
                        <a:effectLst/>
                        <a:latin typeface="Times New Roman"/>
                        <a:ea typeface="Times New Roman"/>
                      </a:endParaRPr>
                    </a:p>
                  </a:txBody>
                  <a:tcPr marL="45326" marR="45326" marT="0" marB="0"/>
                </a:tc>
                <a:tc>
                  <a:txBody>
                    <a:bodyPr/>
                    <a:lstStyle/>
                    <a:p>
                      <a:pPr indent="0" algn="ctr">
                        <a:spcAft>
                          <a:spcPts val="0"/>
                        </a:spcAft>
                      </a:pPr>
                      <a:r>
                        <a:rPr lang="ru-RU" sz="800" dirty="0">
                          <a:effectLst/>
                        </a:rPr>
                        <a:t>2008</a:t>
                      </a:r>
                      <a:endParaRPr lang="ru-RU" sz="800" dirty="0">
                        <a:effectLst/>
                        <a:latin typeface="Times New Roman"/>
                        <a:ea typeface="Times New Roman"/>
                      </a:endParaRPr>
                    </a:p>
                  </a:txBody>
                  <a:tcPr marL="45326" marR="45326" marT="0" marB="0"/>
                </a:tc>
                <a:tc>
                  <a:txBody>
                    <a:bodyPr/>
                    <a:lstStyle/>
                    <a:p>
                      <a:pPr indent="0" algn="ctr">
                        <a:spcAft>
                          <a:spcPts val="0"/>
                        </a:spcAft>
                      </a:pPr>
                      <a:r>
                        <a:rPr lang="ru-RU" sz="800" dirty="0" smtClean="0">
                          <a:effectLst/>
                        </a:rPr>
                        <a:t>2012</a:t>
                      </a:r>
                      <a:endParaRPr lang="ru-RU" sz="800" dirty="0">
                        <a:effectLst/>
                        <a:latin typeface="Times New Roman"/>
                        <a:ea typeface="Times New Roman"/>
                      </a:endParaRPr>
                    </a:p>
                  </a:txBody>
                  <a:tcPr marL="45326" marR="45326" marT="0" marB="0"/>
                </a:tc>
                <a:tc>
                  <a:txBody>
                    <a:bodyPr/>
                    <a:lstStyle/>
                    <a:p>
                      <a:pPr indent="0" algn="ctr">
                        <a:spcAft>
                          <a:spcPts val="0"/>
                        </a:spcAft>
                      </a:pPr>
                      <a:r>
                        <a:rPr lang="ru-RU" sz="800" dirty="0">
                          <a:effectLst/>
                        </a:rPr>
                        <a:t> </a:t>
                      </a:r>
                      <a:endParaRPr lang="ru-RU" sz="800" dirty="0">
                        <a:effectLst/>
                        <a:latin typeface="Times New Roman"/>
                        <a:ea typeface="Times New Roman"/>
                      </a:endParaRPr>
                    </a:p>
                  </a:txBody>
                  <a:tcPr marL="45326" marR="45326" marT="0" marB="0"/>
                </a:tc>
                <a:tc>
                  <a:txBody>
                    <a:bodyPr/>
                    <a:lstStyle/>
                    <a:p>
                      <a:pPr indent="0" algn="ctr">
                        <a:spcAft>
                          <a:spcPts val="0"/>
                        </a:spcAft>
                      </a:pPr>
                      <a:r>
                        <a:rPr lang="ru-RU" sz="800" dirty="0">
                          <a:effectLst/>
                        </a:rPr>
                        <a:t> </a:t>
                      </a:r>
                      <a:endParaRPr lang="ru-RU" sz="800" dirty="0">
                        <a:effectLst/>
                        <a:latin typeface="Times New Roman"/>
                        <a:ea typeface="Times New Roman"/>
                      </a:endParaRPr>
                    </a:p>
                  </a:txBody>
                  <a:tcPr marL="45326" marR="45326" marT="0" marB="0"/>
                </a:tc>
              </a:tr>
            </a:tbl>
          </a:graphicData>
        </a:graphic>
      </p:graphicFrame>
      <p:sp>
        <p:nvSpPr>
          <p:cNvPr id="4" name="Текст 3"/>
          <p:cNvSpPr>
            <a:spLocks noGrp="1"/>
          </p:cNvSpPr>
          <p:nvPr>
            <p:ph type="body" sz="half" idx="2"/>
          </p:nvPr>
        </p:nvSpPr>
        <p:spPr>
          <a:xfrm>
            <a:off x="467544" y="2420888"/>
            <a:ext cx="3604684" cy="3672408"/>
          </a:xfrm>
        </p:spPr>
        <p:txBody>
          <a:bodyPr>
            <a:normAutofit/>
          </a:bodyPr>
          <a:lstStyle/>
          <a:p>
            <a:pPr algn="just"/>
            <a:r>
              <a:rPr lang="ru-RU" sz="1600" dirty="0">
                <a:solidFill>
                  <a:schemeClr val="tx1"/>
                </a:solidFill>
              </a:rPr>
              <a:t>О</a:t>
            </a:r>
            <a:r>
              <a:rPr lang="ru-RU" sz="1600" dirty="0" smtClean="0">
                <a:solidFill>
                  <a:schemeClr val="tx1"/>
                </a:solidFill>
              </a:rPr>
              <a:t>пределяются </a:t>
            </a:r>
            <a:r>
              <a:rPr lang="ru-RU" sz="1600" dirty="0">
                <a:solidFill>
                  <a:schemeClr val="tx1"/>
                </a:solidFill>
              </a:rPr>
              <a:t>правительственными постановлениями. При этом в авангарде движения за </a:t>
            </a:r>
            <a:r>
              <a:rPr lang="ru-RU" sz="1600" dirty="0" err="1">
                <a:solidFill>
                  <a:schemeClr val="tx1"/>
                </a:solidFill>
              </a:rPr>
              <a:t>экологизацию</a:t>
            </a:r>
            <a:r>
              <a:rPr lang="ru-RU" sz="1600" dirty="0">
                <a:solidFill>
                  <a:schemeClr val="tx1"/>
                </a:solidFill>
              </a:rPr>
              <a:t> автотранспорта следует Западная Европа, где соответствующие стандарты существуют с 1993 г. и постепенно </a:t>
            </a:r>
            <a:r>
              <a:rPr lang="ru-RU" sz="1600" dirty="0" smtClean="0">
                <a:solidFill>
                  <a:schemeClr val="tx1"/>
                </a:solidFill>
              </a:rPr>
              <a:t>ужесточаются. </a:t>
            </a:r>
            <a:r>
              <a:rPr lang="ru-RU" sz="1600" dirty="0">
                <a:solidFill>
                  <a:schemeClr val="tx1"/>
                </a:solidFill>
              </a:rPr>
              <a:t>В России аналогичные стандарты вводятся несколько позже</a:t>
            </a:r>
            <a:r>
              <a:rPr lang="ru-RU" sz="1600" dirty="0"/>
              <a:t>. </a:t>
            </a:r>
          </a:p>
        </p:txBody>
      </p:sp>
      <p:graphicFrame>
        <p:nvGraphicFramePr>
          <p:cNvPr id="6" name="Таблица 5"/>
          <p:cNvGraphicFramePr>
            <a:graphicFrameLocks noGrp="1"/>
          </p:cNvGraphicFramePr>
          <p:nvPr>
            <p:extLst>
              <p:ext uri="{D42A27DB-BD31-4B8C-83A1-F6EECF244321}">
                <p14:modId xmlns:p14="http://schemas.microsoft.com/office/powerpoint/2010/main" val="3372260796"/>
              </p:ext>
            </p:extLst>
          </p:nvPr>
        </p:nvGraphicFramePr>
        <p:xfrm>
          <a:off x="2555776" y="5085184"/>
          <a:ext cx="6076950" cy="1584960"/>
        </p:xfrm>
        <a:graphic>
          <a:graphicData uri="http://schemas.openxmlformats.org/drawingml/2006/table">
            <a:tbl>
              <a:tblPr firstRow="1" firstCol="1" bandRow="1">
                <a:tableStyleId>{5C22544A-7EE6-4342-B048-85BDC9FD1C3A}</a:tableStyleId>
              </a:tblPr>
              <a:tblGrid>
                <a:gridCol w="1012825"/>
                <a:gridCol w="1012825"/>
                <a:gridCol w="1012825"/>
                <a:gridCol w="1012825"/>
                <a:gridCol w="1012825"/>
                <a:gridCol w="1012825"/>
              </a:tblGrid>
              <a:tr h="0">
                <a:tc rowSpan="2">
                  <a:txBody>
                    <a:bodyPr/>
                    <a:lstStyle/>
                    <a:p>
                      <a:pPr algn="just">
                        <a:spcAft>
                          <a:spcPts val="0"/>
                        </a:spcAft>
                      </a:pPr>
                      <a:r>
                        <a:rPr lang="ru-RU" sz="1200">
                          <a:effectLst/>
                        </a:rPr>
                        <a:t>Норматив</a:t>
                      </a:r>
                      <a:endParaRPr lang="ru-RU" sz="1000">
                        <a:effectLst/>
                        <a:latin typeface="Times New Roman"/>
                        <a:ea typeface="Times New Roman"/>
                      </a:endParaRPr>
                    </a:p>
                  </a:txBody>
                  <a:tcPr marL="68580" marR="68580" marT="0" marB="0"/>
                </a:tc>
                <a:tc gridSpan="5">
                  <a:txBody>
                    <a:bodyPr/>
                    <a:lstStyle/>
                    <a:p>
                      <a:pPr algn="ctr">
                        <a:spcAft>
                          <a:spcPts val="0"/>
                        </a:spcAft>
                      </a:pPr>
                      <a:r>
                        <a:rPr lang="ru-RU" sz="1200">
                          <a:effectLst/>
                        </a:rPr>
                        <a:t>Предельные значения, мг/км</a:t>
                      </a:r>
                      <a:endParaRPr lang="ru-RU" sz="1000">
                        <a:effectLst/>
                        <a:latin typeface="Times New Roman"/>
                        <a:ea typeface="Times New Roman"/>
                      </a:endParaRPr>
                    </a:p>
                  </a:txBody>
                  <a:tcPr marL="68580" marR="6858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0">
                <a:tc vMerge="1">
                  <a:txBody>
                    <a:bodyPr/>
                    <a:lstStyle/>
                    <a:p>
                      <a:endParaRPr lang="ru-RU"/>
                    </a:p>
                  </a:txBody>
                  <a:tcPr/>
                </a:tc>
                <a:tc>
                  <a:txBody>
                    <a:bodyPr/>
                    <a:lstStyle/>
                    <a:p>
                      <a:pPr algn="ctr">
                        <a:spcAft>
                          <a:spcPts val="0"/>
                        </a:spcAft>
                      </a:pPr>
                      <a:r>
                        <a:rPr lang="ru-RU" sz="1200">
                          <a:effectLst/>
                        </a:rPr>
                        <a:t>СО</a:t>
                      </a:r>
                      <a:endParaRPr lang="ru-RU" sz="1000">
                        <a:effectLst/>
                        <a:latin typeface="Times New Roman"/>
                        <a:ea typeface="Times New Roman"/>
                      </a:endParaRPr>
                    </a:p>
                  </a:txBody>
                  <a:tcPr marL="68580" marR="68580" marT="0" marB="0"/>
                </a:tc>
                <a:tc>
                  <a:txBody>
                    <a:bodyPr/>
                    <a:lstStyle/>
                    <a:p>
                      <a:pPr algn="ctr">
                        <a:spcAft>
                          <a:spcPts val="0"/>
                        </a:spcAft>
                      </a:pPr>
                      <a:r>
                        <a:rPr lang="en-US" sz="1200">
                          <a:effectLst/>
                        </a:rPr>
                        <a:t>NOx</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Углеводороды суммарные</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Углеводороды неметановые</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Твердые частицы</a:t>
                      </a:r>
                      <a:endParaRPr lang="ru-RU" sz="1000">
                        <a:effectLst/>
                        <a:latin typeface="Times New Roman"/>
                        <a:ea typeface="Times New Roman"/>
                      </a:endParaRPr>
                    </a:p>
                  </a:txBody>
                  <a:tcPr marL="68580" marR="68580" marT="0" marB="0"/>
                </a:tc>
              </a:tr>
              <a:tr h="0">
                <a:tc>
                  <a:txBody>
                    <a:bodyPr/>
                    <a:lstStyle/>
                    <a:p>
                      <a:pPr algn="just">
                        <a:spcAft>
                          <a:spcPts val="0"/>
                        </a:spcAft>
                      </a:pPr>
                      <a:r>
                        <a:rPr lang="ru-RU" sz="1200">
                          <a:effectLst/>
                        </a:rPr>
                        <a:t>Евро-1</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2720</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270</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720</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 </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/140</a:t>
                      </a:r>
                      <a:endParaRPr lang="ru-RU" sz="1000">
                        <a:effectLst/>
                        <a:latin typeface="Times New Roman"/>
                        <a:ea typeface="Times New Roman"/>
                      </a:endParaRPr>
                    </a:p>
                  </a:txBody>
                  <a:tcPr marL="68580" marR="68580" marT="0" marB="0"/>
                </a:tc>
              </a:tr>
              <a:tr h="0">
                <a:tc>
                  <a:txBody>
                    <a:bodyPr/>
                    <a:lstStyle/>
                    <a:p>
                      <a:pPr algn="just">
                        <a:spcAft>
                          <a:spcPts val="0"/>
                        </a:spcAft>
                      </a:pPr>
                      <a:r>
                        <a:rPr lang="ru-RU" sz="1200">
                          <a:effectLst/>
                        </a:rPr>
                        <a:t>Евро-2</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2200/1000</a:t>
                      </a:r>
                      <a:endParaRPr lang="ru-RU" sz="1000">
                        <a:effectLst/>
                        <a:latin typeface="Times New Roman"/>
                        <a:ea typeface="Times New Roman"/>
                      </a:endParaRPr>
                    </a:p>
                  </a:txBody>
                  <a:tcPr marL="68580" marR="68580" marT="0" marB="0"/>
                </a:tc>
                <a:tc gridSpan="2">
                  <a:txBody>
                    <a:bodyPr/>
                    <a:lstStyle/>
                    <a:p>
                      <a:pPr algn="ctr">
                        <a:spcAft>
                          <a:spcPts val="0"/>
                        </a:spcAft>
                      </a:pPr>
                      <a:r>
                        <a:rPr lang="ru-RU" sz="1000">
                          <a:effectLst/>
                        </a:rPr>
                        <a:t>500/700</a:t>
                      </a:r>
                      <a:endParaRPr lang="ru-RU" sz="1000">
                        <a:effectLst/>
                        <a:latin typeface="Times New Roman"/>
                        <a:ea typeface="Times New Roman"/>
                      </a:endParaRPr>
                    </a:p>
                  </a:txBody>
                  <a:tcPr marL="68580" marR="68580" marT="0" marB="0"/>
                </a:tc>
                <a:tc hMerge="1">
                  <a:txBody>
                    <a:bodyPr/>
                    <a:lstStyle/>
                    <a:p>
                      <a:endParaRPr lang="ru-RU"/>
                    </a:p>
                  </a:txBody>
                  <a:tcPr/>
                </a:tc>
                <a:tc>
                  <a:txBody>
                    <a:bodyPr/>
                    <a:lstStyle/>
                    <a:p>
                      <a:pPr algn="ctr">
                        <a:spcAft>
                          <a:spcPts val="0"/>
                        </a:spcAft>
                      </a:pPr>
                      <a:r>
                        <a:rPr lang="ru-RU" sz="1200">
                          <a:effectLst/>
                        </a:rPr>
                        <a:t> </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/80</a:t>
                      </a:r>
                      <a:endParaRPr lang="ru-RU" sz="1000">
                        <a:effectLst/>
                        <a:latin typeface="Times New Roman"/>
                        <a:ea typeface="Times New Roman"/>
                      </a:endParaRPr>
                    </a:p>
                  </a:txBody>
                  <a:tcPr marL="68580" marR="68580" marT="0" marB="0"/>
                </a:tc>
              </a:tr>
              <a:tr h="0">
                <a:tc>
                  <a:txBody>
                    <a:bodyPr/>
                    <a:lstStyle/>
                    <a:p>
                      <a:pPr algn="just">
                        <a:spcAft>
                          <a:spcPts val="0"/>
                        </a:spcAft>
                      </a:pPr>
                      <a:r>
                        <a:rPr lang="ru-RU" sz="1200">
                          <a:effectLst/>
                        </a:rPr>
                        <a:t>Евро-3</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2300/</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150/</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200</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 </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/50</a:t>
                      </a:r>
                      <a:endParaRPr lang="ru-RU" sz="1000">
                        <a:effectLst/>
                        <a:latin typeface="Times New Roman"/>
                        <a:ea typeface="Times New Roman"/>
                      </a:endParaRPr>
                    </a:p>
                  </a:txBody>
                  <a:tcPr marL="68580" marR="68580" marT="0" marB="0"/>
                </a:tc>
              </a:tr>
              <a:tr h="0">
                <a:tc>
                  <a:txBody>
                    <a:bodyPr/>
                    <a:lstStyle/>
                    <a:p>
                      <a:pPr algn="just">
                        <a:spcAft>
                          <a:spcPts val="0"/>
                        </a:spcAft>
                      </a:pPr>
                      <a:r>
                        <a:rPr lang="ru-RU" sz="1200">
                          <a:effectLst/>
                        </a:rPr>
                        <a:t>Евро-4</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1000/500</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80/</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100/</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 </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/25</a:t>
                      </a:r>
                      <a:endParaRPr lang="ru-RU" sz="1000">
                        <a:effectLst/>
                        <a:latin typeface="Times New Roman"/>
                        <a:ea typeface="Times New Roman"/>
                      </a:endParaRPr>
                    </a:p>
                  </a:txBody>
                  <a:tcPr marL="68580" marR="68580" marT="0" marB="0"/>
                </a:tc>
              </a:tr>
              <a:tr h="0">
                <a:tc>
                  <a:txBody>
                    <a:bodyPr/>
                    <a:lstStyle/>
                    <a:p>
                      <a:pPr algn="just">
                        <a:spcAft>
                          <a:spcPts val="0"/>
                        </a:spcAft>
                      </a:pPr>
                      <a:r>
                        <a:rPr lang="ru-RU" sz="1200">
                          <a:effectLst/>
                        </a:rPr>
                        <a:t>Евро-5</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1000/500</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60/180</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100/</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68/</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/5</a:t>
                      </a:r>
                      <a:endParaRPr lang="ru-RU" sz="1000">
                        <a:effectLst/>
                        <a:latin typeface="Times New Roman"/>
                        <a:ea typeface="Times New Roman"/>
                      </a:endParaRPr>
                    </a:p>
                  </a:txBody>
                  <a:tcPr marL="68580" marR="68580" marT="0" marB="0"/>
                </a:tc>
              </a:tr>
              <a:tr h="0">
                <a:tc>
                  <a:txBody>
                    <a:bodyPr/>
                    <a:lstStyle/>
                    <a:p>
                      <a:pPr algn="just">
                        <a:spcAft>
                          <a:spcPts val="0"/>
                        </a:spcAft>
                      </a:pPr>
                      <a:r>
                        <a:rPr lang="ru-RU" sz="1200">
                          <a:effectLst/>
                        </a:rPr>
                        <a:t>Евро-6</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1000/500</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60/80</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100/</a:t>
                      </a:r>
                      <a:endParaRPr lang="ru-RU" sz="1000">
                        <a:effectLst/>
                        <a:latin typeface="Times New Roman"/>
                        <a:ea typeface="Times New Roman"/>
                      </a:endParaRPr>
                    </a:p>
                  </a:txBody>
                  <a:tcPr marL="68580" marR="68580" marT="0" marB="0"/>
                </a:tc>
                <a:tc>
                  <a:txBody>
                    <a:bodyPr/>
                    <a:lstStyle/>
                    <a:p>
                      <a:pPr algn="ctr">
                        <a:spcAft>
                          <a:spcPts val="0"/>
                        </a:spcAft>
                      </a:pPr>
                      <a:r>
                        <a:rPr lang="ru-RU" sz="1000">
                          <a:effectLst/>
                        </a:rPr>
                        <a:t>68/</a:t>
                      </a:r>
                      <a:endParaRPr lang="ru-RU" sz="1000">
                        <a:effectLst/>
                        <a:latin typeface="Times New Roman"/>
                        <a:ea typeface="Times New Roman"/>
                      </a:endParaRPr>
                    </a:p>
                  </a:txBody>
                  <a:tcPr marL="68580" marR="68580" marT="0" marB="0"/>
                </a:tc>
                <a:tc>
                  <a:txBody>
                    <a:bodyPr/>
                    <a:lstStyle/>
                    <a:p>
                      <a:pPr algn="ctr">
                        <a:spcAft>
                          <a:spcPts val="0"/>
                        </a:spcAft>
                      </a:pPr>
                      <a:r>
                        <a:rPr lang="ru-RU" sz="1000" dirty="0">
                          <a:effectLst/>
                        </a:rPr>
                        <a:t>/5</a:t>
                      </a:r>
                      <a:endParaRPr lang="ru-RU" sz="1000" dirty="0">
                        <a:effectLst/>
                        <a:latin typeface="Times New Roman"/>
                        <a:ea typeface="Times New Roman"/>
                      </a:endParaRPr>
                    </a:p>
                  </a:txBody>
                  <a:tcPr marL="68580" marR="68580" marT="0" marB="0"/>
                </a:tc>
              </a:tr>
            </a:tbl>
          </a:graphicData>
        </a:graphic>
      </p:graphicFrame>
      <p:sp>
        <p:nvSpPr>
          <p:cNvPr id="7" name="Rectangle 1"/>
          <p:cNvSpPr>
            <a:spLocks noChangeArrowheads="1"/>
          </p:cNvSpPr>
          <p:nvPr/>
        </p:nvSpPr>
        <p:spPr bwMode="auto">
          <a:xfrm>
            <a:off x="4283968" y="950893"/>
            <a:ext cx="4536504"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effectLst/>
                <a:latin typeface="Arial" pitchFamily="34" charset="0"/>
                <a:ea typeface="Times New Roman" pitchFamily="18" charset="0"/>
                <a:cs typeface="Arial" pitchFamily="34" charset="0"/>
              </a:rPr>
              <a:t>Сроки ввода в действие европейских нормативов автомобильных выхлопов</a:t>
            </a:r>
            <a:endParaRPr kumimoji="0" lang="ru-RU" sz="600" b="0" i="0" u="none" strike="noStrike" cap="none" normalizeH="0" baseline="0" dirty="0" smtClean="0">
              <a:ln>
                <a:noFill/>
              </a:ln>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sz="1100" b="0" i="0" u="none" strike="noStrike" cap="none" normalizeH="0" baseline="0" dirty="0" smtClean="0">
                <a:ln>
                  <a:noFill/>
                </a:ln>
                <a:effectLst/>
                <a:latin typeface="Arial" pitchFamily="34" charset="0"/>
                <a:ea typeface="Times New Roman" pitchFamily="18" charset="0"/>
                <a:cs typeface="Arial" pitchFamily="34" charset="0"/>
              </a:rPr>
              <a:t>Примечание: норматив для автомобилей с искровым зажиганием (бензиновых) / норматив для дизельных автомобилей </a:t>
            </a:r>
            <a:endParaRPr kumimoji="0" lang="ru-RU" sz="600" b="0" i="0" u="none" strike="noStrike" cap="none" normalizeH="0" baseline="0" dirty="0" smtClean="0">
              <a:ln>
                <a:noFill/>
              </a:ln>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effectLst/>
                <a:latin typeface="Arial" pitchFamily="34" charset="0"/>
                <a:ea typeface="Times New Roman" pitchFamily="18" charset="0"/>
                <a:cs typeface="Arial" pitchFamily="34" charset="0"/>
              </a:rPr>
              <a:t>Стандартам на выхлопы соответствуют </a:t>
            </a:r>
            <a:r>
              <a:rPr kumimoji="0" lang="ru-RU" sz="1200" b="1" i="1" u="none" strike="noStrike" cap="none" normalizeH="0" baseline="0" dirty="0" smtClean="0">
                <a:ln>
                  <a:noFill/>
                </a:ln>
                <a:effectLst/>
                <a:latin typeface="Arial" pitchFamily="34" charset="0"/>
                <a:ea typeface="Times New Roman" pitchFamily="18" charset="0"/>
                <a:cs typeface="Arial" pitchFamily="34" charset="0"/>
              </a:rPr>
              <a:t>экологические классы автомобилей</a:t>
            </a:r>
            <a:r>
              <a:rPr kumimoji="0" lang="ru-RU" sz="1200" b="0" i="0" u="none" strike="noStrike" cap="none" normalizeH="0" baseline="0" dirty="0" smtClean="0">
                <a:ln>
                  <a:noFill/>
                </a:ln>
                <a:effectLst/>
                <a:latin typeface="Arial" pitchFamily="34" charset="0"/>
                <a:ea typeface="Times New Roman" pitchFamily="18" charset="0"/>
                <a:cs typeface="Arial" pitchFamily="34" charset="0"/>
              </a:rPr>
              <a:t> (Евро-1 – 1 класс, Евро-2 – 2 класс и т.д.), определяемые по результатам испытаний двигателей в стандартных условиях. Для двигателей нормативы выбросов выражаются в г (мг) на кВт мощности.</a:t>
            </a:r>
            <a:endParaRPr kumimoji="0" lang="ru-RU" sz="1800" b="0" i="0" u="none" strike="noStrike" cap="none" normalizeH="0" baseline="0" dirty="0" smtClean="0">
              <a:ln>
                <a:noFill/>
              </a:ln>
              <a:effectLst/>
              <a:latin typeface="Arial" pitchFamily="34" charset="0"/>
              <a:cs typeface="Arial" pitchFamily="34" charset="0"/>
            </a:endParaRPr>
          </a:p>
        </p:txBody>
      </p:sp>
    </p:spTree>
    <p:extLst>
      <p:ext uri="{BB962C8B-B14F-4D97-AF65-F5344CB8AC3E}">
        <p14:creationId xmlns:p14="http://schemas.microsoft.com/office/powerpoint/2010/main" val="20597493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692696"/>
            <a:ext cx="3636085" cy="1258493"/>
          </a:xfrm>
        </p:spPr>
        <p:txBody>
          <a:bodyPr/>
          <a:lstStyle/>
          <a:p>
            <a:r>
              <a:rPr lang="ru-RU" sz="2400" dirty="0">
                <a:solidFill>
                  <a:schemeClr val="tx1"/>
                </a:solidFill>
              </a:rPr>
              <a:t>Экологические требования к объектам </a:t>
            </a:r>
            <a:r>
              <a:rPr lang="ru-RU" sz="2400" dirty="0" err="1">
                <a:solidFill>
                  <a:schemeClr val="tx1"/>
                </a:solidFill>
              </a:rPr>
              <a:t>нефтегазодобычи</a:t>
            </a:r>
            <a:endParaRPr lang="ru-RU" sz="2400" dirty="0">
              <a:solidFill>
                <a:schemeClr val="tx1"/>
              </a:solidFill>
            </a:endParaRPr>
          </a:p>
        </p:txBody>
      </p:sp>
      <p:sp>
        <p:nvSpPr>
          <p:cNvPr id="3" name="Объект 2"/>
          <p:cNvSpPr>
            <a:spLocks noGrp="1"/>
          </p:cNvSpPr>
          <p:nvPr>
            <p:ph idx="1"/>
          </p:nvPr>
        </p:nvSpPr>
        <p:spPr>
          <a:xfrm>
            <a:off x="4593515" y="260648"/>
            <a:ext cx="4298965" cy="6192688"/>
          </a:xfrm>
        </p:spPr>
        <p:txBody>
          <a:bodyPr>
            <a:normAutofit fontScale="47500" lnSpcReduction="20000"/>
          </a:bodyPr>
          <a:lstStyle/>
          <a:p>
            <a:pPr algn="just"/>
            <a:r>
              <a:rPr lang="ru-RU" sz="2300" b="1" dirty="0">
                <a:solidFill>
                  <a:schemeClr val="tx1"/>
                </a:solidFill>
              </a:rPr>
              <a:t>Законодательные основы экологических требований к объектам </a:t>
            </a:r>
            <a:r>
              <a:rPr lang="ru-RU" sz="2300" b="1" dirty="0" err="1">
                <a:solidFill>
                  <a:schemeClr val="tx1"/>
                </a:solidFill>
              </a:rPr>
              <a:t>нефтегазодобычи</a:t>
            </a:r>
            <a:r>
              <a:rPr lang="ru-RU" sz="2300" dirty="0">
                <a:solidFill>
                  <a:schemeClr val="tx1"/>
                </a:solidFill>
              </a:rPr>
              <a:t> содержатся в статье 48 Закона «Об охране окружающей среды» 2002 г</a:t>
            </a:r>
            <a:r>
              <a:rPr lang="ru-RU" sz="2300" dirty="0" smtClean="0">
                <a:solidFill>
                  <a:schemeClr val="tx1"/>
                </a:solidFill>
              </a:rPr>
              <a:t>., </a:t>
            </a:r>
            <a:r>
              <a:rPr lang="ru-RU" sz="2300" dirty="0">
                <a:solidFill>
                  <a:schemeClr val="tx1"/>
                </a:solidFill>
              </a:rPr>
              <a:t>согласно которой при проектировании, строительстве и эксплуатации объектов нефтегазового  комплекса должны предусматриваться эффективные меры по очистке и  обезвреживанию образующихся отходов и утилизации попутных компонентов  (минерализованной воды и попутного нефтяного газа), рекультивации нарушенных и  загрязненных земель, снижению негативного (вредного) воздействия на окружающую  среду, а также меры предусматривающие мероприятия по компенсации вреда окружающей среде, причиненного в процессе строительства и эксплуатации указанных  объектов. </a:t>
            </a:r>
            <a:endParaRPr lang="ru-RU" sz="2300" dirty="0" smtClean="0">
              <a:solidFill>
                <a:schemeClr val="tx1"/>
              </a:solidFill>
            </a:endParaRPr>
          </a:p>
          <a:p>
            <a:pPr algn="just"/>
            <a:r>
              <a:rPr lang="ru-RU" sz="2300" b="1" i="1" dirty="0">
                <a:solidFill>
                  <a:schemeClr val="tx1"/>
                </a:solidFill>
              </a:rPr>
              <a:t>Ведомственные нормы технологического проектирования объектов сбора, транспорта, подготовки нефти, газа и воды нефтяных месторождений</a:t>
            </a:r>
            <a:r>
              <a:rPr lang="ru-RU" sz="2300" dirty="0">
                <a:solidFill>
                  <a:schemeClr val="tx1"/>
                </a:solidFill>
              </a:rPr>
              <a:t> ВНТП </a:t>
            </a:r>
            <a:r>
              <a:rPr lang="ru-RU" sz="2300" dirty="0" smtClean="0">
                <a:solidFill>
                  <a:schemeClr val="tx1"/>
                </a:solidFill>
              </a:rPr>
              <a:t>3-85 </a:t>
            </a:r>
            <a:r>
              <a:rPr lang="ru-RU" sz="2300" dirty="0">
                <a:solidFill>
                  <a:schemeClr val="tx1"/>
                </a:solidFill>
              </a:rPr>
              <a:t>предусматривают следующие природоохранные мероприятия: </a:t>
            </a:r>
          </a:p>
          <a:p>
            <a:pPr algn="just"/>
            <a:r>
              <a:rPr lang="ru-RU" sz="2300" dirty="0">
                <a:solidFill>
                  <a:schemeClr val="tx1"/>
                </a:solidFill>
              </a:rPr>
              <a:t>- резервуарные парки нефти и нефтепродуктов, ПС (пункты сбора), центральные пункты сбора (ЦПС), установки подготовки нефти (УПН), очистные сооружения пластовых и сточных вод должны размещаться на расстоянии не менее 200 м от уреза воды;</a:t>
            </a:r>
          </a:p>
          <a:p>
            <a:pPr algn="just"/>
            <a:r>
              <a:rPr lang="ru-RU" sz="2300" dirty="0">
                <a:solidFill>
                  <a:schemeClr val="tx1"/>
                </a:solidFill>
              </a:rPr>
              <a:t>- герметизацию технологических процессов сбора, подготовки и транспорта нефти, газа и пластовой воды;</a:t>
            </a:r>
          </a:p>
          <a:p>
            <a:pPr algn="just"/>
            <a:r>
              <a:rPr lang="ru-RU" sz="2300" dirty="0">
                <a:solidFill>
                  <a:schemeClr val="tx1"/>
                </a:solidFill>
              </a:rPr>
              <a:t>- утилизацию попутного нефтяного газа (ПНГ);</a:t>
            </a:r>
          </a:p>
          <a:p>
            <a:pPr algn="just"/>
            <a:r>
              <a:rPr lang="ru-RU" sz="2300" dirty="0">
                <a:solidFill>
                  <a:schemeClr val="tx1"/>
                </a:solidFill>
              </a:rPr>
              <a:t>- направление газообразных сред при разгрузке и продувке аппаратов на факел для сжигания (в настоящее время сжигание ПНГ на факелах считается крайне нежелательной формой его утилизации, и выброс от факелов оплачивается по повышенным ставкам);</a:t>
            </a:r>
          </a:p>
          <a:p>
            <a:pPr algn="just"/>
            <a:r>
              <a:rPr lang="ru-RU" sz="2300" dirty="0">
                <a:solidFill>
                  <a:schemeClr val="tx1"/>
                </a:solidFill>
              </a:rPr>
              <a:t>- предотвращение выбросов в атмосферу оксида углерода, диоксида серы и других вредных веществ, получающихся при сжигании сбросных газов на факеле в размерах, превышающих </a:t>
            </a:r>
            <a:r>
              <a:rPr lang="ru-RU" sz="2300" dirty="0" smtClean="0">
                <a:solidFill>
                  <a:schemeClr val="tx1"/>
                </a:solidFill>
              </a:rPr>
              <a:t>ПДК;</a:t>
            </a:r>
          </a:p>
          <a:p>
            <a:pPr algn="just"/>
            <a:r>
              <a:rPr lang="ru-RU" sz="2300" dirty="0" smtClean="0">
                <a:solidFill>
                  <a:schemeClr val="tx1"/>
                </a:solidFill>
              </a:rPr>
              <a:t>- </a:t>
            </a:r>
            <a:r>
              <a:rPr lang="ru-RU" sz="2300" dirty="0" err="1" smtClean="0">
                <a:solidFill>
                  <a:schemeClr val="tx1"/>
                </a:solidFill>
              </a:rPr>
              <a:t>обваловку</a:t>
            </a:r>
            <a:r>
              <a:rPr lang="ru-RU" sz="2300" dirty="0" smtClean="0">
                <a:solidFill>
                  <a:schemeClr val="tx1"/>
                </a:solidFill>
              </a:rPr>
              <a:t> площадок скважин и других мест возможных разливов. </a:t>
            </a:r>
            <a:endParaRPr lang="ru-RU" sz="2300" dirty="0">
              <a:solidFill>
                <a:schemeClr val="tx1"/>
              </a:solidFill>
            </a:endParaRPr>
          </a:p>
          <a:p>
            <a:endParaRPr lang="ru-RU" dirty="0"/>
          </a:p>
        </p:txBody>
      </p:sp>
      <p:sp>
        <p:nvSpPr>
          <p:cNvPr id="4" name="Текст 3"/>
          <p:cNvSpPr>
            <a:spLocks noGrp="1"/>
          </p:cNvSpPr>
          <p:nvPr>
            <p:ph type="body" sz="half" idx="2"/>
          </p:nvPr>
        </p:nvSpPr>
        <p:spPr>
          <a:xfrm>
            <a:off x="611560" y="2708920"/>
            <a:ext cx="338866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204864"/>
            <a:ext cx="4283968" cy="3212976"/>
          </a:xfrm>
          <a:prstGeom prst="rect">
            <a:avLst/>
          </a:prstGeom>
        </p:spPr>
      </p:pic>
    </p:spTree>
    <p:extLst>
      <p:ext uri="{BB962C8B-B14F-4D97-AF65-F5344CB8AC3E}">
        <p14:creationId xmlns:p14="http://schemas.microsoft.com/office/powerpoint/2010/main" val="33611188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9"/>
            <a:ext cx="3636085" cy="1008112"/>
          </a:xfrm>
        </p:spPr>
        <p:txBody>
          <a:bodyPr/>
          <a:lstStyle/>
          <a:p>
            <a:r>
              <a:rPr lang="ru-RU" sz="2000" dirty="0" smtClean="0">
                <a:solidFill>
                  <a:schemeClr val="tx1"/>
                </a:solidFill>
              </a:rPr>
              <a:t>Экологические требования в области военной деятельности</a:t>
            </a:r>
            <a:endParaRPr lang="ru-RU" sz="2000" dirty="0">
              <a:solidFill>
                <a:schemeClr val="tx1"/>
              </a:solidFill>
            </a:endParaRPr>
          </a:p>
        </p:txBody>
      </p:sp>
      <p:sp>
        <p:nvSpPr>
          <p:cNvPr id="3" name="Объект 2"/>
          <p:cNvSpPr>
            <a:spLocks noGrp="1"/>
          </p:cNvSpPr>
          <p:nvPr>
            <p:ph idx="1"/>
          </p:nvPr>
        </p:nvSpPr>
        <p:spPr>
          <a:xfrm>
            <a:off x="4788024" y="188640"/>
            <a:ext cx="4104456" cy="6408712"/>
          </a:xfrm>
        </p:spPr>
        <p:txBody>
          <a:bodyPr>
            <a:normAutofit/>
          </a:bodyPr>
          <a:lstStyle/>
          <a:p>
            <a:pPr algn="just"/>
            <a:r>
              <a:rPr lang="ru-RU" sz="1400" dirty="0" smtClean="0">
                <a:solidFill>
                  <a:schemeClr val="tx1"/>
                </a:solidFill>
              </a:rPr>
              <a:t>Регламентируются статьёй 41 Закона об охране окружающей среды, согласно которой </a:t>
            </a:r>
            <a:r>
              <a:rPr lang="ru-RU" sz="1400" dirty="0">
                <a:solidFill>
                  <a:schemeClr val="tx1"/>
                </a:solidFill>
              </a:rPr>
              <a:t>т</a:t>
            </a:r>
            <a:r>
              <a:rPr lang="ru-RU" sz="1400" dirty="0" smtClean="0">
                <a:solidFill>
                  <a:schemeClr val="tx1"/>
                </a:solidFill>
              </a:rPr>
              <a:t>ребования </a:t>
            </a:r>
            <a:r>
              <a:rPr lang="ru-RU" sz="1400" dirty="0">
                <a:solidFill>
                  <a:schemeClr val="tx1"/>
                </a:solidFill>
              </a:rPr>
              <a:t>в области охраны окружающей среды, предъявляемые при размещении, проектировании, строительстве, реконструкции, вводе в эксплуатацию, эксплуатации и выводе из эксплуатации зданий, строений, сооружений и иных объектов, в полной мере распространяются на военные и оборонные объекты, вооружение и военную технику, за исключением чрезвычайных ситуаций, препятствующих соблюдению требований в области охраны окружающей среды</a:t>
            </a:r>
            <a:r>
              <a:rPr lang="ru-RU" sz="1400" dirty="0" smtClean="0">
                <a:solidFill>
                  <a:schemeClr val="tx1"/>
                </a:solidFill>
              </a:rPr>
              <a:t>.</a:t>
            </a:r>
          </a:p>
          <a:p>
            <a:pPr algn="just"/>
            <a:r>
              <a:rPr lang="ru-RU" sz="1400" dirty="0" smtClean="0">
                <a:solidFill>
                  <a:schemeClr val="tx1"/>
                </a:solidFill>
              </a:rPr>
              <a:t>Т.е., за исключением чрезвычайных ситуаций на военные объекты распространяется соблюдение требования по ПДВ, НДС, ПНООЛР, обращению с отходами и рекультивации нарушенных земель. </a:t>
            </a:r>
          </a:p>
          <a:p>
            <a:pPr algn="just"/>
            <a:r>
              <a:rPr lang="ru-RU" sz="1400" dirty="0" smtClean="0">
                <a:solidFill>
                  <a:schemeClr val="tx1"/>
                </a:solidFill>
              </a:rPr>
              <a:t>В настоящее время приказы о проведении учений содержат пункт об обязательности соблюдения экологических требований. Это – задача военных экологов.</a:t>
            </a:r>
            <a:endParaRPr lang="ru-RU" sz="1400" dirty="0">
              <a:solidFill>
                <a:schemeClr val="tx1"/>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988840"/>
            <a:ext cx="4521033" cy="3016175"/>
          </a:xfrm>
          <a:prstGeom prst="rect">
            <a:avLst/>
          </a:prstGeom>
        </p:spPr>
      </p:pic>
    </p:spTree>
    <p:extLst>
      <p:ext uri="{BB962C8B-B14F-4D97-AF65-F5344CB8AC3E}">
        <p14:creationId xmlns:p14="http://schemas.microsoft.com/office/powerpoint/2010/main" val="41962965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692696"/>
            <a:ext cx="3636085" cy="1258493"/>
          </a:xfrm>
        </p:spPr>
        <p:txBody>
          <a:bodyPr/>
          <a:lstStyle/>
          <a:p>
            <a:r>
              <a:rPr lang="ru-RU" sz="2400" dirty="0">
                <a:solidFill>
                  <a:schemeClr val="tx1"/>
                </a:solidFill>
              </a:rPr>
              <a:t>Законодательные требования к обращению с отходами</a:t>
            </a:r>
          </a:p>
        </p:txBody>
      </p:sp>
      <p:sp>
        <p:nvSpPr>
          <p:cNvPr id="3" name="Объект 2"/>
          <p:cNvSpPr>
            <a:spLocks noGrp="1"/>
          </p:cNvSpPr>
          <p:nvPr>
            <p:ph idx="1"/>
          </p:nvPr>
        </p:nvSpPr>
        <p:spPr>
          <a:xfrm>
            <a:off x="4593515" y="332656"/>
            <a:ext cx="4370973" cy="6192688"/>
          </a:xfrm>
        </p:spPr>
        <p:txBody>
          <a:bodyPr>
            <a:noAutofit/>
          </a:bodyPr>
          <a:lstStyle/>
          <a:p>
            <a:pPr algn="just"/>
            <a:r>
              <a:rPr lang="ru-RU" sz="1100" dirty="0">
                <a:solidFill>
                  <a:schemeClr val="tx1"/>
                </a:solidFill>
              </a:rPr>
              <a:t>Законодательные требования к обращению с отходами регламентируются Федеральным законом «Об отходах производства и потребления» №89-ФЗ от 24.06.1998 г., с последующими дополнениями и </a:t>
            </a:r>
            <a:r>
              <a:rPr lang="ru-RU" sz="1100" dirty="0" smtClean="0">
                <a:solidFill>
                  <a:schemeClr val="tx1"/>
                </a:solidFill>
              </a:rPr>
              <a:t>изменениями.</a:t>
            </a:r>
          </a:p>
          <a:p>
            <a:pPr algn="just"/>
            <a:r>
              <a:rPr lang="ru-RU" sz="1100" dirty="0">
                <a:solidFill>
                  <a:schemeClr val="tx1"/>
                </a:solidFill>
              </a:rPr>
              <a:t>Индивидуальные предприниматели и юридические лица при эксплуатации предприятий, зданий, строений, сооружений и иных объектов, связанных с обращением с отходами, обязаны:</a:t>
            </a:r>
          </a:p>
          <a:p>
            <a:pPr algn="just"/>
            <a:r>
              <a:rPr lang="ru-RU" sz="1100" dirty="0">
                <a:solidFill>
                  <a:schemeClr val="tx1"/>
                </a:solidFill>
              </a:rPr>
              <a:t>- соблюдать экологические, санитарные и иные требования, установленные законодательством Российской </a:t>
            </a:r>
            <a:r>
              <a:rPr lang="ru-RU" sz="1100" dirty="0" smtClean="0">
                <a:solidFill>
                  <a:schemeClr val="tx1"/>
                </a:solidFill>
              </a:rPr>
              <a:t>Федерации;</a:t>
            </a:r>
            <a:endParaRPr lang="ru-RU" sz="1100" dirty="0">
              <a:solidFill>
                <a:schemeClr val="tx1"/>
              </a:solidFill>
            </a:endParaRPr>
          </a:p>
          <a:p>
            <a:pPr algn="just"/>
            <a:r>
              <a:rPr lang="ru-RU" sz="1100" dirty="0">
                <a:solidFill>
                  <a:schemeClr val="tx1"/>
                </a:solidFill>
              </a:rPr>
              <a:t>- разрабатывать проекты нормативов образования отходов и лимитов на размещение </a:t>
            </a:r>
            <a:r>
              <a:rPr lang="ru-RU" sz="1100" dirty="0" smtClean="0">
                <a:solidFill>
                  <a:schemeClr val="tx1"/>
                </a:solidFill>
              </a:rPr>
              <a:t>отходов;</a:t>
            </a:r>
            <a:endParaRPr lang="ru-RU" sz="1100" dirty="0">
              <a:solidFill>
                <a:schemeClr val="tx1"/>
              </a:solidFill>
            </a:endParaRPr>
          </a:p>
          <a:p>
            <a:pPr algn="just"/>
            <a:r>
              <a:rPr lang="ru-RU" sz="1100" dirty="0">
                <a:solidFill>
                  <a:schemeClr val="tx1"/>
                </a:solidFill>
              </a:rPr>
              <a:t>- внедрять малоотходные технологии на основе новейших научно-технических достижений;</a:t>
            </a:r>
          </a:p>
          <a:p>
            <a:pPr algn="just"/>
            <a:r>
              <a:rPr lang="ru-RU" sz="1100" dirty="0">
                <a:solidFill>
                  <a:schemeClr val="tx1"/>
                </a:solidFill>
              </a:rPr>
              <a:t>- проводить инвентаризацию отходов и объектов их размещения;</a:t>
            </a:r>
          </a:p>
          <a:p>
            <a:pPr algn="just"/>
            <a:r>
              <a:rPr lang="ru-RU" sz="1100" dirty="0">
                <a:solidFill>
                  <a:schemeClr val="tx1"/>
                </a:solidFill>
              </a:rPr>
              <a:t>- проводить мониторинг состояния окружающей природной среды на территориях объектов размещения отходов;</a:t>
            </a:r>
          </a:p>
          <a:p>
            <a:pPr algn="just"/>
            <a:r>
              <a:rPr lang="ru-RU" sz="1100" dirty="0">
                <a:solidFill>
                  <a:schemeClr val="tx1"/>
                </a:solidFill>
              </a:rPr>
              <a:t>- предоставлять в установленном порядке необходимую информацию в области обращения с отходами;</a:t>
            </a:r>
          </a:p>
          <a:p>
            <a:pPr algn="just"/>
            <a:r>
              <a:rPr lang="ru-RU" sz="1100" dirty="0">
                <a:solidFill>
                  <a:schemeClr val="tx1"/>
                </a:solidFill>
              </a:rPr>
              <a:t>- соблюдать требования предупреждения аварий, связанных с обращением с отходами, и принимать неотложные меры по их ликвидации;</a:t>
            </a:r>
          </a:p>
          <a:p>
            <a:pPr algn="just"/>
            <a:r>
              <a:rPr lang="ru-RU" sz="1100" dirty="0">
                <a:solidFill>
                  <a:schemeClr val="tx1"/>
                </a:solidFill>
              </a:rPr>
              <a:t>- в случае возникновения или угрозы аварий, связанных с обращением с отходами, которые наносят или могут нанести ущерб окружающей природной среде, здоровью или имуществу физических лиц либо имуществу юридических лиц, немедленно информировать об этом </a:t>
            </a:r>
            <a:r>
              <a:rPr lang="ru-RU" sz="1100" dirty="0" smtClean="0">
                <a:solidFill>
                  <a:schemeClr val="tx1"/>
                </a:solidFill>
              </a:rPr>
              <a:t>органы </a:t>
            </a:r>
            <a:r>
              <a:rPr lang="ru-RU" sz="1100" dirty="0">
                <a:solidFill>
                  <a:schemeClr val="tx1"/>
                </a:solidFill>
              </a:rPr>
              <a:t>исполнительной власти в области обращения с </a:t>
            </a:r>
            <a:r>
              <a:rPr lang="ru-RU" sz="1100" dirty="0" smtClean="0">
                <a:solidFill>
                  <a:schemeClr val="tx1"/>
                </a:solidFill>
              </a:rPr>
              <a:t>отходами.</a:t>
            </a:r>
            <a:endParaRPr lang="ru-RU" sz="1100" dirty="0">
              <a:solidFill>
                <a:schemeClr val="tx1"/>
              </a:solidFill>
            </a:endParaRPr>
          </a:p>
          <a:p>
            <a:pPr algn="just"/>
            <a:endParaRPr lang="ru-RU" sz="1100" dirty="0"/>
          </a:p>
        </p:txBody>
      </p:sp>
      <p:sp>
        <p:nvSpPr>
          <p:cNvPr id="4" name="Текст 3"/>
          <p:cNvSpPr>
            <a:spLocks noGrp="1"/>
          </p:cNvSpPr>
          <p:nvPr>
            <p:ph type="body" sz="half" idx="2"/>
          </p:nvPr>
        </p:nvSpPr>
        <p:spPr>
          <a:xfrm>
            <a:off x="539552" y="2708920"/>
            <a:ext cx="338866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498" y="2420888"/>
            <a:ext cx="4114469" cy="2448942"/>
          </a:xfrm>
          <a:prstGeom prst="rect">
            <a:avLst/>
          </a:prstGeom>
        </p:spPr>
      </p:pic>
    </p:spTree>
    <p:extLst>
      <p:ext uri="{BB962C8B-B14F-4D97-AF65-F5344CB8AC3E}">
        <p14:creationId xmlns:p14="http://schemas.microsoft.com/office/powerpoint/2010/main" val="20381550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3636085" cy="1258493"/>
          </a:xfrm>
        </p:spPr>
        <p:txBody>
          <a:bodyPr/>
          <a:lstStyle/>
          <a:p>
            <a:r>
              <a:rPr lang="ru-RU" sz="2400" dirty="0" smtClean="0">
                <a:solidFill>
                  <a:schemeClr val="tx1"/>
                </a:solidFill>
              </a:rPr>
              <a:t>Зоны особых экологических ограничений</a:t>
            </a:r>
            <a:endParaRPr lang="ru-RU" sz="2400" dirty="0">
              <a:solidFill>
                <a:schemeClr val="tx1"/>
              </a:solidFill>
            </a:endParaRPr>
          </a:p>
        </p:txBody>
      </p:sp>
      <p:sp>
        <p:nvSpPr>
          <p:cNvPr id="3" name="Объект 2"/>
          <p:cNvSpPr>
            <a:spLocks noGrp="1"/>
          </p:cNvSpPr>
          <p:nvPr>
            <p:ph idx="1"/>
          </p:nvPr>
        </p:nvSpPr>
        <p:spPr>
          <a:xfrm>
            <a:off x="4355977" y="260648"/>
            <a:ext cx="4608512" cy="6336704"/>
          </a:xfrm>
        </p:spPr>
        <p:txBody>
          <a:bodyPr>
            <a:normAutofit fontScale="55000" lnSpcReduction="20000"/>
          </a:bodyPr>
          <a:lstStyle/>
          <a:p>
            <a:pPr algn="just"/>
            <a:r>
              <a:rPr lang="ru-RU" sz="2500" dirty="0">
                <a:solidFill>
                  <a:schemeClr val="tx1"/>
                </a:solidFill>
              </a:rPr>
              <a:t>Особо охраняемыми природными территориями (ООПТ) называются участки биосферы (суши, акватории, с соответствующими слоями атмосферы и литосферы), полностью или частично, постоянно или временно исключенные из традиционно интенсивного хозяйственного использования и предназначенные для сохранения экологического равновесия, поддержания среды жизни человека и его здоровья, охраны природных ресурсов, ценных естественных и искусственных объектов и явлений, имеющих историческое, хозяйственное или эстетическое значение. </a:t>
            </a:r>
            <a:endParaRPr lang="ru-RU" sz="2500" dirty="0" smtClean="0">
              <a:solidFill>
                <a:schemeClr val="tx1"/>
              </a:solidFill>
            </a:endParaRPr>
          </a:p>
          <a:p>
            <a:pPr algn="just"/>
            <a:r>
              <a:rPr lang="ru-RU" sz="2500" b="1" dirty="0">
                <a:solidFill>
                  <a:schemeClr val="tx1"/>
                </a:solidFill>
              </a:rPr>
              <a:t>Заповедник </a:t>
            </a:r>
            <a:r>
              <a:rPr lang="ru-RU" sz="2500" dirty="0">
                <a:solidFill>
                  <a:schemeClr val="tx1"/>
                </a:solidFill>
              </a:rPr>
              <a:t>– особо охраняемая законом или обычаями территория или акватория, нацело исключенная людьми из любой хозяйственной деятельности (в </a:t>
            </a:r>
            <a:r>
              <a:rPr lang="ru-RU" sz="2500" dirty="0" err="1">
                <a:solidFill>
                  <a:schemeClr val="tx1"/>
                </a:solidFill>
              </a:rPr>
              <a:t>т.ч</a:t>
            </a:r>
            <a:r>
              <a:rPr lang="ru-RU" sz="2500" dirty="0">
                <a:solidFill>
                  <a:schemeClr val="tx1"/>
                </a:solidFill>
              </a:rPr>
              <a:t>. рекреационной) ради сохранения в нетронутом виде природных комплексов (эталонов природы), охраны видов живого и слежения за природными процессами. Статус государственных заповедников предусматривает запрет на их территориях любой деятельности, противоречащей задачам охраны </a:t>
            </a:r>
            <a:r>
              <a:rPr lang="ru-RU" sz="2500" dirty="0" smtClean="0">
                <a:solidFill>
                  <a:schemeClr val="tx1"/>
                </a:solidFill>
              </a:rPr>
              <a:t>природы.</a:t>
            </a:r>
          </a:p>
          <a:p>
            <a:pPr algn="just"/>
            <a:r>
              <a:rPr lang="ru-RU" sz="2500" dirty="0">
                <a:solidFill>
                  <a:schemeClr val="tx1"/>
                </a:solidFill>
              </a:rPr>
              <a:t>Заповедники представляют собой научные лаборатории по охране природы, где проводятся многолетние исследования естественных процессов в природе и определение допустимых пределов воздействия человека на природную среду. Заповедники должны иметь природные условия, репрезентативные для определенной зоны, сектора, чтобы существовал эталон, с которым сравниваются результаты исследований на территориях с эксплуатируемыми угодьями. </a:t>
            </a:r>
            <a:endParaRPr lang="ru-RU" sz="2500" dirty="0" smtClean="0">
              <a:solidFill>
                <a:schemeClr val="tx1"/>
              </a:solidFill>
            </a:endParaRPr>
          </a:p>
          <a:p>
            <a:pPr algn="just"/>
            <a:endParaRPr lang="ru-RU" sz="2500" dirty="0" smtClean="0">
              <a:solidFill>
                <a:schemeClr val="tx1"/>
              </a:solidFill>
            </a:endParaRPr>
          </a:p>
          <a:p>
            <a:endParaRPr lang="ru-RU" dirty="0"/>
          </a:p>
        </p:txBody>
      </p:sp>
      <p:sp>
        <p:nvSpPr>
          <p:cNvPr id="4" name="Текст 3"/>
          <p:cNvSpPr>
            <a:spLocks noGrp="1"/>
          </p:cNvSpPr>
          <p:nvPr>
            <p:ph type="body" sz="half" idx="2"/>
          </p:nvPr>
        </p:nvSpPr>
        <p:spPr>
          <a:xfrm>
            <a:off x="467544" y="2060848"/>
            <a:ext cx="338866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988840"/>
            <a:ext cx="4021132" cy="2918271"/>
          </a:xfrm>
          <a:prstGeom prst="rect">
            <a:avLst/>
          </a:prstGeom>
        </p:spPr>
      </p:pic>
    </p:spTree>
    <p:extLst>
      <p:ext uri="{BB962C8B-B14F-4D97-AF65-F5344CB8AC3E}">
        <p14:creationId xmlns:p14="http://schemas.microsoft.com/office/powerpoint/2010/main" val="12532353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9"/>
            <a:ext cx="3816424" cy="648072"/>
          </a:xfrm>
        </p:spPr>
        <p:txBody>
          <a:bodyPr/>
          <a:lstStyle/>
          <a:p>
            <a:pPr marL="0" indent="0">
              <a:buNone/>
            </a:pPr>
            <a:r>
              <a:rPr lang="ru-RU" sz="2000" dirty="0" smtClean="0">
                <a:solidFill>
                  <a:schemeClr val="tx1"/>
                </a:solidFill>
              </a:rPr>
              <a:t>Зоны особых экологических ограничений (продолжение)</a:t>
            </a:r>
            <a:endParaRPr lang="ru-RU" sz="2000" dirty="0"/>
          </a:p>
        </p:txBody>
      </p:sp>
      <p:sp>
        <p:nvSpPr>
          <p:cNvPr id="3" name="Объект 2"/>
          <p:cNvSpPr>
            <a:spLocks noGrp="1"/>
          </p:cNvSpPr>
          <p:nvPr>
            <p:ph idx="1"/>
          </p:nvPr>
        </p:nvSpPr>
        <p:spPr>
          <a:xfrm>
            <a:off x="4593515" y="260648"/>
            <a:ext cx="4298965" cy="6336704"/>
          </a:xfrm>
        </p:spPr>
        <p:txBody>
          <a:bodyPr>
            <a:normAutofit fontScale="55000" lnSpcReduction="20000"/>
          </a:bodyPr>
          <a:lstStyle/>
          <a:p>
            <a:pPr marL="0" indent="0" algn="just">
              <a:spcBef>
                <a:spcPts val="0"/>
              </a:spcBef>
              <a:spcAft>
                <a:spcPts val="0"/>
              </a:spcAft>
            </a:pPr>
            <a:r>
              <a:rPr lang="ru-RU" b="1" dirty="0">
                <a:solidFill>
                  <a:schemeClr val="tx1"/>
                </a:solidFill>
              </a:rPr>
              <a:t>Национальные парки (природные парки)</a:t>
            </a:r>
            <a:r>
              <a:rPr lang="ru-RU" dirty="0">
                <a:solidFill>
                  <a:schemeClr val="tx1"/>
                </a:solidFill>
              </a:rPr>
              <a:t> – природоохранные, эколого-просветительские и научно-исследовательские учреждения, территории (акватории) которых включают природные комплексы и объекты, имеющие особую экологическую, историческую и эстетическую ценность и предназначены для использования в природоохранных, просветительских, научных и культурных целях и для регулируемого туризма. В национальных парках запрещается разведка и разработка полезных ископаемых, строительство магистральных дорог, трубопроводов, ЛЭП и других коммуникаций, строительство хозяйственных и жилых объектов, не связанных с деятельностью парка, предоставление садоводческих и дачных участков, рубки главного пользования и проходные. </a:t>
            </a:r>
            <a:endParaRPr lang="ru-RU" dirty="0" smtClean="0">
              <a:solidFill>
                <a:schemeClr val="tx1"/>
              </a:solidFill>
            </a:endParaRPr>
          </a:p>
          <a:p>
            <a:pPr marL="0" indent="0" algn="just">
              <a:spcBef>
                <a:spcPts val="0"/>
              </a:spcBef>
              <a:spcAft>
                <a:spcPts val="0"/>
              </a:spcAft>
            </a:pPr>
            <a:r>
              <a:rPr lang="ru-RU" dirty="0" smtClean="0">
                <a:solidFill>
                  <a:schemeClr val="tx1"/>
                </a:solidFill>
              </a:rPr>
              <a:t>На территориях </a:t>
            </a:r>
            <a:r>
              <a:rPr lang="ru-RU" dirty="0">
                <a:solidFill>
                  <a:schemeClr val="tx1"/>
                </a:solidFill>
              </a:rPr>
              <a:t>парков </a:t>
            </a:r>
            <a:r>
              <a:rPr lang="ru-RU" dirty="0" smtClean="0">
                <a:solidFill>
                  <a:schemeClr val="tx1"/>
                </a:solidFill>
              </a:rPr>
              <a:t>создают </a:t>
            </a:r>
            <a:r>
              <a:rPr lang="ru-RU" dirty="0">
                <a:solidFill>
                  <a:schemeClr val="tx1"/>
                </a:solidFill>
              </a:rPr>
              <a:t>ряд функциональных </a:t>
            </a:r>
            <a:r>
              <a:rPr lang="ru-RU" dirty="0" smtClean="0">
                <a:solidFill>
                  <a:schemeClr val="tx1"/>
                </a:solidFill>
              </a:rPr>
              <a:t>зон:</a:t>
            </a:r>
            <a:endParaRPr lang="ru-RU" dirty="0">
              <a:solidFill>
                <a:schemeClr val="tx1"/>
              </a:solidFill>
            </a:endParaRPr>
          </a:p>
          <a:p>
            <a:pPr marL="0" indent="0" algn="just">
              <a:spcBef>
                <a:spcPts val="0"/>
              </a:spcBef>
              <a:spcAft>
                <a:spcPts val="0"/>
              </a:spcAft>
            </a:pPr>
            <a:r>
              <a:rPr lang="ru-RU" dirty="0">
                <a:solidFill>
                  <a:schemeClr val="tx1"/>
                </a:solidFill>
                <a:sym typeface="Times New Roman"/>
              </a:rPr>
              <a:t>-</a:t>
            </a:r>
            <a:r>
              <a:rPr lang="ru-RU" dirty="0" smtClean="0">
                <a:solidFill>
                  <a:schemeClr val="tx1"/>
                </a:solidFill>
              </a:rPr>
              <a:t> </a:t>
            </a:r>
            <a:r>
              <a:rPr lang="ru-RU" dirty="0">
                <a:solidFill>
                  <a:schemeClr val="tx1"/>
                </a:solidFill>
              </a:rPr>
              <a:t>заповедные зоны, в пределах которых запрещается любая хозяйственная деятельность и рекреационное использование;</a:t>
            </a:r>
          </a:p>
          <a:p>
            <a:pPr marL="0" indent="0" algn="just">
              <a:spcBef>
                <a:spcPts val="0"/>
              </a:spcBef>
              <a:spcAft>
                <a:spcPts val="0"/>
              </a:spcAft>
            </a:pPr>
            <a:r>
              <a:rPr lang="ru-RU" dirty="0">
                <a:solidFill>
                  <a:schemeClr val="tx1"/>
                </a:solidFill>
                <a:sym typeface="Times New Roman"/>
              </a:rPr>
              <a:t>-</a:t>
            </a:r>
            <a:r>
              <a:rPr lang="ru-RU" dirty="0" smtClean="0">
                <a:solidFill>
                  <a:schemeClr val="tx1"/>
                </a:solidFill>
              </a:rPr>
              <a:t> </a:t>
            </a:r>
            <a:r>
              <a:rPr lang="ru-RU" dirty="0">
                <a:solidFill>
                  <a:schemeClr val="tx1"/>
                </a:solidFill>
              </a:rPr>
              <a:t>особо охраняемые зоны, которые отличаются от заповедных тем, что здесь допускается строго регулируемое посещение;</a:t>
            </a:r>
          </a:p>
          <a:p>
            <a:pPr marL="0" indent="0" algn="just">
              <a:spcBef>
                <a:spcPts val="0"/>
              </a:spcBef>
              <a:spcAft>
                <a:spcPts val="0"/>
              </a:spcAft>
            </a:pPr>
            <a:r>
              <a:rPr lang="ru-RU" dirty="0">
                <a:solidFill>
                  <a:schemeClr val="tx1"/>
                </a:solidFill>
                <a:sym typeface="Times New Roman"/>
              </a:rPr>
              <a:t>-</a:t>
            </a:r>
            <a:r>
              <a:rPr lang="ru-RU" dirty="0" smtClean="0">
                <a:solidFill>
                  <a:schemeClr val="tx1"/>
                </a:solidFill>
              </a:rPr>
              <a:t> </a:t>
            </a:r>
            <a:r>
              <a:rPr lang="ru-RU" dirty="0">
                <a:solidFill>
                  <a:schemeClr val="tx1"/>
                </a:solidFill>
              </a:rPr>
              <a:t>зона охраны историко-культурных объектов;</a:t>
            </a:r>
          </a:p>
          <a:p>
            <a:pPr marL="0" indent="0" algn="just">
              <a:spcBef>
                <a:spcPts val="0"/>
              </a:spcBef>
              <a:spcAft>
                <a:spcPts val="0"/>
              </a:spcAft>
            </a:pPr>
            <a:r>
              <a:rPr lang="ru-RU" dirty="0">
                <a:solidFill>
                  <a:schemeClr val="tx1"/>
                </a:solidFill>
                <a:sym typeface="Times New Roman"/>
              </a:rPr>
              <a:t>-</a:t>
            </a:r>
            <a:r>
              <a:rPr lang="ru-RU" dirty="0" smtClean="0">
                <a:solidFill>
                  <a:schemeClr val="tx1"/>
                </a:solidFill>
              </a:rPr>
              <a:t> </a:t>
            </a:r>
            <a:r>
              <a:rPr lang="ru-RU" dirty="0">
                <a:solidFill>
                  <a:schemeClr val="tx1"/>
                </a:solidFill>
              </a:rPr>
              <a:t>зоны познавательного туризма, предназначенные для организации экологического просвещения и ознакомления с достопримечательностями парка, при условии ограничения числа посетителей и передвижения их в составе организованных групп, по специально оборудованным маршрутам;</a:t>
            </a:r>
          </a:p>
          <a:p>
            <a:pPr marL="0" indent="0" algn="just">
              <a:spcBef>
                <a:spcPts val="0"/>
              </a:spcBef>
              <a:spcAft>
                <a:spcPts val="0"/>
              </a:spcAft>
            </a:pPr>
            <a:r>
              <a:rPr lang="ru-RU" dirty="0">
                <a:solidFill>
                  <a:schemeClr val="tx1"/>
                </a:solidFill>
                <a:sym typeface="Times New Roman"/>
              </a:rPr>
              <a:t>-</a:t>
            </a:r>
            <a:r>
              <a:rPr lang="ru-RU" dirty="0" smtClean="0">
                <a:solidFill>
                  <a:schemeClr val="tx1"/>
                </a:solidFill>
              </a:rPr>
              <a:t> </a:t>
            </a:r>
            <a:r>
              <a:rPr lang="ru-RU" dirty="0">
                <a:solidFill>
                  <a:schemeClr val="tx1"/>
                </a:solidFill>
              </a:rPr>
              <a:t>рекреационные зоны, предназначенные для различных форм отдыха;</a:t>
            </a:r>
          </a:p>
          <a:p>
            <a:pPr marL="0" indent="0" algn="just">
              <a:spcBef>
                <a:spcPts val="0"/>
              </a:spcBef>
              <a:spcAft>
                <a:spcPts val="0"/>
              </a:spcAft>
            </a:pPr>
            <a:r>
              <a:rPr lang="ru-RU" dirty="0">
                <a:solidFill>
                  <a:schemeClr val="tx1"/>
                </a:solidFill>
                <a:sym typeface="Times New Roman"/>
              </a:rPr>
              <a:t>-</a:t>
            </a:r>
            <a:r>
              <a:rPr lang="ru-RU" dirty="0" smtClean="0">
                <a:solidFill>
                  <a:schemeClr val="tx1"/>
                </a:solidFill>
              </a:rPr>
              <a:t> </a:t>
            </a:r>
            <a:r>
              <a:rPr lang="ru-RU" dirty="0">
                <a:solidFill>
                  <a:schemeClr val="tx1"/>
                </a:solidFill>
              </a:rPr>
              <a:t>зоны обслуживания посетителей, предназначенные для размещения мест ночлега, палаточных городков и других объектов туристского сервиса;</a:t>
            </a:r>
          </a:p>
          <a:p>
            <a:pPr marL="0" indent="0" algn="just">
              <a:spcBef>
                <a:spcPts val="0"/>
              </a:spcBef>
              <a:spcAft>
                <a:spcPts val="0"/>
              </a:spcAft>
            </a:pPr>
            <a:r>
              <a:rPr lang="ru-RU" dirty="0">
                <a:solidFill>
                  <a:schemeClr val="tx1"/>
                </a:solidFill>
                <a:sym typeface="Times New Roman"/>
              </a:rPr>
              <a:t>-</a:t>
            </a:r>
            <a:r>
              <a:rPr lang="ru-RU" dirty="0" smtClean="0">
                <a:solidFill>
                  <a:schemeClr val="tx1"/>
                </a:solidFill>
              </a:rPr>
              <a:t> </a:t>
            </a:r>
            <a:r>
              <a:rPr lang="ru-RU" dirty="0">
                <a:solidFill>
                  <a:schemeClr val="tx1"/>
                </a:solidFill>
              </a:rPr>
              <a:t>хозяйственные зоны, предназначенные для обеспечения функционирования самих </a:t>
            </a:r>
            <a:r>
              <a:rPr lang="ru-RU" dirty="0" smtClean="0">
                <a:solidFill>
                  <a:schemeClr val="tx1"/>
                </a:solidFill>
              </a:rPr>
              <a:t>парков.</a:t>
            </a:r>
          </a:p>
          <a:p>
            <a:pPr marL="0" indent="0" algn="just">
              <a:spcBef>
                <a:spcPts val="0"/>
              </a:spcBef>
              <a:spcAft>
                <a:spcPts val="0"/>
              </a:spcAft>
            </a:pPr>
            <a:r>
              <a:rPr lang="ru-RU" dirty="0" smtClean="0">
                <a:solidFill>
                  <a:schemeClr val="tx1"/>
                </a:solidFill>
              </a:rPr>
              <a:t>Национальные перки имеют федеральный статус, природные парки – региональный.</a:t>
            </a:r>
            <a:endParaRPr lang="ru-RU" dirty="0">
              <a:solidFill>
                <a:schemeClr val="tx1"/>
              </a:solidFill>
            </a:endParaRPr>
          </a:p>
        </p:txBody>
      </p:sp>
      <p:sp>
        <p:nvSpPr>
          <p:cNvPr id="4" name="Текст 3"/>
          <p:cNvSpPr>
            <a:spLocks noGrp="1"/>
          </p:cNvSpPr>
          <p:nvPr>
            <p:ph type="body" sz="half" idx="2"/>
          </p:nvPr>
        </p:nvSpPr>
        <p:spPr>
          <a:xfrm>
            <a:off x="251520" y="2204864"/>
            <a:ext cx="3388660" cy="2139518"/>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988840"/>
            <a:ext cx="4320480" cy="2684870"/>
          </a:xfrm>
          <a:prstGeom prst="rect">
            <a:avLst/>
          </a:prstGeom>
        </p:spPr>
      </p:pic>
    </p:spTree>
    <p:extLst>
      <p:ext uri="{BB962C8B-B14F-4D97-AF65-F5344CB8AC3E}">
        <p14:creationId xmlns:p14="http://schemas.microsoft.com/office/powerpoint/2010/main" val="15346298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9"/>
            <a:ext cx="3888432" cy="720080"/>
          </a:xfrm>
        </p:spPr>
        <p:txBody>
          <a:bodyPr/>
          <a:lstStyle/>
          <a:p>
            <a:pPr marL="0" indent="0" algn="just">
              <a:buNone/>
            </a:pPr>
            <a:r>
              <a:rPr lang="ru-RU" sz="2000" dirty="0">
                <a:solidFill>
                  <a:schemeClr val="tx1"/>
                </a:solidFill>
              </a:rPr>
              <a:t>Зоны особых экологических ограничений (продолжение)</a:t>
            </a:r>
            <a:endParaRPr lang="ru-RU" sz="2000" dirty="0"/>
          </a:p>
        </p:txBody>
      </p:sp>
      <p:sp>
        <p:nvSpPr>
          <p:cNvPr id="3" name="Объект 2"/>
          <p:cNvSpPr>
            <a:spLocks noGrp="1"/>
          </p:cNvSpPr>
          <p:nvPr>
            <p:ph idx="1"/>
          </p:nvPr>
        </p:nvSpPr>
        <p:spPr>
          <a:xfrm>
            <a:off x="4593515" y="188640"/>
            <a:ext cx="4370973" cy="6480720"/>
          </a:xfrm>
        </p:spPr>
        <p:txBody>
          <a:bodyPr>
            <a:normAutofit fontScale="62500" lnSpcReduction="20000"/>
          </a:bodyPr>
          <a:lstStyle/>
          <a:p>
            <a:pPr marL="0" algn="just">
              <a:spcBef>
                <a:spcPts val="0"/>
              </a:spcBef>
              <a:spcAft>
                <a:spcPts val="0"/>
              </a:spcAft>
            </a:pPr>
            <a:r>
              <a:rPr lang="ru-RU" b="1" dirty="0">
                <a:solidFill>
                  <a:schemeClr val="tx1"/>
                </a:solidFill>
              </a:rPr>
              <a:t>Государственные природные заказники</a:t>
            </a:r>
            <a:r>
              <a:rPr lang="ru-RU" dirty="0">
                <a:solidFill>
                  <a:schemeClr val="tx1"/>
                </a:solidFill>
              </a:rPr>
              <a:t> – территории, имеющие особое значение для сохранения или восстановления природных комплексов или их компонентов и поддержания экологического </a:t>
            </a:r>
            <a:r>
              <a:rPr lang="ru-RU" dirty="0" smtClean="0">
                <a:solidFill>
                  <a:schemeClr val="tx1"/>
                </a:solidFill>
              </a:rPr>
              <a:t>баланса. Различают </a:t>
            </a:r>
            <a:r>
              <a:rPr lang="ru-RU" dirty="0">
                <a:solidFill>
                  <a:schemeClr val="tx1"/>
                </a:solidFill>
              </a:rPr>
              <a:t>следующие виды </a:t>
            </a:r>
            <a:r>
              <a:rPr lang="ru-RU" dirty="0" smtClean="0">
                <a:solidFill>
                  <a:schemeClr val="tx1"/>
                </a:solidFill>
              </a:rPr>
              <a:t>заказников: </a:t>
            </a:r>
            <a:endParaRPr lang="ru-RU" dirty="0">
              <a:solidFill>
                <a:schemeClr val="tx1"/>
              </a:solidFill>
            </a:endParaRPr>
          </a:p>
          <a:p>
            <a:pPr marL="0" algn="just">
              <a:spcBef>
                <a:spcPts val="0"/>
              </a:spcBef>
              <a:spcAft>
                <a:spcPts val="0"/>
              </a:spcAft>
            </a:pPr>
            <a:r>
              <a:rPr lang="ru-RU" dirty="0">
                <a:solidFill>
                  <a:schemeClr val="tx1"/>
                </a:solidFill>
                <a:sym typeface="Times New Roman"/>
              </a:rPr>
              <a:t>-</a:t>
            </a:r>
            <a:r>
              <a:rPr lang="ru-RU" dirty="0" smtClean="0">
                <a:solidFill>
                  <a:schemeClr val="tx1"/>
                </a:solidFill>
              </a:rPr>
              <a:t> </a:t>
            </a:r>
            <a:r>
              <a:rPr lang="ru-RU" dirty="0">
                <a:solidFill>
                  <a:schemeClr val="tx1"/>
                </a:solidFill>
              </a:rPr>
              <a:t>комплексные (ландшафтные), предназначенные для сохранения ландшафтов;</a:t>
            </a:r>
          </a:p>
          <a:p>
            <a:pPr marL="0" algn="just">
              <a:spcBef>
                <a:spcPts val="0"/>
              </a:spcBef>
              <a:spcAft>
                <a:spcPts val="0"/>
              </a:spcAft>
            </a:pPr>
            <a:r>
              <a:rPr lang="ru-RU" dirty="0">
                <a:solidFill>
                  <a:schemeClr val="tx1"/>
                </a:solidFill>
                <a:sym typeface="Times New Roman"/>
              </a:rPr>
              <a:t>-</a:t>
            </a:r>
            <a:r>
              <a:rPr lang="ru-RU" dirty="0" smtClean="0">
                <a:solidFill>
                  <a:schemeClr val="tx1"/>
                </a:solidFill>
              </a:rPr>
              <a:t> </a:t>
            </a:r>
            <a:r>
              <a:rPr lang="ru-RU" dirty="0">
                <a:solidFill>
                  <a:schemeClr val="tx1"/>
                </a:solidFill>
              </a:rPr>
              <a:t>биологические (ботанические и зоологические), предназначенные для сохранения и восстановления численности редких и исчезающих видов;</a:t>
            </a:r>
          </a:p>
          <a:p>
            <a:pPr marL="0" algn="just">
              <a:spcBef>
                <a:spcPts val="0"/>
              </a:spcBef>
              <a:spcAft>
                <a:spcPts val="0"/>
              </a:spcAft>
            </a:pPr>
            <a:r>
              <a:rPr lang="ru-RU" dirty="0">
                <a:solidFill>
                  <a:schemeClr val="tx1"/>
                </a:solidFill>
                <a:sym typeface="Times New Roman"/>
              </a:rPr>
              <a:t>-</a:t>
            </a:r>
            <a:r>
              <a:rPr lang="ru-RU" dirty="0" smtClean="0">
                <a:solidFill>
                  <a:schemeClr val="tx1"/>
                </a:solidFill>
              </a:rPr>
              <a:t> </a:t>
            </a:r>
            <a:r>
              <a:rPr lang="ru-RU" dirty="0">
                <a:solidFill>
                  <a:schemeClr val="tx1"/>
                </a:solidFill>
              </a:rPr>
              <a:t>палеонтологические, предназначенные для сохранения местонахождений ископаемых остатков флоры и фауны;</a:t>
            </a:r>
          </a:p>
          <a:p>
            <a:pPr marL="0" algn="just">
              <a:spcBef>
                <a:spcPts val="0"/>
              </a:spcBef>
              <a:spcAft>
                <a:spcPts val="0"/>
              </a:spcAft>
            </a:pPr>
            <a:r>
              <a:rPr lang="ru-RU" dirty="0">
                <a:solidFill>
                  <a:schemeClr val="tx1"/>
                </a:solidFill>
                <a:sym typeface="Times New Roman"/>
              </a:rPr>
              <a:t>-</a:t>
            </a:r>
            <a:r>
              <a:rPr lang="ru-RU" dirty="0" smtClean="0">
                <a:solidFill>
                  <a:schemeClr val="tx1"/>
                </a:solidFill>
              </a:rPr>
              <a:t> </a:t>
            </a:r>
            <a:r>
              <a:rPr lang="ru-RU" dirty="0">
                <a:solidFill>
                  <a:schemeClr val="tx1"/>
                </a:solidFill>
              </a:rPr>
              <a:t>гидрологические, предназначенные для сохранения водных объектов и экосистем;</a:t>
            </a:r>
          </a:p>
          <a:p>
            <a:pPr marL="0" algn="just">
              <a:spcBef>
                <a:spcPts val="0"/>
              </a:spcBef>
              <a:spcAft>
                <a:spcPts val="0"/>
              </a:spcAft>
            </a:pPr>
            <a:r>
              <a:rPr lang="ru-RU" dirty="0">
                <a:solidFill>
                  <a:schemeClr val="tx1"/>
                </a:solidFill>
                <a:sym typeface="Times New Roman"/>
              </a:rPr>
              <a:t>-</a:t>
            </a:r>
            <a:r>
              <a:rPr lang="ru-RU" dirty="0" smtClean="0">
                <a:solidFill>
                  <a:schemeClr val="tx1"/>
                </a:solidFill>
              </a:rPr>
              <a:t> </a:t>
            </a:r>
            <a:r>
              <a:rPr lang="ru-RU" dirty="0">
                <a:solidFill>
                  <a:schemeClr val="tx1"/>
                </a:solidFill>
              </a:rPr>
              <a:t>геологические, предназначенные для сохранения геологических образований и сопряженных с ними форм рельефа</a:t>
            </a:r>
            <a:r>
              <a:rPr lang="ru-RU" dirty="0" smtClean="0">
                <a:solidFill>
                  <a:schemeClr val="tx1"/>
                </a:solidFill>
              </a:rPr>
              <a:t>.</a:t>
            </a:r>
          </a:p>
          <a:p>
            <a:pPr marL="0" algn="just">
              <a:spcBef>
                <a:spcPts val="0"/>
              </a:spcBef>
              <a:spcAft>
                <a:spcPts val="0"/>
              </a:spcAft>
            </a:pPr>
            <a:endParaRPr lang="ru-RU" dirty="0" smtClean="0">
              <a:solidFill>
                <a:schemeClr val="tx1"/>
              </a:solidFill>
            </a:endParaRPr>
          </a:p>
          <a:p>
            <a:pPr marL="0" algn="just">
              <a:spcBef>
                <a:spcPts val="0"/>
              </a:spcBef>
              <a:spcAft>
                <a:spcPts val="0"/>
              </a:spcAft>
            </a:pPr>
            <a:r>
              <a:rPr lang="ru-RU" b="1" dirty="0">
                <a:solidFill>
                  <a:schemeClr val="tx1"/>
                </a:solidFill>
              </a:rPr>
              <a:t>Памятники природы</a:t>
            </a:r>
            <a:r>
              <a:rPr lang="ru-RU" dirty="0">
                <a:solidFill>
                  <a:schemeClr val="tx1"/>
                </a:solidFill>
              </a:rPr>
              <a:t> – это уникальные, невосполнимые, ценные в экологическом, научном, культурном и эстетическом отношениях природные комплексы, а также объекты естественного и искусственного происхождения. </a:t>
            </a:r>
            <a:endParaRPr lang="ru-RU" dirty="0" smtClean="0">
              <a:solidFill>
                <a:schemeClr val="tx1"/>
              </a:solidFill>
            </a:endParaRPr>
          </a:p>
          <a:p>
            <a:pPr marL="0" algn="just">
              <a:spcBef>
                <a:spcPts val="0"/>
              </a:spcBef>
              <a:spcAft>
                <a:spcPts val="0"/>
              </a:spcAft>
            </a:pPr>
            <a:endParaRPr lang="ru-RU" dirty="0" smtClean="0">
              <a:solidFill>
                <a:schemeClr val="tx1"/>
              </a:solidFill>
            </a:endParaRPr>
          </a:p>
          <a:p>
            <a:pPr marL="0" algn="just">
              <a:spcBef>
                <a:spcPts val="0"/>
              </a:spcBef>
              <a:spcAft>
                <a:spcPts val="0"/>
              </a:spcAft>
            </a:pPr>
            <a:r>
              <a:rPr lang="ru-RU" b="1" dirty="0">
                <a:solidFill>
                  <a:schemeClr val="tx1"/>
                </a:solidFill>
              </a:rPr>
              <a:t>Курортные и лечебно-оздоровительные зоны</a:t>
            </a:r>
            <a:r>
              <a:rPr lang="ru-RU" dirty="0">
                <a:solidFill>
                  <a:schemeClr val="tx1"/>
                </a:solidFill>
              </a:rPr>
              <a:t> не предполагают изъятия территорий и объектов из хозяйственного использования, но ограничивают его формы. Так, вводятся ограничения или запреты на въезд автотранспорта, размещение промышленных предприятий, электростанций, на использование удобрений и пестицидов, формы лесопользования. </a:t>
            </a:r>
            <a:endParaRPr lang="ru-RU" dirty="0" smtClean="0">
              <a:solidFill>
                <a:schemeClr val="tx1"/>
              </a:solidFill>
            </a:endParaRPr>
          </a:p>
        </p:txBody>
      </p:sp>
      <p:sp>
        <p:nvSpPr>
          <p:cNvPr id="4" name="Текст 3"/>
          <p:cNvSpPr>
            <a:spLocks noGrp="1"/>
          </p:cNvSpPr>
          <p:nvPr>
            <p:ph type="body" sz="half" idx="2"/>
          </p:nvPr>
        </p:nvSpPr>
        <p:spPr>
          <a:xfrm>
            <a:off x="539552" y="1916832"/>
            <a:ext cx="3388660" cy="2139518"/>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700808"/>
            <a:ext cx="4091670" cy="2736304"/>
          </a:xfrm>
          <a:prstGeom prst="rect">
            <a:avLst/>
          </a:prstGeom>
        </p:spPr>
      </p:pic>
    </p:spTree>
    <p:extLst>
      <p:ext uri="{BB962C8B-B14F-4D97-AF65-F5344CB8AC3E}">
        <p14:creationId xmlns:p14="http://schemas.microsoft.com/office/powerpoint/2010/main" val="25016706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404665"/>
            <a:ext cx="4104456" cy="792088"/>
          </a:xfrm>
        </p:spPr>
        <p:txBody>
          <a:bodyPr/>
          <a:lstStyle/>
          <a:p>
            <a:r>
              <a:rPr lang="ru-RU" sz="2000" dirty="0">
                <a:solidFill>
                  <a:schemeClr val="tx1"/>
                </a:solidFill>
              </a:rPr>
              <a:t>Зоны особых экологических ограничений (продолжение)</a:t>
            </a:r>
            <a:endParaRPr lang="ru-RU" sz="2000" dirty="0"/>
          </a:p>
        </p:txBody>
      </p:sp>
      <p:sp>
        <p:nvSpPr>
          <p:cNvPr id="3" name="Объект 2"/>
          <p:cNvSpPr>
            <a:spLocks noGrp="1"/>
          </p:cNvSpPr>
          <p:nvPr>
            <p:ph idx="1"/>
          </p:nvPr>
        </p:nvSpPr>
        <p:spPr>
          <a:xfrm>
            <a:off x="4932040" y="332656"/>
            <a:ext cx="4017085" cy="6264696"/>
          </a:xfrm>
        </p:spPr>
        <p:txBody>
          <a:bodyPr>
            <a:normAutofit fontScale="62500" lnSpcReduction="20000"/>
          </a:bodyPr>
          <a:lstStyle/>
          <a:p>
            <a:pPr algn="just"/>
            <a:endParaRPr lang="ru-RU" b="1" dirty="0" smtClean="0">
              <a:solidFill>
                <a:schemeClr val="tx1"/>
              </a:solidFill>
            </a:endParaRPr>
          </a:p>
          <a:p>
            <a:pPr algn="just"/>
            <a:endParaRPr lang="ru-RU" b="1" dirty="0">
              <a:solidFill>
                <a:schemeClr val="tx1"/>
              </a:solidFill>
            </a:endParaRPr>
          </a:p>
          <a:p>
            <a:pPr algn="just"/>
            <a:r>
              <a:rPr lang="ru-RU" b="1" dirty="0" smtClean="0">
                <a:solidFill>
                  <a:schemeClr val="tx1"/>
                </a:solidFill>
              </a:rPr>
              <a:t>Этнические территории (территории традиционного природопользования)</a:t>
            </a:r>
            <a:r>
              <a:rPr lang="ru-RU" dirty="0" smtClean="0">
                <a:solidFill>
                  <a:schemeClr val="tx1"/>
                </a:solidFill>
              </a:rPr>
              <a:t> </a:t>
            </a:r>
            <a:r>
              <a:rPr lang="ru-RU" dirty="0">
                <a:solidFill>
                  <a:schemeClr val="tx1"/>
                </a:solidFill>
              </a:rPr>
              <a:t>– особая разновидность особо охраняемых природных территорий, на которых объектом охраны становятся традиционные формы природопользования отдельных этнических групп: оленеводство, охота, рыболовство, кустарные промыслы и т.п., традиционный образ жизни. </a:t>
            </a:r>
            <a:endParaRPr lang="ru-RU" dirty="0" smtClean="0">
              <a:solidFill>
                <a:schemeClr val="tx1"/>
              </a:solidFill>
            </a:endParaRPr>
          </a:p>
          <a:p>
            <a:pPr algn="just"/>
            <a:r>
              <a:rPr lang="ru-RU" dirty="0">
                <a:solidFill>
                  <a:schemeClr val="tx1"/>
                </a:solidFill>
              </a:rPr>
              <a:t>Федеральный закон допускает выделение следующих зон (частей): </a:t>
            </a:r>
            <a:endParaRPr lang="ru-RU" dirty="0" smtClean="0">
              <a:solidFill>
                <a:schemeClr val="tx1"/>
              </a:solidFill>
            </a:endParaRPr>
          </a:p>
          <a:p>
            <a:pPr algn="just"/>
            <a:r>
              <a:rPr lang="ru-RU" dirty="0" smtClean="0">
                <a:solidFill>
                  <a:schemeClr val="tx1"/>
                </a:solidFill>
              </a:rPr>
              <a:t>– </a:t>
            </a:r>
            <a:r>
              <a:rPr lang="ru-RU" dirty="0">
                <a:solidFill>
                  <a:schemeClr val="tx1"/>
                </a:solidFill>
              </a:rPr>
              <a:t>поселения, в том числе поселения, имеющие временное значение и </a:t>
            </a:r>
            <a:r>
              <a:rPr lang="ru-RU" dirty="0" err="1">
                <a:solidFill>
                  <a:schemeClr val="tx1"/>
                </a:solidFill>
              </a:rPr>
              <a:t>непосто</a:t>
            </a:r>
            <a:r>
              <a:rPr lang="ru-RU" dirty="0">
                <a:solidFill>
                  <a:schemeClr val="tx1"/>
                </a:solidFill>
              </a:rPr>
              <a:t>- </a:t>
            </a:r>
            <a:r>
              <a:rPr lang="ru-RU" dirty="0" err="1">
                <a:solidFill>
                  <a:schemeClr val="tx1"/>
                </a:solidFill>
              </a:rPr>
              <a:t>янный</a:t>
            </a:r>
            <a:r>
              <a:rPr lang="ru-RU" dirty="0">
                <a:solidFill>
                  <a:schemeClr val="tx1"/>
                </a:solidFill>
              </a:rPr>
              <a:t> состав населения, стационарные жилища, стойбища, стоянки оленеводов, охотников, рыболовов; </a:t>
            </a:r>
            <a:endParaRPr lang="ru-RU" dirty="0" smtClean="0">
              <a:solidFill>
                <a:schemeClr val="tx1"/>
              </a:solidFill>
            </a:endParaRPr>
          </a:p>
          <a:p>
            <a:pPr algn="just"/>
            <a:r>
              <a:rPr lang="ru-RU" dirty="0" smtClean="0">
                <a:solidFill>
                  <a:schemeClr val="tx1"/>
                </a:solidFill>
              </a:rPr>
              <a:t>– </a:t>
            </a:r>
            <a:r>
              <a:rPr lang="ru-RU" dirty="0">
                <a:solidFill>
                  <a:schemeClr val="tx1"/>
                </a:solidFill>
              </a:rPr>
              <a:t>участки земли и водного </a:t>
            </a:r>
            <a:r>
              <a:rPr lang="ru-RU" dirty="0" smtClean="0">
                <a:solidFill>
                  <a:schemeClr val="tx1"/>
                </a:solidFill>
              </a:rPr>
              <a:t>пространства</a:t>
            </a:r>
            <a:r>
              <a:rPr lang="ru-RU" dirty="0">
                <a:solidFill>
                  <a:schemeClr val="tx1"/>
                </a:solidFill>
              </a:rPr>
              <a:t>, используемые для ведения </a:t>
            </a:r>
            <a:r>
              <a:rPr lang="ru-RU" dirty="0" smtClean="0">
                <a:solidFill>
                  <a:schemeClr val="tx1"/>
                </a:solidFill>
              </a:rPr>
              <a:t>традиционного </a:t>
            </a:r>
            <a:r>
              <a:rPr lang="ru-RU" dirty="0">
                <a:solidFill>
                  <a:schemeClr val="tx1"/>
                </a:solidFill>
              </a:rPr>
              <a:t>природопользования и традиционного образа жизни, в том числе оленьи </a:t>
            </a:r>
            <a:r>
              <a:rPr lang="ru-RU" dirty="0" err="1">
                <a:solidFill>
                  <a:schemeClr val="tx1"/>
                </a:solidFill>
              </a:rPr>
              <a:t>пастби</a:t>
            </a:r>
            <a:r>
              <a:rPr lang="ru-RU" dirty="0">
                <a:solidFill>
                  <a:schemeClr val="tx1"/>
                </a:solidFill>
              </a:rPr>
              <a:t>- ща, охотничьи и иные угодья, участки </a:t>
            </a:r>
            <a:r>
              <a:rPr lang="ru-RU" dirty="0" err="1">
                <a:solidFill>
                  <a:schemeClr val="tx1"/>
                </a:solidFill>
              </a:rPr>
              <a:t>ак</a:t>
            </a:r>
            <a:r>
              <a:rPr lang="ru-RU" dirty="0">
                <a:solidFill>
                  <a:schemeClr val="tx1"/>
                </a:solidFill>
              </a:rPr>
              <a:t>- </a:t>
            </a:r>
            <a:r>
              <a:rPr lang="ru-RU" dirty="0" err="1">
                <a:solidFill>
                  <a:schemeClr val="tx1"/>
                </a:solidFill>
              </a:rPr>
              <a:t>ваторий</a:t>
            </a:r>
            <a:r>
              <a:rPr lang="ru-RU" dirty="0">
                <a:solidFill>
                  <a:schemeClr val="tx1"/>
                </a:solidFill>
              </a:rPr>
              <a:t> моря для осуществления </a:t>
            </a:r>
            <a:r>
              <a:rPr lang="ru-RU" dirty="0" err="1">
                <a:solidFill>
                  <a:schemeClr val="tx1"/>
                </a:solidFill>
              </a:rPr>
              <a:t>промыс</a:t>
            </a:r>
            <a:r>
              <a:rPr lang="ru-RU" dirty="0">
                <a:solidFill>
                  <a:schemeClr val="tx1"/>
                </a:solidFill>
              </a:rPr>
              <a:t>- ла рыбы и морского зверя, сбора </a:t>
            </a:r>
            <a:r>
              <a:rPr lang="ru-RU" dirty="0" err="1">
                <a:solidFill>
                  <a:schemeClr val="tx1"/>
                </a:solidFill>
              </a:rPr>
              <a:t>дикорас</a:t>
            </a:r>
            <a:r>
              <a:rPr lang="ru-RU" dirty="0">
                <a:solidFill>
                  <a:schemeClr val="tx1"/>
                </a:solidFill>
              </a:rPr>
              <a:t>- </a:t>
            </a:r>
            <a:r>
              <a:rPr lang="ru-RU" dirty="0" err="1">
                <a:solidFill>
                  <a:schemeClr val="tx1"/>
                </a:solidFill>
              </a:rPr>
              <a:t>тущих</a:t>
            </a:r>
            <a:r>
              <a:rPr lang="ru-RU" dirty="0">
                <a:solidFill>
                  <a:schemeClr val="tx1"/>
                </a:solidFill>
              </a:rPr>
              <a:t> растений; </a:t>
            </a:r>
            <a:endParaRPr lang="ru-RU" dirty="0" smtClean="0">
              <a:solidFill>
                <a:schemeClr val="tx1"/>
              </a:solidFill>
            </a:endParaRPr>
          </a:p>
          <a:p>
            <a:pPr algn="just"/>
            <a:r>
              <a:rPr lang="ru-RU" dirty="0" smtClean="0">
                <a:solidFill>
                  <a:schemeClr val="tx1"/>
                </a:solidFill>
              </a:rPr>
              <a:t>– </a:t>
            </a:r>
            <a:r>
              <a:rPr lang="ru-RU" dirty="0">
                <a:solidFill>
                  <a:schemeClr val="tx1"/>
                </a:solidFill>
              </a:rPr>
              <a:t>объекты историко-культурного на- </a:t>
            </a:r>
            <a:r>
              <a:rPr lang="ru-RU" dirty="0" err="1">
                <a:solidFill>
                  <a:schemeClr val="tx1"/>
                </a:solidFill>
              </a:rPr>
              <a:t>следия</a:t>
            </a:r>
            <a:r>
              <a:rPr lang="ru-RU" dirty="0">
                <a:solidFill>
                  <a:schemeClr val="tx1"/>
                </a:solidFill>
              </a:rPr>
              <a:t>, в том числе культовые сооружения, места древних поселений и места </a:t>
            </a:r>
            <a:r>
              <a:rPr lang="ru-RU" dirty="0" smtClean="0">
                <a:solidFill>
                  <a:schemeClr val="tx1"/>
                </a:solidFill>
              </a:rPr>
              <a:t>захоронений </a:t>
            </a:r>
            <a:r>
              <a:rPr lang="ru-RU" dirty="0">
                <a:solidFill>
                  <a:schemeClr val="tx1"/>
                </a:solidFill>
              </a:rPr>
              <a:t>предков и иные объекты, имеющие культурную, историческую, религиозную ценность.</a:t>
            </a:r>
          </a:p>
          <a:p>
            <a:endParaRPr lang="ru-RU" dirty="0" smtClean="0">
              <a:solidFill>
                <a:schemeClr val="tx1"/>
              </a:solidFill>
            </a:endParaRPr>
          </a:p>
          <a:p>
            <a:endParaRPr lang="ru-RU" dirty="0">
              <a:solidFill>
                <a:schemeClr val="tx1"/>
              </a:solidFill>
            </a:endParaRPr>
          </a:p>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676954"/>
            <a:ext cx="4548854" cy="2904174"/>
          </a:xfrm>
          <a:prstGeom prst="rect">
            <a:avLst/>
          </a:prstGeom>
        </p:spPr>
      </p:pic>
    </p:spTree>
    <p:extLst>
      <p:ext uri="{BB962C8B-B14F-4D97-AF65-F5344CB8AC3E}">
        <p14:creationId xmlns:p14="http://schemas.microsoft.com/office/powerpoint/2010/main" val="3380689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5301208"/>
            <a:ext cx="8064896" cy="1143000"/>
          </a:xfrm>
        </p:spPr>
        <p:txBody>
          <a:bodyPr/>
          <a:lstStyle/>
          <a:p>
            <a:pPr algn="just"/>
            <a:r>
              <a:rPr lang="ru-RU" sz="2400" i="1" dirty="0">
                <a:solidFill>
                  <a:schemeClr val="tx1"/>
                </a:solidFill>
                <a:effectLst/>
              </a:rPr>
              <a:t>Оценка воздействия на окружающую среду в трактовке Руководства… 1992 г.</a:t>
            </a:r>
            <a:r>
              <a:rPr lang="ru-RU" sz="2400" dirty="0">
                <a:solidFill>
                  <a:schemeClr val="tx1"/>
                </a:solidFill>
                <a:effectLst/>
              </a:rPr>
              <a:t> </a:t>
            </a:r>
            <a:endParaRPr lang="ru-RU" sz="2400" dirty="0">
              <a:solidFill>
                <a:schemeClr val="tx1"/>
              </a:solidFill>
            </a:endParaRPr>
          </a:p>
        </p:txBody>
      </p:sp>
      <p:sp>
        <p:nvSpPr>
          <p:cNvPr id="3" name="Объект 2"/>
          <p:cNvSpPr>
            <a:spLocks noGrp="1"/>
          </p:cNvSpPr>
          <p:nvPr>
            <p:ph sz="quarter" idx="13"/>
          </p:nvPr>
        </p:nvSpPr>
        <p:spPr>
          <a:xfrm>
            <a:off x="1143000" y="731520"/>
            <a:ext cx="6400800" cy="4281656"/>
          </a:xfrm>
        </p:spPr>
        <p:txBody>
          <a:bodyPr>
            <a:normAutofit fontScale="70000" lnSpcReduction="20000"/>
          </a:bodyPr>
          <a:lstStyle/>
          <a:p>
            <a:pPr algn="just"/>
            <a:r>
              <a:rPr lang="ru-RU" dirty="0">
                <a:solidFill>
                  <a:schemeClr val="tx1"/>
                </a:solidFill>
              </a:rPr>
              <a:t>Были установлены следующие стадии проведения ОВОС:</a:t>
            </a:r>
          </a:p>
          <a:p>
            <a:pPr algn="just"/>
            <a:r>
              <a:rPr lang="ru-RU" dirty="0">
                <a:solidFill>
                  <a:schemeClr val="tx1"/>
                </a:solidFill>
              </a:rPr>
              <a:t>- разработка проекта «Заявления о воздействии на окружающую среду» («проект ЗВОС»).</a:t>
            </a:r>
          </a:p>
          <a:p>
            <a:pPr algn="just"/>
            <a:r>
              <a:rPr lang="ru-RU" dirty="0">
                <a:solidFill>
                  <a:schemeClr val="tx1"/>
                </a:solidFill>
              </a:rPr>
              <a:t>- представление «проекта ЗВОС» в государственные органы власти, управления и контроля.</a:t>
            </a:r>
          </a:p>
          <a:p>
            <a:pPr algn="just"/>
            <a:r>
              <a:rPr lang="ru-RU" dirty="0">
                <a:solidFill>
                  <a:schemeClr val="tx1"/>
                </a:solidFill>
              </a:rPr>
              <a:t>- разработка заданий на проектирование, изыскания и исследования в соответствии с требованиями, выдвинутыми по результатам рассмотрения «проекта ЗВОС» в государственных органах власти, управления и контроля.</a:t>
            </a:r>
          </a:p>
          <a:p>
            <a:pPr algn="just"/>
            <a:r>
              <a:rPr lang="ru-RU" dirty="0">
                <a:solidFill>
                  <a:schemeClr val="tx1"/>
                </a:solidFill>
              </a:rPr>
              <a:t>- </a:t>
            </a:r>
            <a:r>
              <a:rPr lang="ru-RU" dirty="0" smtClean="0">
                <a:solidFill>
                  <a:schemeClr val="tx1"/>
                </a:solidFill>
              </a:rPr>
              <a:t>разработка </a:t>
            </a:r>
            <a:r>
              <a:rPr lang="ru-RU" dirty="0">
                <a:solidFill>
                  <a:schemeClr val="tx1"/>
                </a:solidFill>
              </a:rPr>
              <a:t>ЗВОС на основе «проекта ЗВОС», по результатам изысканий и исследований.</a:t>
            </a:r>
          </a:p>
          <a:p>
            <a:pPr algn="just"/>
            <a:r>
              <a:rPr lang="ru-RU" dirty="0">
                <a:solidFill>
                  <a:schemeClr val="tx1"/>
                </a:solidFill>
              </a:rPr>
              <a:t>- организация и проведение общественных слушаний ЗВОС.</a:t>
            </a:r>
          </a:p>
          <a:p>
            <a:pPr algn="just"/>
            <a:r>
              <a:rPr lang="ru-RU" dirty="0">
                <a:solidFill>
                  <a:schemeClr val="tx1"/>
                </a:solidFill>
              </a:rPr>
              <a:t>- доработка технико-экономического обоснования или проекта строительства хозяйственного объекта или комплекса.</a:t>
            </a:r>
          </a:p>
          <a:p>
            <a:pPr algn="just"/>
            <a:r>
              <a:rPr lang="ru-RU" dirty="0">
                <a:solidFill>
                  <a:schemeClr val="tx1"/>
                </a:solidFill>
              </a:rPr>
              <a:t>- принятие заказчиком решения о возможности и целесообразности реализации намечаемой деятельности на данной площадке на представленных и зафиксированных условиях, исходя из сформированного понимания экологических и связанных с ними</a:t>
            </a:r>
            <a:r>
              <a:rPr lang="ru-RU" b="1" dirty="0">
                <a:solidFill>
                  <a:schemeClr val="tx1"/>
                </a:solidFill>
              </a:rPr>
              <a:t> </a:t>
            </a:r>
            <a:r>
              <a:rPr lang="ru-RU" dirty="0">
                <a:solidFill>
                  <a:schemeClr val="tx1"/>
                </a:solidFill>
              </a:rPr>
              <a:t>последствий ее осуществления.</a:t>
            </a:r>
          </a:p>
          <a:p>
            <a:endParaRPr lang="ru-RU" dirty="0"/>
          </a:p>
        </p:txBody>
      </p:sp>
    </p:spTree>
    <p:extLst>
      <p:ext uri="{BB962C8B-B14F-4D97-AF65-F5344CB8AC3E}">
        <p14:creationId xmlns:p14="http://schemas.microsoft.com/office/powerpoint/2010/main" val="41470356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9"/>
            <a:ext cx="4032448" cy="792088"/>
          </a:xfrm>
        </p:spPr>
        <p:txBody>
          <a:bodyPr/>
          <a:lstStyle/>
          <a:p>
            <a:r>
              <a:rPr lang="ru-RU" sz="2000" dirty="0">
                <a:solidFill>
                  <a:schemeClr val="tx1"/>
                </a:solidFill>
              </a:rPr>
              <a:t>Зоны особых экологических ограничений (продолжение)</a:t>
            </a:r>
            <a:endParaRPr lang="ru-RU" sz="2000" dirty="0"/>
          </a:p>
        </p:txBody>
      </p:sp>
      <p:sp>
        <p:nvSpPr>
          <p:cNvPr id="3" name="Объект 2"/>
          <p:cNvSpPr>
            <a:spLocks noGrp="1"/>
          </p:cNvSpPr>
          <p:nvPr>
            <p:ph idx="1"/>
          </p:nvPr>
        </p:nvSpPr>
        <p:spPr>
          <a:xfrm>
            <a:off x="4593515" y="332656"/>
            <a:ext cx="4298965" cy="6192688"/>
          </a:xfrm>
        </p:spPr>
        <p:txBody>
          <a:bodyPr>
            <a:normAutofit fontScale="62500" lnSpcReduction="20000"/>
          </a:bodyPr>
          <a:lstStyle/>
          <a:p>
            <a:pPr algn="just"/>
            <a:r>
              <a:rPr lang="ru-RU" dirty="0" smtClean="0">
                <a:solidFill>
                  <a:schemeClr val="tx1"/>
                </a:solidFill>
              </a:rPr>
              <a:t>Вокруг </a:t>
            </a:r>
            <a:r>
              <a:rPr lang="ru-RU" dirty="0">
                <a:solidFill>
                  <a:schemeClr val="tx1"/>
                </a:solidFill>
              </a:rPr>
              <a:t>предприятий организуются </a:t>
            </a:r>
            <a:r>
              <a:rPr lang="ru-RU" b="1" dirty="0">
                <a:solidFill>
                  <a:schemeClr val="tx1"/>
                </a:solidFill>
              </a:rPr>
              <a:t>санитарно-защитные зоны (СЗЗ)</a:t>
            </a:r>
            <a:r>
              <a:rPr lang="ru-RU" dirty="0">
                <a:solidFill>
                  <a:schemeClr val="tx1"/>
                </a:solidFill>
              </a:rPr>
              <a:t>, в которых запрещается строительство жилья, размещение детских, образовательных, оздоровительных и рекреационных учреждений. Существующее жилье и социальные объекты, попавшие в СЗЗ, постепенно выводятся из них за счет средств соответствующих предприятий. В СЗЗ разрешается размещать предприятия с меньшим классом опасности, ремонтные мастерские, склады, гаражи и автостоянки, автозаправочные станции и т.п. Не менее 40-60% территории СЗЗ подлежит обязательному озеленению, с использованием газоустойчивых видов растительности.</a:t>
            </a:r>
          </a:p>
          <a:p>
            <a:pPr algn="just"/>
            <a:r>
              <a:rPr lang="ru-RU" dirty="0">
                <a:solidFill>
                  <a:schemeClr val="tx1"/>
                </a:solidFill>
              </a:rPr>
              <a:t>Размеры СЗЗ определяются согласно санитарным правилам и нормам (СанПиН), в зависимости от классов опасности предприятий: 1000 м для предприятий 1-го класса опасности, 500 м для 2-го класса опасности, 300 м для 3-го класса опасности, 100 м для 4-го класса опасности, 50 м для 5-го класса опасности. При этом класс опасности определяется, исходя из профиля производства и, в отдельных случаях, мощности предприятий, вне зависимости от технологий и, соответственно, объемов и состава выбросов. </a:t>
            </a:r>
            <a:r>
              <a:rPr lang="ru-RU" dirty="0" err="1">
                <a:solidFill>
                  <a:schemeClr val="tx1"/>
                </a:solidFill>
              </a:rPr>
              <a:t>Непревышение</a:t>
            </a:r>
            <a:r>
              <a:rPr lang="ru-RU" dirty="0">
                <a:solidFill>
                  <a:schemeClr val="tx1"/>
                </a:solidFill>
              </a:rPr>
              <a:t> </a:t>
            </a:r>
            <a:r>
              <a:rPr lang="ru-RU" dirty="0" err="1">
                <a:solidFill>
                  <a:schemeClr val="tx1"/>
                </a:solidFill>
              </a:rPr>
              <a:t>ПДКмр</a:t>
            </a:r>
            <a:r>
              <a:rPr lang="ru-RU" dirty="0">
                <a:solidFill>
                  <a:schemeClr val="tx1"/>
                </a:solidFill>
              </a:rPr>
              <a:t> на границе СЗЗ должно быть подтверждено расчетами по методике ОНД-86.</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772815"/>
            <a:ext cx="4464496" cy="2265765"/>
          </a:xfrm>
          <a:prstGeom prst="rect">
            <a:avLst/>
          </a:prstGeom>
        </p:spPr>
      </p:pic>
    </p:spTree>
    <p:extLst>
      <p:ext uri="{BB962C8B-B14F-4D97-AF65-F5344CB8AC3E}">
        <p14:creationId xmlns:p14="http://schemas.microsoft.com/office/powerpoint/2010/main" val="10512774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32657"/>
            <a:ext cx="4104456" cy="720080"/>
          </a:xfrm>
        </p:spPr>
        <p:txBody>
          <a:bodyPr/>
          <a:lstStyle/>
          <a:p>
            <a:r>
              <a:rPr lang="ru-RU" sz="2000" dirty="0">
                <a:solidFill>
                  <a:schemeClr val="tx1"/>
                </a:solidFill>
              </a:rPr>
              <a:t>Зоны особых экологических ограничений (продолжение)</a:t>
            </a:r>
            <a:endParaRPr lang="ru-RU" sz="2000" dirty="0"/>
          </a:p>
        </p:txBody>
      </p:sp>
      <p:sp>
        <p:nvSpPr>
          <p:cNvPr id="3" name="Объект 2"/>
          <p:cNvSpPr>
            <a:spLocks noGrp="1"/>
          </p:cNvSpPr>
          <p:nvPr>
            <p:ph idx="1"/>
          </p:nvPr>
        </p:nvSpPr>
        <p:spPr>
          <a:xfrm>
            <a:off x="4593515" y="476672"/>
            <a:ext cx="4226957" cy="6048672"/>
          </a:xfrm>
        </p:spPr>
        <p:txBody>
          <a:bodyPr>
            <a:normAutofit fontScale="77500" lnSpcReduction="20000"/>
          </a:bodyPr>
          <a:lstStyle/>
          <a:p>
            <a:pPr algn="just"/>
            <a:r>
              <a:rPr lang="ru-RU" dirty="0" smtClean="0">
                <a:solidFill>
                  <a:schemeClr val="tx1"/>
                </a:solidFill>
              </a:rPr>
              <a:t>Согласно </a:t>
            </a:r>
            <a:r>
              <a:rPr lang="ru-RU" dirty="0">
                <a:solidFill>
                  <a:schemeClr val="tx1"/>
                </a:solidFill>
              </a:rPr>
              <a:t>Водному кодексу РФ, в </a:t>
            </a:r>
            <a:r>
              <a:rPr lang="ru-RU" dirty="0" err="1">
                <a:solidFill>
                  <a:schemeClr val="tx1"/>
                </a:solidFill>
              </a:rPr>
              <a:t>водоохранных</a:t>
            </a:r>
            <a:r>
              <a:rPr lang="ru-RU" dirty="0">
                <a:solidFill>
                  <a:schemeClr val="tx1"/>
                </a:solidFill>
              </a:rPr>
              <a:t> зонах запрещается: использование сточных вод для удобрения почв, размещение кладбищ, скотомогильников, мест захоронения отходов производства и потребления, радиоактивных, химических, взрывчатых, токсичных, отравляющих и ядовитых веществ, осуществление авиационных мер по борьбе с вредителями и болезнями растений, движение и стоянка транспортных средств (кроме специальных транспортных средств), за исключением их движения по дорогам и стоянки на дорогах и в специально оборудованных местах, имеющих твердое покрытие</a:t>
            </a:r>
            <a:r>
              <a:rPr lang="ru-RU" dirty="0" smtClean="0">
                <a:solidFill>
                  <a:schemeClr val="tx1"/>
                </a:solidFill>
              </a:rPr>
              <a:t>.</a:t>
            </a:r>
          </a:p>
          <a:p>
            <a:pPr algn="just"/>
            <a:r>
              <a:rPr lang="ru-RU" dirty="0">
                <a:solidFill>
                  <a:schemeClr val="tx1"/>
                </a:solidFill>
              </a:rPr>
              <a:t>Размеры </a:t>
            </a:r>
            <a:r>
              <a:rPr lang="ru-RU" dirty="0" err="1">
                <a:solidFill>
                  <a:schemeClr val="tx1"/>
                </a:solidFill>
              </a:rPr>
              <a:t>водоохранных</a:t>
            </a:r>
            <a:r>
              <a:rPr lang="ru-RU" dirty="0">
                <a:solidFill>
                  <a:schemeClr val="tx1"/>
                </a:solidFill>
              </a:rPr>
              <a:t> зон составляют: 50 м от меженного уреза для рек длиной до 10 км, 100 м для рек длиной от 10 до 50 км, 200 м для рек длиной более 50 км, 500 м для морей. </a:t>
            </a:r>
          </a:p>
          <a:p>
            <a:pPr algn="just"/>
            <a:endParaRPr lang="ru-RU" dirty="0">
              <a:solidFill>
                <a:schemeClr val="tx1"/>
              </a:solidFill>
            </a:endParaRPr>
          </a:p>
        </p:txBody>
      </p:sp>
      <p:sp>
        <p:nvSpPr>
          <p:cNvPr id="4" name="Текст 3"/>
          <p:cNvSpPr>
            <a:spLocks noGrp="1"/>
          </p:cNvSpPr>
          <p:nvPr>
            <p:ph type="body" sz="half" idx="2"/>
          </p:nvPr>
        </p:nvSpPr>
        <p:spPr>
          <a:xfrm>
            <a:off x="395536" y="1700808"/>
            <a:ext cx="338866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268760"/>
            <a:ext cx="4211960" cy="3158970"/>
          </a:xfrm>
          <a:prstGeom prst="rect">
            <a:avLst/>
          </a:prstGeom>
        </p:spPr>
      </p:pic>
    </p:spTree>
    <p:extLst>
      <p:ext uri="{BB962C8B-B14F-4D97-AF65-F5344CB8AC3E}">
        <p14:creationId xmlns:p14="http://schemas.microsoft.com/office/powerpoint/2010/main" val="20665462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9"/>
            <a:ext cx="4104456" cy="648072"/>
          </a:xfrm>
        </p:spPr>
        <p:txBody>
          <a:bodyPr/>
          <a:lstStyle/>
          <a:p>
            <a:r>
              <a:rPr lang="ru-RU" sz="2000" dirty="0">
                <a:solidFill>
                  <a:schemeClr val="tx1"/>
                </a:solidFill>
              </a:rPr>
              <a:t>Зоны особых экологических ограничений (продолжение)</a:t>
            </a:r>
            <a:endParaRPr lang="ru-RU" sz="2000" dirty="0"/>
          </a:p>
        </p:txBody>
      </p:sp>
      <p:sp>
        <p:nvSpPr>
          <p:cNvPr id="3" name="Объект 2"/>
          <p:cNvSpPr>
            <a:spLocks noGrp="1"/>
          </p:cNvSpPr>
          <p:nvPr>
            <p:ph idx="1"/>
          </p:nvPr>
        </p:nvSpPr>
        <p:spPr>
          <a:xfrm>
            <a:off x="4355977" y="188640"/>
            <a:ext cx="4608512" cy="6480720"/>
          </a:xfrm>
        </p:spPr>
        <p:txBody>
          <a:bodyPr>
            <a:normAutofit fontScale="47500" lnSpcReduction="20000"/>
          </a:bodyPr>
          <a:lstStyle/>
          <a:p>
            <a:pPr algn="just"/>
            <a:r>
              <a:rPr lang="ru-RU" sz="2500" b="1" dirty="0">
                <a:solidFill>
                  <a:schemeClr val="tx1"/>
                </a:solidFill>
              </a:rPr>
              <a:t>Зоны санитарной охраны</a:t>
            </a:r>
            <a:r>
              <a:rPr lang="ru-RU" sz="2500" dirty="0">
                <a:solidFill>
                  <a:schemeClr val="tx1"/>
                </a:solidFill>
              </a:rPr>
              <a:t> (ЗСО</a:t>
            </a:r>
            <a:r>
              <a:rPr lang="ru-RU" sz="2500" dirty="0" smtClean="0">
                <a:solidFill>
                  <a:schemeClr val="tx1"/>
                </a:solidFill>
              </a:rPr>
              <a:t>)</a:t>
            </a:r>
            <a:r>
              <a:rPr lang="ru-RU" sz="2500" dirty="0">
                <a:solidFill>
                  <a:schemeClr val="tx1"/>
                </a:solidFill>
              </a:rPr>
              <a:t> — территория, включающая источник водоснабжения и/или водопровод, иной объект. ЗСО состоит из поясов, на которых устанавливаются особые режимы хозяйственной деятельности </a:t>
            </a:r>
            <a:r>
              <a:rPr lang="ru-RU" sz="2500" dirty="0" smtClean="0">
                <a:solidFill>
                  <a:schemeClr val="tx1"/>
                </a:solidFill>
              </a:rPr>
              <a:t>и</a:t>
            </a:r>
            <a:r>
              <a:rPr lang="ru-RU" sz="2500" dirty="0">
                <a:solidFill>
                  <a:schemeClr val="tx1"/>
                </a:solidFill>
              </a:rPr>
              <a:t> охраны подземных вод от </a:t>
            </a:r>
            <a:r>
              <a:rPr lang="ru-RU" sz="2500" dirty="0" smtClean="0">
                <a:solidFill>
                  <a:schemeClr val="tx1"/>
                </a:solidFill>
              </a:rPr>
              <a:t>загрязнения. ЗСО </a:t>
            </a:r>
            <a:r>
              <a:rPr lang="ru-RU" sz="2500" dirty="0">
                <a:solidFill>
                  <a:schemeClr val="tx1"/>
                </a:solidFill>
              </a:rPr>
              <a:t>организуются в составе трёх поясов:</a:t>
            </a:r>
          </a:p>
          <a:p>
            <a:pPr algn="just"/>
            <a:r>
              <a:rPr lang="ru-RU" sz="2500" b="1" dirty="0">
                <a:solidFill>
                  <a:schemeClr val="tx1"/>
                </a:solidFill>
              </a:rPr>
              <a:t>Первый пояс</a:t>
            </a:r>
            <a:r>
              <a:rPr lang="ru-RU" sz="2500" dirty="0">
                <a:solidFill>
                  <a:schemeClr val="tx1"/>
                </a:solidFill>
              </a:rPr>
              <a:t> (строгого режима) включает территорию расположения водозаборных сооружений, площадок всех водопроводных сооружений и водопроводящего канала. Его назначение — защита места водозабора и водозаборных сооружений от случайного или умышленного загрязнения и повреждения</a:t>
            </a:r>
            <a:r>
              <a:rPr lang="ru-RU" sz="2500" dirty="0" smtClean="0">
                <a:solidFill>
                  <a:schemeClr val="tx1"/>
                </a:solidFill>
              </a:rPr>
              <a:t>. Первый </a:t>
            </a:r>
            <a:r>
              <a:rPr lang="ru-RU" sz="2500" dirty="0">
                <a:solidFill>
                  <a:schemeClr val="tx1"/>
                </a:solidFill>
              </a:rPr>
              <a:t>пояс ЗСО скважин представляет собой окружность радиусом 30-50 м, центр которой находится в точке расположения источника водоснабжения. Если таких источников несколько (несколько скважин), то следует выделять несколько окружностей с центром в каждой из скважин. Размер пояса строгого режима охраны может быть сокращен государственным органом санитарно-эпидемиологического надзора.</a:t>
            </a:r>
          </a:p>
          <a:p>
            <a:pPr algn="just"/>
            <a:r>
              <a:rPr lang="ru-RU" sz="2500" b="1" dirty="0">
                <a:solidFill>
                  <a:schemeClr val="tx1"/>
                </a:solidFill>
              </a:rPr>
              <a:t>Второй пояс</a:t>
            </a:r>
            <a:r>
              <a:rPr lang="ru-RU" sz="2500" dirty="0">
                <a:solidFill>
                  <a:schemeClr val="tx1"/>
                </a:solidFill>
              </a:rPr>
              <a:t> (пояса ограничений или зона микробного загрязнения) определяется гидродинамическим расчётным путём и включает территорию, предназначенную для предупреждения загрязнения воды источников водоснабжения. Второй пояс учитывает время продвижения микробного загрязнения воды до водозабора, принимаемое в зависимости от климатических районов и защищенности подземных вод от 100 до 400 </a:t>
            </a:r>
            <a:r>
              <a:rPr lang="ru-RU" sz="2500" dirty="0" err="1">
                <a:solidFill>
                  <a:schemeClr val="tx1"/>
                </a:solidFill>
              </a:rPr>
              <a:t>сут</a:t>
            </a:r>
            <a:r>
              <a:rPr lang="ru-RU" sz="2500" dirty="0" smtClean="0">
                <a:solidFill>
                  <a:schemeClr val="tx1"/>
                </a:solidFill>
              </a:rPr>
              <a:t>.</a:t>
            </a:r>
            <a:r>
              <a:rPr lang="ru-RU" sz="2500" dirty="0">
                <a:solidFill>
                  <a:schemeClr val="tx1"/>
                </a:solidFill>
              </a:rPr>
              <a:t> — времени, в течение которого загрязнение произошедшее на поверхности за пределами второго пояса достигнет водоносного горизонта.</a:t>
            </a:r>
          </a:p>
          <a:p>
            <a:pPr algn="just"/>
            <a:r>
              <a:rPr lang="ru-RU" sz="2500" b="1" dirty="0">
                <a:solidFill>
                  <a:schemeClr val="tx1"/>
                </a:solidFill>
              </a:rPr>
              <a:t>Третий пояс</a:t>
            </a:r>
            <a:r>
              <a:rPr lang="ru-RU" sz="2500" dirty="0">
                <a:solidFill>
                  <a:schemeClr val="tx1"/>
                </a:solidFill>
              </a:rPr>
              <a:t> (зона химического загрязнения) определяется гидродинамическими расчётами, исходя из условия, что если за её пределами в водоносный горизонт поступают стабильные химические загрязнения, то они окажутся вне области питания водозабора или достигнут её не ранее истечения расчётного срока эксплуатации. Минимальный расчётный срок эксплуатации скважины — 25 лет. Обычно для расчётов используют </a:t>
            </a:r>
            <a:r>
              <a:rPr lang="ru-RU" sz="2500" dirty="0" smtClean="0">
                <a:solidFill>
                  <a:schemeClr val="tx1"/>
                </a:solidFill>
              </a:rPr>
              <a:t>9125 </a:t>
            </a:r>
            <a:r>
              <a:rPr lang="ru-RU" sz="2500" dirty="0">
                <a:solidFill>
                  <a:schemeClr val="tx1"/>
                </a:solidFill>
              </a:rPr>
              <a:t>суток.</a:t>
            </a:r>
          </a:p>
          <a:p>
            <a:endParaRPr lang="ru-RU" dirty="0"/>
          </a:p>
        </p:txBody>
      </p:sp>
      <p:sp>
        <p:nvSpPr>
          <p:cNvPr id="4" name="Текст 3"/>
          <p:cNvSpPr>
            <a:spLocks noGrp="1"/>
          </p:cNvSpPr>
          <p:nvPr>
            <p:ph type="body" sz="half" idx="2"/>
          </p:nvPr>
        </p:nvSpPr>
        <p:spPr>
          <a:xfrm>
            <a:off x="395536" y="1772816"/>
            <a:ext cx="338866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268760"/>
            <a:ext cx="4171950" cy="2847975"/>
          </a:xfrm>
          <a:prstGeom prst="rect">
            <a:avLst/>
          </a:prstGeom>
        </p:spPr>
      </p:pic>
    </p:spTree>
    <p:extLst>
      <p:ext uri="{BB962C8B-B14F-4D97-AF65-F5344CB8AC3E}">
        <p14:creationId xmlns:p14="http://schemas.microsoft.com/office/powerpoint/2010/main" val="1111643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17581" y="1844824"/>
            <a:ext cx="7175351" cy="4320480"/>
          </a:xfrm>
        </p:spPr>
        <p:txBody>
          <a:bodyPr>
            <a:noAutofit/>
          </a:bodyPr>
          <a:lstStyle/>
          <a:p>
            <a:r>
              <a:rPr lang="ru-RU" sz="4000" dirty="0" smtClean="0">
                <a:solidFill>
                  <a:schemeClr val="tx1"/>
                </a:solidFill>
                <a:effectLst/>
              </a:rPr>
              <a:t>7. ОБЩЕЕ СОДЕРЖАНИЕ </a:t>
            </a:r>
            <a:br>
              <a:rPr lang="ru-RU" sz="4000" dirty="0" smtClean="0">
                <a:solidFill>
                  <a:schemeClr val="tx1"/>
                </a:solidFill>
                <a:effectLst/>
              </a:rPr>
            </a:br>
            <a:r>
              <a:rPr lang="ru-RU" sz="4000" dirty="0" smtClean="0">
                <a:solidFill>
                  <a:schemeClr val="tx1"/>
                </a:solidFill>
                <a:effectLst/>
              </a:rPr>
              <a:t>И ПРЕДПОЛЕВОЙ ЭТАП ИНЖЕНЕРНО-ЭКОЛОГИЧЕСКИХ ИЗЫСКАНИЙ</a:t>
            </a:r>
            <a:endParaRPr lang="ru-RU" sz="4000" dirty="0">
              <a:solidFill>
                <a:schemeClr val="tx1"/>
              </a:solidFill>
            </a:endParaRPr>
          </a:p>
        </p:txBody>
      </p:sp>
    </p:spTree>
    <p:extLst>
      <p:ext uri="{BB962C8B-B14F-4D97-AF65-F5344CB8AC3E}">
        <p14:creationId xmlns:p14="http://schemas.microsoft.com/office/powerpoint/2010/main" val="14222263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764704"/>
            <a:ext cx="3636085" cy="1258493"/>
          </a:xfrm>
        </p:spPr>
        <p:txBody>
          <a:bodyPr/>
          <a:lstStyle/>
          <a:p>
            <a:r>
              <a:rPr lang="ru-RU" sz="2000" dirty="0">
                <a:solidFill>
                  <a:schemeClr val="tx1"/>
                </a:solidFill>
              </a:rPr>
              <a:t>Цели инженерно-экологических изысканий</a:t>
            </a:r>
          </a:p>
        </p:txBody>
      </p:sp>
      <p:sp>
        <p:nvSpPr>
          <p:cNvPr id="3" name="Объект 2"/>
          <p:cNvSpPr>
            <a:spLocks noGrp="1"/>
          </p:cNvSpPr>
          <p:nvPr>
            <p:ph idx="1"/>
          </p:nvPr>
        </p:nvSpPr>
        <p:spPr>
          <a:xfrm>
            <a:off x="3995936" y="404664"/>
            <a:ext cx="4968551" cy="6120680"/>
          </a:xfrm>
        </p:spPr>
        <p:txBody>
          <a:bodyPr>
            <a:noAutofit/>
          </a:bodyPr>
          <a:lstStyle/>
          <a:p>
            <a:pPr algn="just"/>
            <a:r>
              <a:rPr lang="ru-RU" sz="1200" dirty="0">
                <a:solidFill>
                  <a:schemeClr val="tx1"/>
                </a:solidFill>
              </a:rPr>
              <a:t>Объективная необходимость выполнения инженерно-экологических изысканий обусловлена тем, что разработка и реализация проектов строительства нередко сопровождается конфликтными ситуациями в природопользовании, решение которых бывает сопряжено с социальной напряженностью, судебными процедурами, переработкой проектной документации и задержками ее согласования и, как следствие, дополнительными издержками и потерями времени для инвесторов, подчас значительными. К конфликтным ситуациям в природопользовании обычно приводит:</a:t>
            </a:r>
          </a:p>
          <a:p>
            <a:pPr algn="just"/>
            <a:r>
              <a:rPr lang="ru-RU" sz="1200" dirty="0">
                <a:solidFill>
                  <a:schemeClr val="tx1"/>
                </a:solidFill>
              </a:rPr>
              <a:t>- недостаточное знакомство инвестора с существующим природопользованием и экологическими ограничениями в районе намечаемой деятельности (</a:t>
            </a:r>
            <a:r>
              <a:rPr lang="ru-RU" sz="1200" dirty="0" err="1">
                <a:solidFill>
                  <a:schemeClr val="tx1"/>
                </a:solidFill>
              </a:rPr>
              <a:t>водоохранные</a:t>
            </a:r>
            <a:r>
              <a:rPr lang="ru-RU" sz="1200" dirty="0">
                <a:solidFill>
                  <a:schemeClr val="tx1"/>
                </a:solidFill>
              </a:rPr>
              <a:t> зоны и зоны санитарной охраны источников водоснабжения, необходимость организации вокруг проектируемых объектов санитарно-защитных зон, заказники, памятники природы, места произрастания и обитания редких видов растений и животных и т.п.);</a:t>
            </a:r>
          </a:p>
          <a:p>
            <a:pPr algn="just"/>
            <a:r>
              <a:rPr lang="ru-RU" sz="1200" dirty="0">
                <a:solidFill>
                  <a:schemeClr val="tx1"/>
                </a:solidFill>
              </a:rPr>
              <a:t>- отсутствие у инвестора информации о состоянии природной среды в районе намечаемой деятельности (существующие уровни загрязнения воздуха, подземных и поверхностных вод, фоновое загрязнение и агрохимические характеристики почв, поверхностных и подземных вод наличие нарушенных земель, неликвидированных скважин, скотомогильников и т.п.). </a:t>
            </a:r>
          </a:p>
          <a:p>
            <a:pPr algn="just"/>
            <a:r>
              <a:rPr lang="ru-RU" sz="1200" dirty="0">
                <a:solidFill>
                  <a:schemeClr val="tx1"/>
                </a:solidFill>
              </a:rPr>
              <a:t>При нерешенности этих вопросов, нередко создается ситуация, когда инвестор, оформив земельный отвод без фиксации его стартового состояния, принимает на себя ответственность за все имеющиеся на отведенной территории нарушения природоохранного и земельного законодательства. </a:t>
            </a:r>
          </a:p>
        </p:txBody>
      </p:sp>
      <p:sp>
        <p:nvSpPr>
          <p:cNvPr id="4" name="Текст 3"/>
          <p:cNvSpPr>
            <a:spLocks noGrp="1"/>
          </p:cNvSpPr>
          <p:nvPr>
            <p:ph type="body" sz="half" idx="2"/>
          </p:nvPr>
        </p:nvSpPr>
        <p:spPr>
          <a:xfrm>
            <a:off x="395536" y="2564904"/>
            <a:ext cx="3388660" cy="2139518"/>
          </a:xfrm>
        </p:spPr>
        <p:txBody>
          <a:bodyPr>
            <a:normAutofit fontScale="92500" lnSpcReduction="20000"/>
          </a:bodyPr>
          <a:lstStyle/>
          <a:p>
            <a:pPr algn="just"/>
            <a:r>
              <a:rPr lang="ru-RU" dirty="0">
                <a:solidFill>
                  <a:schemeClr val="tx1"/>
                </a:solidFill>
              </a:rPr>
              <a:t>И</a:t>
            </a:r>
            <a:r>
              <a:rPr lang="ru-RU" dirty="0" smtClean="0">
                <a:solidFill>
                  <a:schemeClr val="tx1"/>
                </a:solidFill>
              </a:rPr>
              <a:t>нженерно-экологические </a:t>
            </a:r>
            <a:r>
              <a:rPr lang="ru-RU" dirty="0">
                <a:solidFill>
                  <a:schemeClr val="tx1"/>
                </a:solidFill>
              </a:rPr>
              <a:t>изыскания для строительства выполняются для изучения природных условий и факторов техногенного воздействия для подготовки данных по обоснованию материалов для архитектурно-строительного проектирования, строительства, эксплуатации, сноса (демонтажа) зданий или сооружений, а также для документов территориального планирования и документации по планировке </a:t>
            </a:r>
            <a:r>
              <a:rPr lang="ru-RU" dirty="0" smtClean="0">
                <a:solidFill>
                  <a:schemeClr val="tx1"/>
                </a:solidFill>
              </a:rPr>
              <a:t>территории.</a:t>
            </a:r>
            <a:endParaRPr lang="ru-RU" dirty="0">
              <a:solidFill>
                <a:schemeClr val="tx1"/>
              </a:solidFill>
            </a:endParaRPr>
          </a:p>
        </p:txBody>
      </p:sp>
    </p:spTree>
    <p:extLst>
      <p:ext uri="{BB962C8B-B14F-4D97-AF65-F5344CB8AC3E}">
        <p14:creationId xmlns:p14="http://schemas.microsoft.com/office/powerpoint/2010/main" val="11138340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4294967295"/>
          </p:nvPr>
        </p:nvSpPr>
        <p:spPr>
          <a:xfrm>
            <a:off x="468313" y="3645024"/>
            <a:ext cx="8351837" cy="2667000"/>
          </a:xfrm>
          <a:prstGeom prst="rect">
            <a:avLst/>
          </a:prstGeom>
        </p:spPr>
        <p:txBody>
          <a:bodyPr>
            <a:normAutofit lnSpcReduction="10000"/>
          </a:bodyPr>
          <a:lstStyle/>
          <a:p>
            <a:pPr marL="0" indent="0" algn="just">
              <a:spcBef>
                <a:spcPts val="0"/>
              </a:spcBef>
              <a:defRPr/>
            </a:pPr>
            <a:r>
              <a:rPr lang="ru-RU" sz="1400" dirty="0">
                <a:solidFill>
                  <a:schemeClr val="tx1"/>
                </a:solidFill>
              </a:rPr>
              <a:t>Так, в Ижевске в 1990-х гг. новые владельцы обанкротившегося подшипникового завода, переоборудовавшие его под бизнес-центр, были вынуждены понести значительные затраты из-за выявившегося при выполнении работ сильного, глубоко проникшего загрязнения грунтов машинным маслом. Масло хранилось в подземных емкостях, подвергавшихся коррозии и десятилетиями фильтровалось в грунт. По требованию природоохранных органов были выполнены инженерно-экологические изыскания, что позволило построить 3-мерную модель распределения масла и подсчитать его общее количество – 70 т, в </a:t>
            </a:r>
            <a:r>
              <a:rPr lang="ru-RU" sz="1400" dirty="0" err="1">
                <a:solidFill>
                  <a:schemeClr val="tx1"/>
                </a:solidFill>
              </a:rPr>
              <a:t>т.ч</a:t>
            </a:r>
            <a:r>
              <a:rPr lang="ru-RU" sz="1400" dirty="0">
                <a:solidFill>
                  <a:schemeClr val="tx1"/>
                </a:solidFill>
              </a:rPr>
              <a:t>. более 50 т – под зданием одного из цехов. Общий объем загрязненного грунта – 10,5 тыс. м</a:t>
            </a:r>
            <a:r>
              <a:rPr lang="ru-RU" sz="1400" baseline="30000" dirty="0">
                <a:solidFill>
                  <a:schemeClr val="tx1"/>
                </a:solidFill>
              </a:rPr>
              <a:t>3</a:t>
            </a:r>
            <a:r>
              <a:rPr lang="ru-RU" sz="1400" dirty="0">
                <a:solidFill>
                  <a:schemeClr val="tx1"/>
                </a:solidFill>
              </a:rPr>
              <a:t>.</a:t>
            </a:r>
          </a:p>
          <a:p>
            <a:pPr marL="0" indent="0" algn="just">
              <a:spcBef>
                <a:spcPts val="0"/>
              </a:spcBef>
              <a:defRPr/>
            </a:pPr>
            <a:r>
              <a:rPr lang="ru-RU" sz="1400" dirty="0">
                <a:solidFill>
                  <a:schemeClr val="tx1"/>
                </a:solidFill>
              </a:rPr>
              <a:t>В целях очистки территории на участках поверхностного залегания загрязненного грунта было выполнено его удаление, а на участках глубокого залегания пробурено 5 скважин-колодцев для сбора и откачки масла в свободной форме. Откачка была начата в 2005 г. и продолжается до сих пор. Поначалу объем откачки превышал 1 т в месяц, в дальнейшем приток значительно уменьшился.</a:t>
            </a:r>
          </a:p>
          <a:p>
            <a:pPr>
              <a:defRPr/>
            </a:pPr>
            <a:endParaRPr lang="ru-RU" sz="1400" dirty="0"/>
          </a:p>
        </p:txBody>
      </p:sp>
      <p:pic>
        <p:nvPicPr>
          <p:cNvPr id="8195" name="Объект 4"/>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11188" y="476250"/>
            <a:ext cx="4032250" cy="3024188"/>
          </a:xfrm>
          <a:prstGeom prst="rect">
            <a:avLst/>
          </a:prstGeom>
        </p:spPr>
      </p:pic>
      <p:pic>
        <p:nvPicPr>
          <p:cNvPr id="8196" name="Рисунок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476250"/>
            <a:ext cx="40322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43858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476672"/>
            <a:ext cx="3636085" cy="1258493"/>
          </a:xfrm>
        </p:spPr>
        <p:txBody>
          <a:bodyPr/>
          <a:lstStyle/>
          <a:p>
            <a:r>
              <a:rPr lang="ru-RU" sz="2400" dirty="0">
                <a:solidFill>
                  <a:schemeClr val="tx1"/>
                </a:solidFill>
              </a:rPr>
              <a:t>Виды инженерно-экологических изысканий</a:t>
            </a:r>
          </a:p>
        </p:txBody>
      </p:sp>
      <p:sp>
        <p:nvSpPr>
          <p:cNvPr id="3" name="Объект 2"/>
          <p:cNvSpPr>
            <a:spLocks noGrp="1"/>
          </p:cNvSpPr>
          <p:nvPr>
            <p:ph idx="1"/>
          </p:nvPr>
        </p:nvSpPr>
        <p:spPr>
          <a:xfrm>
            <a:off x="4593515" y="548680"/>
            <a:ext cx="4017085" cy="5688632"/>
          </a:xfrm>
        </p:spPr>
        <p:txBody>
          <a:bodyPr>
            <a:normAutofit/>
          </a:bodyPr>
          <a:lstStyle/>
          <a:p>
            <a:pPr algn="just"/>
            <a:r>
              <a:rPr lang="ru-RU" sz="1800" dirty="0">
                <a:solidFill>
                  <a:schemeClr val="tx1"/>
                </a:solidFill>
                <a:latin typeface="Times New Roman" pitchFamily="18" charset="0"/>
                <a:cs typeface="Times New Roman" pitchFamily="18" charset="0"/>
              </a:rPr>
              <a:t>Согласно Своду правил СП </a:t>
            </a:r>
            <a:r>
              <a:rPr lang="ru-RU" sz="1800" dirty="0" smtClean="0">
                <a:solidFill>
                  <a:schemeClr val="tx1"/>
                </a:solidFill>
                <a:latin typeface="Times New Roman" pitchFamily="18" charset="0"/>
                <a:cs typeface="Times New Roman" pitchFamily="18" charset="0"/>
              </a:rPr>
              <a:t>47.13330.2016 установлены следующие виды инженерно-экологических изысканий:</a:t>
            </a:r>
          </a:p>
          <a:p>
            <a:pPr algn="just"/>
            <a:r>
              <a:rPr lang="ru-RU" sz="1800" dirty="0" smtClean="0">
                <a:solidFill>
                  <a:schemeClr val="tx1"/>
                </a:solidFill>
                <a:latin typeface="Times New Roman" pitchFamily="18" charset="0"/>
                <a:cs typeface="Times New Roman" pitchFamily="18" charset="0"/>
              </a:rPr>
              <a:t>- для подготовки </a:t>
            </a:r>
            <a:r>
              <a:rPr lang="ru-RU" sz="1800" dirty="0">
                <a:solidFill>
                  <a:schemeClr val="tx1"/>
                </a:solidFill>
                <a:latin typeface="Times New Roman" pitchFamily="18" charset="0"/>
                <a:cs typeface="Times New Roman" pitchFamily="18" charset="0"/>
              </a:rPr>
              <a:t>документов территориального планирования, документации по планировке территории и выбора площадок (трасс) </a:t>
            </a:r>
            <a:r>
              <a:rPr lang="ru-RU" sz="1800" dirty="0" smtClean="0">
                <a:solidFill>
                  <a:schemeClr val="tx1"/>
                </a:solidFill>
                <a:latin typeface="Times New Roman" pitchFamily="18" charset="0"/>
                <a:cs typeface="Times New Roman" pitchFamily="18" charset="0"/>
              </a:rPr>
              <a:t>строительства;</a:t>
            </a:r>
          </a:p>
          <a:p>
            <a:pPr algn="just"/>
            <a:r>
              <a:rPr lang="ru-RU" sz="1800" dirty="0" smtClean="0">
                <a:solidFill>
                  <a:schemeClr val="tx1"/>
                </a:solidFill>
                <a:latin typeface="Times New Roman" pitchFamily="18" charset="0"/>
                <a:cs typeface="Times New Roman" pitchFamily="18" charset="0"/>
              </a:rPr>
              <a:t>- для архитектурно- </a:t>
            </a:r>
            <a:r>
              <a:rPr lang="ru-RU" sz="1800" dirty="0">
                <a:solidFill>
                  <a:schemeClr val="tx1"/>
                </a:solidFill>
                <a:latin typeface="Times New Roman" pitchFamily="18" charset="0"/>
                <a:cs typeface="Times New Roman" pitchFamily="18" charset="0"/>
              </a:rPr>
              <a:t>строительного проектирования при подготовке проектной документации объектов капитального </a:t>
            </a:r>
            <a:r>
              <a:rPr lang="ru-RU" sz="1800" dirty="0" smtClean="0">
                <a:solidFill>
                  <a:schemeClr val="tx1"/>
                </a:solidFill>
                <a:latin typeface="Times New Roman" pitchFamily="18" charset="0"/>
                <a:cs typeface="Times New Roman" pitchFamily="18" charset="0"/>
              </a:rPr>
              <a:t>строительства;</a:t>
            </a:r>
          </a:p>
          <a:p>
            <a:pPr algn="just"/>
            <a:r>
              <a:rPr lang="ru-RU" sz="1800" dirty="0" smtClean="0">
                <a:solidFill>
                  <a:schemeClr val="tx1"/>
                </a:solidFill>
                <a:latin typeface="Times New Roman" pitchFamily="18" charset="0"/>
                <a:cs typeface="Times New Roman" pitchFamily="18" charset="0"/>
              </a:rPr>
              <a:t>- </a:t>
            </a:r>
            <a:r>
              <a:rPr lang="ru-RU" sz="1800" dirty="0">
                <a:solidFill>
                  <a:schemeClr val="tx1"/>
                </a:solidFill>
                <a:latin typeface="Times New Roman" pitchFamily="18" charset="0"/>
                <a:cs typeface="Times New Roman" pitchFamily="18" charset="0"/>
              </a:rPr>
              <a:t>при строительстве и реконструкции зданий и </a:t>
            </a:r>
            <a:r>
              <a:rPr lang="ru-RU" sz="1800" dirty="0" smtClean="0">
                <a:solidFill>
                  <a:schemeClr val="tx1"/>
                </a:solidFill>
                <a:latin typeface="Times New Roman" pitchFamily="18" charset="0"/>
                <a:cs typeface="Times New Roman" pitchFamily="18" charset="0"/>
              </a:rPr>
              <a:t>сооружений.</a:t>
            </a:r>
          </a:p>
          <a:p>
            <a:pPr algn="just"/>
            <a:endParaRPr lang="ru-RU" sz="1400" dirty="0" smtClean="0">
              <a:solidFill>
                <a:schemeClr val="tx1"/>
              </a:solidFill>
              <a:latin typeface="Times New Roman" pitchFamily="18" charset="0"/>
              <a:cs typeface="Times New Roman" pitchFamily="18" charset="0"/>
            </a:endParaRPr>
          </a:p>
          <a:p>
            <a:pPr algn="just"/>
            <a:endParaRPr lang="ru-RU" sz="1400" dirty="0">
              <a:solidFill>
                <a:schemeClr val="tx1"/>
              </a:solidFill>
              <a:latin typeface="Times New Roman" pitchFamily="18" charset="0"/>
              <a:cs typeface="Times New Roman" pitchFamily="18" charset="0"/>
            </a:endParaRPr>
          </a:p>
          <a:p>
            <a:pPr algn="just"/>
            <a:endParaRPr lang="ru-RU" dirty="0">
              <a:solidFill>
                <a:schemeClr val="tx1"/>
              </a:solidFill>
            </a:endParaRPr>
          </a:p>
        </p:txBody>
      </p:sp>
      <p:sp>
        <p:nvSpPr>
          <p:cNvPr id="4" name="Текст 3"/>
          <p:cNvSpPr>
            <a:spLocks noGrp="1"/>
          </p:cNvSpPr>
          <p:nvPr>
            <p:ph type="body" sz="half" idx="2"/>
          </p:nvPr>
        </p:nvSpPr>
        <p:spPr>
          <a:xfrm>
            <a:off x="755576" y="2708920"/>
            <a:ext cx="2088232" cy="2139518"/>
          </a:xfrm>
        </p:spPr>
        <p:txBody>
          <a:bodyPr/>
          <a:lstStyle/>
          <a:p>
            <a:endParaRPr lang="ru-R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700808"/>
            <a:ext cx="3323399" cy="466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95194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1"/>
            <a:ext cx="4104456" cy="864096"/>
          </a:xfrm>
        </p:spPr>
        <p:txBody>
          <a:bodyPr/>
          <a:lstStyle/>
          <a:p>
            <a:r>
              <a:rPr lang="ru-RU" sz="2000" dirty="0" smtClean="0">
                <a:solidFill>
                  <a:schemeClr val="tx1"/>
                </a:solidFill>
              </a:rPr>
              <a:t>Виды работ при инженерно-экологических изысканиях</a:t>
            </a:r>
            <a:endParaRPr lang="ru-RU" sz="2000" dirty="0">
              <a:solidFill>
                <a:schemeClr val="tx1"/>
              </a:solidFill>
            </a:endParaRPr>
          </a:p>
        </p:txBody>
      </p:sp>
      <p:sp>
        <p:nvSpPr>
          <p:cNvPr id="3" name="Объект 2"/>
          <p:cNvSpPr>
            <a:spLocks noGrp="1"/>
          </p:cNvSpPr>
          <p:nvPr>
            <p:ph idx="1"/>
          </p:nvPr>
        </p:nvSpPr>
        <p:spPr>
          <a:xfrm>
            <a:off x="323529" y="1052736"/>
            <a:ext cx="8287072" cy="5472608"/>
          </a:xfrm>
        </p:spPr>
        <p:txBody>
          <a:bodyPr>
            <a:noAutofit/>
          </a:bodyPr>
          <a:lstStyle/>
          <a:p>
            <a:pPr marL="0" indent="0">
              <a:spcBef>
                <a:spcPts val="0"/>
              </a:spcBef>
              <a:spcAft>
                <a:spcPts val="0"/>
              </a:spcAft>
            </a:pPr>
            <a:r>
              <a:rPr lang="ru-RU" sz="1200" dirty="0">
                <a:solidFill>
                  <a:schemeClr val="tx1"/>
                </a:solidFill>
              </a:rPr>
              <a:t>В состав инженерно-экологических изысканий входят следующие основные виды работ: </a:t>
            </a:r>
          </a:p>
          <a:p>
            <a:pPr marL="0" indent="0">
              <a:spcBef>
                <a:spcPts val="0"/>
              </a:spcBef>
              <a:spcAft>
                <a:spcPts val="0"/>
              </a:spcAft>
            </a:pPr>
            <a:r>
              <a:rPr lang="ru-RU" sz="1200" dirty="0">
                <a:solidFill>
                  <a:schemeClr val="tx1"/>
                </a:solidFill>
              </a:rPr>
              <a:t>сбор, анализ и обобщение материалов инженерно-экологических изысканий прошлых лет, опубликованных и фондовых материалов и данных о состоянии компонентов природной среды, наличии территорий с особыми режимами использования, объектах культурного наследия, возможных источниках загрязнения атмосферного воздуха, почв, грунтов, поверхностных и подземных вод, донных отложений в поверхностных водных объектах, социально-экономических условиях; дешифрирование аэрокосмических материалов с использованием различных видов съемок (черно-белой, многозональной, радиолокационной, тепловой); </a:t>
            </a:r>
          </a:p>
          <a:p>
            <a:pPr marL="0" indent="0">
              <a:spcBef>
                <a:spcPts val="0"/>
              </a:spcBef>
              <a:spcAft>
                <a:spcPts val="0"/>
              </a:spcAft>
            </a:pPr>
            <a:r>
              <a:rPr lang="ru-RU" sz="1200" dirty="0">
                <a:solidFill>
                  <a:schemeClr val="tx1"/>
                </a:solidFill>
              </a:rPr>
              <a:t>рекогносцировочное обследование территории; </a:t>
            </a:r>
          </a:p>
          <a:p>
            <a:pPr marL="0" indent="0">
              <a:spcBef>
                <a:spcPts val="0"/>
              </a:spcBef>
              <a:spcAft>
                <a:spcPts val="0"/>
              </a:spcAft>
            </a:pPr>
            <a:r>
              <a:rPr lang="ru-RU" sz="1200" dirty="0">
                <a:solidFill>
                  <a:schemeClr val="tx1"/>
                </a:solidFill>
              </a:rPr>
              <a:t>маршрутные наблюдения с описанием компонентов природной среды и ландшафтов в целом, состояния наземных и водных экосистем, возможных источников и визуальных признаков загрязнения; </a:t>
            </a:r>
          </a:p>
          <a:p>
            <a:pPr marL="0" indent="0">
              <a:spcBef>
                <a:spcPts val="0"/>
              </a:spcBef>
              <a:spcAft>
                <a:spcPts val="0"/>
              </a:spcAft>
            </a:pPr>
            <a:r>
              <a:rPr lang="ru-RU" sz="1200" dirty="0">
                <a:solidFill>
                  <a:schemeClr val="tx1"/>
                </a:solidFill>
              </a:rPr>
              <a:t>исследование и оценка загрязнения атмосферного воздуха; </a:t>
            </a:r>
          </a:p>
          <a:p>
            <a:pPr marL="0" indent="0">
              <a:spcBef>
                <a:spcPts val="0"/>
              </a:spcBef>
              <a:spcAft>
                <a:spcPts val="0"/>
              </a:spcAft>
            </a:pPr>
            <a:r>
              <a:rPr lang="ru-RU" sz="1200" dirty="0">
                <a:solidFill>
                  <a:schemeClr val="tx1"/>
                </a:solidFill>
              </a:rPr>
              <a:t>исследование и оценка загрязнения почв и грунтов; </a:t>
            </a:r>
          </a:p>
          <a:p>
            <a:pPr marL="0" indent="0">
              <a:spcBef>
                <a:spcPts val="0"/>
              </a:spcBef>
              <a:spcAft>
                <a:spcPts val="0"/>
              </a:spcAft>
            </a:pPr>
            <a:r>
              <a:rPr lang="ru-RU" sz="1200" dirty="0">
                <a:solidFill>
                  <a:schemeClr val="tx1"/>
                </a:solidFill>
              </a:rPr>
              <a:t>исследование и оценка загрязнения поверхностных вод; </a:t>
            </a:r>
          </a:p>
          <a:p>
            <a:pPr marL="0" indent="0">
              <a:spcBef>
                <a:spcPts val="0"/>
              </a:spcBef>
              <a:spcAft>
                <a:spcPts val="0"/>
              </a:spcAft>
            </a:pPr>
            <a:r>
              <a:rPr lang="ru-RU" sz="1200" dirty="0">
                <a:solidFill>
                  <a:schemeClr val="tx1"/>
                </a:solidFill>
              </a:rPr>
              <a:t>исследование и оценка загрязнения подземных вод; </a:t>
            </a:r>
          </a:p>
          <a:p>
            <a:pPr marL="0" indent="0">
              <a:spcBef>
                <a:spcPts val="0"/>
              </a:spcBef>
              <a:spcAft>
                <a:spcPts val="0"/>
              </a:spcAft>
            </a:pPr>
            <a:r>
              <a:rPr lang="ru-RU" sz="1200" dirty="0">
                <a:solidFill>
                  <a:schemeClr val="tx1"/>
                </a:solidFill>
              </a:rPr>
              <a:t>исследование и оценка загрязнения донных отложений в поверхностных водных объектах; </a:t>
            </a:r>
            <a:endParaRPr lang="ru-RU" sz="1200" dirty="0" smtClean="0">
              <a:solidFill>
                <a:schemeClr val="tx1"/>
              </a:solidFill>
            </a:endParaRPr>
          </a:p>
          <a:p>
            <a:pPr marL="0" indent="0">
              <a:spcBef>
                <a:spcPts val="0"/>
              </a:spcBef>
              <a:spcAft>
                <a:spcPts val="0"/>
              </a:spcAft>
            </a:pPr>
            <a:r>
              <a:rPr lang="ru-RU" sz="1200" dirty="0" smtClean="0">
                <a:solidFill>
                  <a:schemeClr val="tx1"/>
                </a:solidFill>
              </a:rPr>
              <a:t>исследование </a:t>
            </a:r>
            <a:r>
              <a:rPr lang="ru-RU" sz="1200" dirty="0">
                <a:solidFill>
                  <a:schemeClr val="tx1"/>
                </a:solidFill>
              </a:rPr>
              <a:t>и оценка радиационной обстановки; </a:t>
            </a:r>
          </a:p>
          <a:p>
            <a:pPr marL="0" indent="0">
              <a:spcBef>
                <a:spcPts val="0"/>
              </a:spcBef>
              <a:spcAft>
                <a:spcPts val="0"/>
              </a:spcAft>
            </a:pPr>
            <a:r>
              <a:rPr lang="ru-RU" sz="1200" dirty="0">
                <a:solidFill>
                  <a:schemeClr val="tx1"/>
                </a:solidFill>
              </a:rPr>
              <a:t>исследование и оценка физических воздействий; </a:t>
            </a:r>
          </a:p>
          <a:p>
            <a:pPr marL="0" indent="0">
              <a:spcBef>
                <a:spcPts val="0"/>
              </a:spcBef>
              <a:spcAft>
                <a:spcPts val="0"/>
              </a:spcAft>
            </a:pPr>
            <a:r>
              <a:rPr lang="ru-RU" sz="1200" dirty="0">
                <a:solidFill>
                  <a:schemeClr val="tx1"/>
                </a:solidFill>
              </a:rPr>
              <a:t>санитарно-эпидемиологические исследования; </a:t>
            </a:r>
          </a:p>
          <a:p>
            <a:pPr marL="0" indent="0">
              <a:spcBef>
                <a:spcPts val="0"/>
              </a:spcBef>
              <a:spcAft>
                <a:spcPts val="0"/>
              </a:spcAft>
            </a:pPr>
            <a:r>
              <a:rPr lang="ru-RU" sz="1200" dirty="0" err="1">
                <a:solidFill>
                  <a:schemeClr val="tx1"/>
                </a:solidFill>
              </a:rPr>
              <a:t>газогеохимические</a:t>
            </a:r>
            <a:r>
              <a:rPr lang="ru-RU" sz="1200" dirty="0">
                <a:solidFill>
                  <a:schemeClr val="tx1"/>
                </a:solidFill>
              </a:rPr>
              <a:t> исследования грунтов; </a:t>
            </a:r>
          </a:p>
          <a:p>
            <a:pPr marL="0" indent="0">
              <a:spcBef>
                <a:spcPts val="0"/>
              </a:spcBef>
              <a:spcAft>
                <a:spcPts val="0"/>
              </a:spcAft>
            </a:pPr>
            <a:r>
              <a:rPr lang="ru-RU" sz="1200" dirty="0">
                <a:solidFill>
                  <a:schemeClr val="tx1"/>
                </a:solidFill>
              </a:rPr>
              <a:t>исследование социально-экономических условий; </a:t>
            </a:r>
          </a:p>
          <a:p>
            <a:pPr marL="0" indent="0">
              <a:spcBef>
                <a:spcPts val="0"/>
              </a:spcBef>
              <a:spcAft>
                <a:spcPts val="0"/>
              </a:spcAft>
            </a:pPr>
            <a:r>
              <a:rPr lang="ru-RU" sz="1200" dirty="0">
                <a:solidFill>
                  <a:schemeClr val="tx1"/>
                </a:solidFill>
              </a:rPr>
              <a:t>эколого-ландшафтные исследования; </a:t>
            </a:r>
          </a:p>
          <a:p>
            <a:pPr marL="0" indent="0">
              <a:spcBef>
                <a:spcPts val="0"/>
              </a:spcBef>
              <a:spcAft>
                <a:spcPts val="0"/>
              </a:spcAft>
            </a:pPr>
            <a:r>
              <a:rPr lang="ru-RU" sz="1200" dirty="0">
                <a:solidFill>
                  <a:schemeClr val="tx1"/>
                </a:solidFill>
              </a:rPr>
              <a:t>изучение растительности; изучение животного мира; </a:t>
            </a:r>
          </a:p>
          <a:p>
            <a:pPr marL="0" indent="0">
              <a:spcBef>
                <a:spcPts val="0"/>
              </a:spcBef>
              <a:spcAft>
                <a:spcPts val="0"/>
              </a:spcAft>
            </a:pPr>
            <a:r>
              <a:rPr lang="ru-RU" sz="1200" dirty="0">
                <a:solidFill>
                  <a:schemeClr val="tx1"/>
                </a:solidFill>
              </a:rPr>
              <a:t>изучение опасных природных и природно-антропогенных процессов экологического характера; </a:t>
            </a:r>
          </a:p>
          <a:p>
            <a:pPr marL="0" indent="0">
              <a:spcBef>
                <a:spcPts val="0"/>
              </a:spcBef>
              <a:spcAft>
                <a:spcPts val="0"/>
              </a:spcAft>
            </a:pPr>
            <a:r>
              <a:rPr lang="ru-RU" sz="1200" dirty="0">
                <a:solidFill>
                  <a:schemeClr val="tx1"/>
                </a:solidFill>
              </a:rPr>
              <a:t>экологическое опробование отдельных компонентов окружающей среды (атмосферного воздуха, почв, грунтов, поверхностных и подземных вод, донных отложений); </a:t>
            </a:r>
          </a:p>
          <a:p>
            <a:pPr marL="0" indent="0">
              <a:spcBef>
                <a:spcPts val="0"/>
              </a:spcBef>
              <a:spcAft>
                <a:spcPts val="0"/>
              </a:spcAft>
            </a:pPr>
            <a:r>
              <a:rPr lang="ru-RU" sz="1200" dirty="0">
                <a:solidFill>
                  <a:schemeClr val="tx1"/>
                </a:solidFill>
              </a:rPr>
              <a:t>лабораторные химико-аналитические исследования проб атмосферного воздуха, почв, грунтов, подземных и поверхностных вод и донных отложений; </a:t>
            </a:r>
          </a:p>
          <a:p>
            <a:pPr marL="0" indent="0">
              <a:spcBef>
                <a:spcPts val="0"/>
              </a:spcBef>
              <a:spcAft>
                <a:spcPts val="0"/>
              </a:spcAft>
            </a:pPr>
            <a:r>
              <a:rPr lang="ru-RU" sz="1200" dirty="0">
                <a:solidFill>
                  <a:schemeClr val="tx1"/>
                </a:solidFill>
              </a:rPr>
              <a:t>камеральная обработка материалов; </a:t>
            </a:r>
          </a:p>
          <a:p>
            <a:pPr marL="0" indent="0">
              <a:spcBef>
                <a:spcPts val="0"/>
              </a:spcBef>
              <a:spcAft>
                <a:spcPts val="0"/>
              </a:spcAft>
            </a:pPr>
            <a:r>
              <a:rPr lang="ru-RU" sz="1200" dirty="0">
                <a:solidFill>
                  <a:schemeClr val="tx1"/>
                </a:solidFill>
              </a:rPr>
              <a:t>составление технического отчета.</a:t>
            </a:r>
          </a:p>
        </p:txBody>
      </p:sp>
    </p:spTree>
    <p:extLst>
      <p:ext uri="{BB962C8B-B14F-4D97-AF65-F5344CB8AC3E}">
        <p14:creationId xmlns:p14="http://schemas.microsoft.com/office/powerpoint/2010/main" val="3045318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23928" y="476672"/>
            <a:ext cx="4968553" cy="5976664"/>
          </a:xfrm>
        </p:spPr>
        <p:txBody>
          <a:bodyPr>
            <a:noAutofit/>
          </a:bodyPr>
          <a:lstStyle/>
          <a:p>
            <a:pPr algn="just"/>
            <a:r>
              <a:rPr lang="ru-RU" sz="1100" b="1" dirty="0">
                <a:solidFill>
                  <a:schemeClr val="tx1"/>
                </a:solidFill>
              </a:rPr>
              <a:t>Техническое задание и программа инженерно-экологических изысканий</a:t>
            </a:r>
            <a:r>
              <a:rPr lang="ru-RU" sz="1100" dirty="0">
                <a:solidFill>
                  <a:schemeClr val="tx1"/>
                </a:solidFill>
              </a:rPr>
              <a:t> являются документами, определяющими содержание работ по конкретным объектам проектирования. Свод правил СП </a:t>
            </a:r>
            <a:r>
              <a:rPr lang="ru-RU" sz="1100" dirty="0" smtClean="0">
                <a:solidFill>
                  <a:schemeClr val="tx1"/>
                </a:solidFill>
              </a:rPr>
              <a:t>47.13330.2016, </a:t>
            </a:r>
            <a:r>
              <a:rPr lang="ru-RU" sz="1100" dirty="0">
                <a:solidFill>
                  <a:schemeClr val="tx1"/>
                </a:solidFill>
              </a:rPr>
              <a:t>в отличие от СНиП 11-02-96 </a:t>
            </a:r>
            <a:r>
              <a:rPr lang="ru-RU" sz="1100" dirty="0" smtClean="0">
                <a:solidFill>
                  <a:schemeClr val="tx1"/>
                </a:solidFill>
              </a:rPr>
              <a:t>, </a:t>
            </a:r>
            <a:r>
              <a:rPr lang="ru-RU" sz="1100" dirty="0">
                <a:solidFill>
                  <a:schemeClr val="tx1"/>
                </a:solidFill>
              </a:rPr>
              <a:t>превратил техническое задание и программу изысканий из малозначимых приложений к договорам в довольно объемные документы, разработка которых требует определенных знаний, опыта, но также и затрат времени. Значительно увеличилось количество различных справок, запрашиваемых в государственных органах. </a:t>
            </a:r>
            <a:endParaRPr lang="ru-RU" sz="1100" dirty="0" smtClean="0">
              <a:solidFill>
                <a:schemeClr val="tx1"/>
              </a:solidFill>
            </a:endParaRPr>
          </a:p>
          <a:p>
            <a:pPr algn="just"/>
            <a:r>
              <a:rPr lang="ru-RU" sz="1100" b="1" dirty="0">
                <a:solidFill>
                  <a:schemeClr val="tx1"/>
                </a:solidFill>
              </a:rPr>
              <a:t>Масштабы и территориальные рамки работ</a:t>
            </a:r>
            <a:r>
              <a:rPr lang="ru-RU" sz="1100" dirty="0">
                <a:solidFill>
                  <a:schemeClr val="tx1"/>
                </a:solidFill>
              </a:rPr>
              <a:t>. Если вопрос о масштабах работ получил в своде </a:t>
            </a:r>
            <a:r>
              <a:rPr lang="ru-RU" sz="1100" dirty="0" smtClean="0">
                <a:solidFill>
                  <a:schemeClr val="tx1"/>
                </a:solidFill>
              </a:rPr>
              <a:t>правил </a:t>
            </a:r>
            <a:r>
              <a:rPr lang="ru-RU" sz="1100" dirty="0">
                <a:solidFill>
                  <a:schemeClr val="tx1"/>
                </a:solidFill>
              </a:rPr>
              <a:t>достаточно определенное </a:t>
            </a:r>
            <a:r>
              <a:rPr lang="ru-RU" sz="1100" dirty="0" smtClean="0">
                <a:solidFill>
                  <a:schemeClr val="tx1"/>
                </a:solidFill>
              </a:rPr>
              <a:t>разрешение, </a:t>
            </a:r>
            <a:r>
              <a:rPr lang="ru-RU" sz="1100" dirty="0">
                <a:solidFill>
                  <a:schemeClr val="tx1"/>
                </a:solidFill>
              </a:rPr>
              <a:t>в зависимости от назначения изысканий, то вопрос определения границ территории исследования однозначного решения не получил. Если для инженерно-геологических и инженерно-геодезических изысканий территория работ может быть очевидным образом определена границами пятна застройки или трассой, то для инженерно-экологических (и инженерно-гидрометеорологических) изысканий, связанных с учетом и прогнозом процессов в атмосфере и гидросфере, столь же очевидной является необходимость более широкого территориального охвата. В СП </a:t>
            </a:r>
            <a:r>
              <a:rPr lang="ru-RU" sz="1100" dirty="0" smtClean="0">
                <a:solidFill>
                  <a:schemeClr val="tx1"/>
                </a:solidFill>
              </a:rPr>
              <a:t>47.13330.2016 </a:t>
            </a:r>
            <a:r>
              <a:rPr lang="ru-RU" sz="1100" dirty="0">
                <a:solidFill>
                  <a:schemeClr val="tx1"/>
                </a:solidFill>
              </a:rPr>
              <a:t>подход к определению территории исследований определен только в самом общем виде: границы территории изысканий, определяемые ожидаемыми воздействиями проектируемого объекта на окружающую среду</a:t>
            </a:r>
            <a:r>
              <a:rPr lang="ru-RU" sz="1100" dirty="0" smtClean="0">
                <a:solidFill>
                  <a:schemeClr val="tx1"/>
                </a:solidFill>
              </a:rPr>
              <a:t>.</a:t>
            </a:r>
          </a:p>
          <a:p>
            <a:pPr algn="just"/>
            <a:r>
              <a:rPr lang="ru-RU" sz="1100" dirty="0">
                <a:solidFill>
                  <a:schemeClr val="tx1"/>
                </a:solidFill>
              </a:rPr>
              <a:t>Содержание программы детализировано и дополнено, особенно в части приборов, оборудования, инструментов, программных продуктов, метрологии. Программа разделена на предварительную (для конкурсных процедур) и окончательную, после заключения договора.</a:t>
            </a:r>
          </a:p>
          <a:p>
            <a:pPr algn="just"/>
            <a:r>
              <a:rPr lang="ru-RU" sz="1100" dirty="0">
                <a:solidFill>
                  <a:schemeClr val="tx1"/>
                </a:solidFill>
              </a:rPr>
              <a:t>За неимением других критериев, мы обычно принимаем за территорию инженерно-экологических изысканий санитарно-защитную зону (санитарный разрыв) нормативного размера, согласно СанПиН 2.2.1/2.1.1.1200-03. </a:t>
            </a:r>
          </a:p>
        </p:txBody>
      </p:sp>
      <p:sp>
        <p:nvSpPr>
          <p:cNvPr id="4" name="Текст 3"/>
          <p:cNvSpPr>
            <a:spLocks noGrp="1"/>
          </p:cNvSpPr>
          <p:nvPr>
            <p:ph type="body" sz="half" idx="2"/>
          </p:nvPr>
        </p:nvSpPr>
        <p:spPr>
          <a:xfrm>
            <a:off x="323528" y="1340768"/>
            <a:ext cx="3388660" cy="3240360"/>
          </a:xfrm>
        </p:spPr>
        <p:txBody>
          <a:bodyPr>
            <a:normAutofit/>
          </a:bodyPr>
          <a:lstStyle/>
          <a:p>
            <a:pPr algn="just"/>
            <a:r>
              <a:rPr lang="ru-RU" sz="2000" dirty="0" err="1">
                <a:solidFill>
                  <a:schemeClr val="tx1"/>
                </a:solidFill>
              </a:rPr>
              <a:t>Предполевой</a:t>
            </a:r>
            <a:r>
              <a:rPr lang="ru-RU" sz="2000" dirty="0">
                <a:solidFill>
                  <a:schemeClr val="tx1"/>
                </a:solidFill>
              </a:rPr>
              <a:t> этап работ включает в себя разработку технического задания и программы изысканий, сбор фондовых и опубликованных материалов, дешифрирование </a:t>
            </a:r>
            <a:r>
              <a:rPr lang="ru-RU" sz="2000" dirty="0" err="1">
                <a:solidFill>
                  <a:schemeClr val="tx1"/>
                </a:solidFill>
              </a:rPr>
              <a:t>аэро</a:t>
            </a:r>
            <a:r>
              <a:rPr lang="ru-RU" sz="2000" dirty="0">
                <a:solidFill>
                  <a:schemeClr val="tx1"/>
                </a:solidFill>
              </a:rPr>
              <a:t>- и </a:t>
            </a:r>
            <a:r>
              <a:rPr lang="ru-RU" sz="2000" dirty="0" err="1">
                <a:solidFill>
                  <a:schemeClr val="tx1"/>
                </a:solidFill>
              </a:rPr>
              <a:t>космофотоснимков</a:t>
            </a:r>
            <a:r>
              <a:rPr lang="ru-RU" sz="2000" dirty="0">
                <a:solidFill>
                  <a:schemeClr val="tx1"/>
                </a:solidFill>
              </a:rPr>
              <a:t>. </a:t>
            </a:r>
          </a:p>
        </p:txBody>
      </p:sp>
    </p:spTree>
    <p:extLst>
      <p:ext uri="{BB962C8B-B14F-4D97-AF65-F5344CB8AC3E}">
        <p14:creationId xmlns:p14="http://schemas.microsoft.com/office/powerpoint/2010/main" val="31503482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23529" y="263932"/>
            <a:ext cx="3600399" cy="6261412"/>
          </a:xfrm>
        </p:spPr>
        <p:txBody>
          <a:bodyPr>
            <a:normAutofit fontScale="77500" lnSpcReduction="20000"/>
          </a:bodyPr>
          <a:lstStyle/>
          <a:p>
            <a:pPr algn="just"/>
            <a:r>
              <a:rPr lang="ru-RU" dirty="0">
                <a:solidFill>
                  <a:schemeClr val="tx1"/>
                </a:solidFill>
              </a:rPr>
              <a:t>Дополнительным обоснованием данного критерия служат результаты мониторинга по нашему «универсальному объекту-аналогу» - кусту №16 Черновского месторождения нефти. Мониторинг ведется на границе полностью </a:t>
            </a:r>
            <a:r>
              <a:rPr lang="ru-RU" dirty="0" err="1">
                <a:solidFill>
                  <a:schemeClr val="tx1"/>
                </a:solidFill>
              </a:rPr>
              <a:t>залесенной</a:t>
            </a:r>
            <a:r>
              <a:rPr lang="ru-RU" dirty="0">
                <a:solidFill>
                  <a:schemeClr val="tx1"/>
                </a:solidFill>
              </a:rPr>
              <a:t> территории СЗЗ, со стороны ближайшего населенного пункта – п. </a:t>
            </a:r>
            <a:r>
              <a:rPr lang="ru-RU" dirty="0" err="1">
                <a:solidFill>
                  <a:schemeClr val="tx1"/>
                </a:solidFill>
              </a:rPr>
              <a:t>Черновской</a:t>
            </a:r>
            <a:r>
              <a:rPr lang="ru-RU" dirty="0">
                <a:solidFill>
                  <a:schemeClr val="tx1"/>
                </a:solidFill>
              </a:rPr>
              <a:t> Лесоучасток (</a:t>
            </a:r>
            <a:r>
              <a:rPr lang="ru-RU" dirty="0" err="1">
                <a:solidFill>
                  <a:schemeClr val="tx1"/>
                </a:solidFill>
              </a:rPr>
              <a:t>Воткинский</a:t>
            </a:r>
            <a:r>
              <a:rPr lang="ru-RU" dirty="0">
                <a:solidFill>
                  <a:schemeClr val="tx1"/>
                </a:solidFill>
              </a:rPr>
              <a:t> район Удмуртии). Как следует из представленных в табл. 1 результатов, средняя концентрация сероводорода по данным наблюдений за 2008-2012 г. достаточно близка к 0,1 ПДК, и это делает данный объект удобным аналогом для выбора границ территории исследования и обозначения на картах прогнозируемого экологического состояния прогнозной изолинии 0,1 ПДК на уровне границы СЗЗ.</a:t>
            </a:r>
          </a:p>
        </p:txBody>
      </p:sp>
      <p:graphicFrame>
        <p:nvGraphicFramePr>
          <p:cNvPr id="5" name="Объект 4"/>
          <p:cNvGraphicFramePr>
            <a:graphicFrameLocks noGrp="1"/>
          </p:cNvGraphicFramePr>
          <p:nvPr>
            <p:ph sz="quarter" idx="14"/>
            <p:extLst>
              <p:ext uri="{D42A27DB-BD31-4B8C-83A1-F6EECF244321}">
                <p14:modId xmlns:p14="http://schemas.microsoft.com/office/powerpoint/2010/main" val="1162772857"/>
              </p:ext>
            </p:extLst>
          </p:nvPr>
        </p:nvGraphicFramePr>
        <p:xfrm>
          <a:off x="4067946" y="1002587"/>
          <a:ext cx="4968551" cy="4226611"/>
        </p:xfrm>
        <a:graphic>
          <a:graphicData uri="http://schemas.openxmlformats.org/drawingml/2006/table">
            <a:tbl>
              <a:tblPr firstRow="1" firstCol="1" bandRow="1">
                <a:tableStyleId>{5C22544A-7EE6-4342-B048-85BDC9FD1C3A}</a:tableStyleId>
              </a:tblPr>
              <a:tblGrid>
                <a:gridCol w="1656182"/>
                <a:gridCol w="792088"/>
                <a:gridCol w="864096"/>
                <a:gridCol w="740542"/>
                <a:gridCol w="915643"/>
              </a:tblGrid>
              <a:tr h="200774">
                <a:tc rowSpan="2">
                  <a:txBody>
                    <a:bodyPr/>
                    <a:lstStyle/>
                    <a:p>
                      <a:pPr algn="just">
                        <a:lnSpc>
                          <a:spcPct val="115000"/>
                        </a:lnSpc>
                        <a:spcAft>
                          <a:spcPts val="0"/>
                        </a:spcAft>
                      </a:pPr>
                      <a:r>
                        <a:rPr lang="ru-RU" sz="1000" dirty="0">
                          <a:effectLst/>
                        </a:rPr>
                        <a:t>Даты отбора проб</a:t>
                      </a:r>
                      <a:endParaRPr lang="ru-RU" sz="1000" dirty="0">
                        <a:effectLst/>
                        <a:latin typeface="Calibri"/>
                        <a:ea typeface="Calibri"/>
                        <a:cs typeface="Times New Roman"/>
                      </a:endParaRPr>
                    </a:p>
                  </a:txBody>
                  <a:tcPr marL="37758" marR="37758" marT="0" marB="0"/>
                </a:tc>
                <a:tc gridSpan="2">
                  <a:txBody>
                    <a:bodyPr/>
                    <a:lstStyle/>
                    <a:p>
                      <a:pPr algn="ctr">
                        <a:lnSpc>
                          <a:spcPct val="115000"/>
                        </a:lnSpc>
                        <a:spcAft>
                          <a:spcPts val="0"/>
                        </a:spcAft>
                      </a:pPr>
                      <a:r>
                        <a:rPr lang="ru-RU" sz="1000">
                          <a:effectLst/>
                        </a:rPr>
                        <a:t>Углеводороды</a:t>
                      </a:r>
                      <a:endParaRPr lang="ru-RU" sz="1000">
                        <a:effectLst/>
                        <a:latin typeface="Calibri"/>
                        <a:ea typeface="Calibri"/>
                        <a:cs typeface="Times New Roman"/>
                      </a:endParaRPr>
                    </a:p>
                  </a:txBody>
                  <a:tcPr marL="37758" marR="37758" marT="0" marB="0"/>
                </a:tc>
                <a:tc hMerge="1">
                  <a:txBody>
                    <a:bodyPr/>
                    <a:lstStyle/>
                    <a:p>
                      <a:endParaRPr lang="ru-RU"/>
                    </a:p>
                  </a:txBody>
                  <a:tcPr/>
                </a:tc>
                <a:tc gridSpan="2">
                  <a:txBody>
                    <a:bodyPr/>
                    <a:lstStyle/>
                    <a:p>
                      <a:pPr algn="ctr">
                        <a:lnSpc>
                          <a:spcPct val="115000"/>
                        </a:lnSpc>
                        <a:spcAft>
                          <a:spcPts val="0"/>
                        </a:spcAft>
                      </a:pPr>
                      <a:r>
                        <a:rPr lang="ru-RU" sz="1000">
                          <a:effectLst/>
                        </a:rPr>
                        <a:t>Сероводород</a:t>
                      </a:r>
                      <a:endParaRPr lang="ru-RU" sz="1000">
                        <a:effectLst/>
                        <a:latin typeface="Calibri"/>
                        <a:ea typeface="Calibri"/>
                        <a:cs typeface="Times New Roman"/>
                      </a:endParaRPr>
                    </a:p>
                  </a:txBody>
                  <a:tcPr marL="37758" marR="37758" marT="0" marB="0"/>
                </a:tc>
                <a:tc hMerge="1">
                  <a:txBody>
                    <a:bodyPr/>
                    <a:lstStyle/>
                    <a:p>
                      <a:endParaRPr lang="ru-RU"/>
                    </a:p>
                  </a:txBody>
                  <a:tcPr/>
                </a:tc>
              </a:tr>
              <a:tr h="200774">
                <a:tc vMerge="1">
                  <a:txBody>
                    <a:bodyPr/>
                    <a:lstStyle/>
                    <a:p>
                      <a:endParaRPr lang="ru-RU"/>
                    </a:p>
                  </a:txBody>
                  <a:tcPr/>
                </a:tc>
                <a:tc>
                  <a:txBody>
                    <a:bodyPr/>
                    <a:lstStyle/>
                    <a:p>
                      <a:pPr algn="ctr">
                        <a:lnSpc>
                          <a:spcPct val="115000"/>
                        </a:lnSpc>
                        <a:spcAft>
                          <a:spcPts val="0"/>
                        </a:spcAft>
                      </a:pPr>
                      <a:r>
                        <a:rPr lang="ru-RU" sz="1000">
                          <a:effectLst/>
                        </a:rPr>
                        <a:t>мг/м</a:t>
                      </a:r>
                      <a:r>
                        <a:rPr lang="ru-RU" sz="1000" baseline="30000">
                          <a:effectLst/>
                        </a:rPr>
                        <a:t>3</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Доли ПДК</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мг/м</a:t>
                      </a:r>
                      <a:r>
                        <a:rPr lang="ru-RU" sz="1000" baseline="30000">
                          <a:effectLst/>
                        </a:rPr>
                        <a:t>3</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Доли ПДК</a:t>
                      </a:r>
                      <a:endParaRPr lang="ru-RU" sz="1000">
                        <a:effectLst/>
                        <a:latin typeface="Calibri"/>
                        <a:ea typeface="Calibri"/>
                        <a:cs typeface="Times New Roman"/>
                      </a:endParaRPr>
                    </a:p>
                  </a:txBody>
                  <a:tcPr marL="37758" marR="37758" marT="0" marB="0"/>
                </a:tc>
              </a:tr>
              <a:tr h="200774">
                <a:tc>
                  <a:txBody>
                    <a:bodyPr/>
                    <a:lstStyle/>
                    <a:p>
                      <a:pPr algn="just">
                        <a:lnSpc>
                          <a:spcPct val="115000"/>
                        </a:lnSpc>
                        <a:spcAft>
                          <a:spcPts val="0"/>
                        </a:spcAft>
                      </a:pPr>
                      <a:r>
                        <a:rPr lang="ru-RU" sz="1000" dirty="0">
                          <a:effectLst/>
                        </a:rPr>
                        <a:t>03.03.2008</a:t>
                      </a:r>
                      <a:endParaRPr lang="ru-RU" sz="1000" dirty="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dirty="0">
                          <a:effectLst/>
                        </a:rPr>
                        <a:t>0,333</a:t>
                      </a:r>
                      <a:endParaRPr lang="ru-RU" sz="1000" dirty="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0,0067</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0,0018</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0,225</a:t>
                      </a:r>
                      <a:endParaRPr lang="ru-RU" sz="1000">
                        <a:effectLst/>
                        <a:latin typeface="Calibri"/>
                        <a:ea typeface="Calibri"/>
                        <a:cs typeface="Times New Roman"/>
                      </a:endParaRPr>
                    </a:p>
                  </a:txBody>
                  <a:tcPr marL="37758" marR="37758" marT="0" marB="0"/>
                </a:tc>
              </a:tr>
              <a:tr h="200774">
                <a:tc>
                  <a:txBody>
                    <a:bodyPr/>
                    <a:lstStyle/>
                    <a:p>
                      <a:pPr algn="just">
                        <a:lnSpc>
                          <a:spcPct val="115000"/>
                        </a:lnSpc>
                        <a:spcAft>
                          <a:spcPts val="0"/>
                        </a:spcAft>
                      </a:pPr>
                      <a:r>
                        <a:rPr lang="ru-RU" sz="1000" dirty="0">
                          <a:effectLst/>
                        </a:rPr>
                        <a:t>24.09.2008</a:t>
                      </a:r>
                      <a:endParaRPr lang="ru-RU" sz="1000" dirty="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0,7</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0,01</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0,0004</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0,05</a:t>
                      </a:r>
                      <a:endParaRPr lang="ru-RU" sz="1000">
                        <a:effectLst/>
                        <a:latin typeface="Calibri"/>
                        <a:ea typeface="Calibri"/>
                        <a:cs typeface="Times New Roman"/>
                      </a:endParaRPr>
                    </a:p>
                  </a:txBody>
                  <a:tcPr marL="37758" marR="37758" marT="0" marB="0"/>
                </a:tc>
              </a:tr>
              <a:tr h="200774">
                <a:tc>
                  <a:txBody>
                    <a:bodyPr/>
                    <a:lstStyle/>
                    <a:p>
                      <a:pPr algn="just">
                        <a:lnSpc>
                          <a:spcPct val="115000"/>
                        </a:lnSpc>
                        <a:spcAft>
                          <a:spcPts val="0"/>
                        </a:spcAft>
                      </a:pPr>
                      <a:r>
                        <a:rPr lang="ru-RU" sz="1000" dirty="0">
                          <a:effectLst/>
                        </a:rPr>
                        <a:t>04.09.2008</a:t>
                      </a:r>
                      <a:endParaRPr lang="ru-RU" sz="1000" dirty="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dirty="0">
                          <a:effectLst/>
                        </a:rPr>
                        <a:t>1,3</a:t>
                      </a:r>
                      <a:endParaRPr lang="ru-RU" sz="1000" dirty="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0,03</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0,0004</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0,05</a:t>
                      </a:r>
                      <a:endParaRPr lang="ru-RU" sz="1000">
                        <a:effectLst/>
                        <a:latin typeface="Calibri"/>
                        <a:ea typeface="Calibri"/>
                        <a:cs typeface="Times New Roman"/>
                      </a:endParaRPr>
                    </a:p>
                  </a:txBody>
                  <a:tcPr marL="37758" marR="37758" marT="0" marB="0"/>
                </a:tc>
              </a:tr>
              <a:tr h="200774">
                <a:tc>
                  <a:txBody>
                    <a:bodyPr/>
                    <a:lstStyle/>
                    <a:p>
                      <a:pPr algn="just">
                        <a:lnSpc>
                          <a:spcPct val="115000"/>
                        </a:lnSpc>
                        <a:spcAft>
                          <a:spcPts val="0"/>
                        </a:spcAft>
                      </a:pPr>
                      <a:r>
                        <a:rPr lang="ru-RU" sz="1000" dirty="0">
                          <a:effectLst/>
                        </a:rPr>
                        <a:t>23.10.2008</a:t>
                      </a:r>
                      <a:endParaRPr lang="ru-RU" sz="1000" dirty="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dirty="0">
                          <a:effectLst/>
                        </a:rPr>
                        <a:t>1,3</a:t>
                      </a:r>
                      <a:endParaRPr lang="ru-RU" sz="1000" dirty="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0,03</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0,0005</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0,06</a:t>
                      </a:r>
                      <a:endParaRPr lang="ru-RU" sz="1000">
                        <a:effectLst/>
                        <a:latin typeface="Calibri"/>
                        <a:ea typeface="Calibri"/>
                        <a:cs typeface="Times New Roman"/>
                      </a:endParaRPr>
                    </a:p>
                  </a:txBody>
                  <a:tcPr marL="37758" marR="37758" marT="0" marB="0"/>
                </a:tc>
              </a:tr>
              <a:tr h="200774">
                <a:tc>
                  <a:txBody>
                    <a:bodyPr/>
                    <a:lstStyle/>
                    <a:p>
                      <a:pPr algn="just">
                        <a:lnSpc>
                          <a:spcPct val="115000"/>
                        </a:lnSpc>
                        <a:spcAft>
                          <a:spcPts val="0"/>
                        </a:spcAft>
                      </a:pPr>
                      <a:r>
                        <a:rPr lang="ru-RU" sz="1000">
                          <a:effectLst/>
                        </a:rPr>
                        <a:t>30.03.2009</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dirty="0">
                          <a:effectLst/>
                        </a:rPr>
                        <a:t>1,7</a:t>
                      </a:r>
                      <a:endParaRPr lang="ru-RU" sz="1000" dirty="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0,03</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0,0005</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0,06</a:t>
                      </a:r>
                      <a:endParaRPr lang="ru-RU" sz="1000">
                        <a:effectLst/>
                        <a:latin typeface="Calibri"/>
                        <a:ea typeface="Calibri"/>
                        <a:cs typeface="Times New Roman"/>
                      </a:endParaRPr>
                    </a:p>
                  </a:txBody>
                  <a:tcPr marL="37758" marR="37758" marT="0" marB="0"/>
                </a:tc>
              </a:tr>
              <a:tr h="200774">
                <a:tc>
                  <a:txBody>
                    <a:bodyPr/>
                    <a:lstStyle/>
                    <a:p>
                      <a:pPr algn="just">
                        <a:lnSpc>
                          <a:spcPct val="115000"/>
                        </a:lnSpc>
                        <a:spcAft>
                          <a:spcPts val="0"/>
                        </a:spcAft>
                      </a:pPr>
                      <a:r>
                        <a:rPr lang="ru-RU" sz="1000">
                          <a:effectLst/>
                        </a:rPr>
                        <a:t>09.04.2009</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dirty="0">
                          <a:effectLst/>
                        </a:rPr>
                        <a:t>1,3</a:t>
                      </a:r>
                      <a:endParaRPr lang="ru-RU" sz="1000" dirty="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0,03</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0,0006</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0,08</a:t>
                      </a:r>
                      <a:endParaRPr lang="ru-RU" sz="1000">
                        <a:effectLst/>
                        <a:latin typeface="Calibri"/>
                        <a:ea typeface="Calibri"/>
                        <a:cs typeface="Times New Roman"/>
                      </a:endParaRPr>
                    </a:p>
                  </a:txBody>
                  <a:tcPr marL="37758" marR="37758" marT="0" marB="0"/>
                </a:tc>
              </a:tr>
              <a:tr h="200774">
                <a:tc>
                  <a:txBody>
                    <a:bodyPr/>
                    <a:lstStyle/>
                    <a:p>
                      <a:pPr algn="just">
                        <a:lnSpc>
                          <a:spcPct val="115000"/>
                        </a:lnSpc>
                        <a:spcAft>
                          <a:spcPts val="0"/>
                        </a:spcAft>
                      </a:pPr>
                      <a:r>
                        <a:rPr lang="ru-RU" sz="1000">
                          <a:effectLst/>
                        </a:rPr>
                        <a:t>12.02.2010</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dirty="0">
                          <a:effectLst/>
                        </a:rPr>
                        <a:t>1</a:t>
                      </a:r>
                      <a:endParaRPr lang="ru-RU" sz="1000" dirty="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0,02</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0,0001</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0,0125</a:t>
                      </a:r>
                      <a:endParaRPr lang="ru-RU" sz="1000">
                        <a:effectLst/>
                        <a:latin typeface="Calibri"/>
                        <a:ea typeface="Calibri"/>
                        <a:cs typeface="Times New Roman"/>
                      </a:endParaRPr>
                    </a:p>
                  </a:txBody>
                  <a:tcPr marL="37758" marR="37758" marT="0" marB="0"/>
                </a:tc>
              </a:tr>
              <a:tr h="200774">
                <a:tc>
                  <a:txBody>
                    <a:bodyPr/>
                    <a:lstStyle/>
                    <a:p>
                      <a:pPr algn="just">
                        <a:lnSpc>
                          <a:spcPct val="115000"/>
                        </a:lnSpc>
                        <a:spcAft>
                          <a:spcPts val="0"/>
                        </a:spcAft>
                      </a:pPr>
                      <a:r>
                        <a:rPr lang="ru-RU" sz="1000">
                          <a:effectLst/>
                        </a:rPr>
                        <a:t>28.04.2010</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dirty="0">
                          <a:effectLst/>
                        </a:rPr>
                        <a:t>0</a:t>
                      </a:r>
                      <a:endParaRPr lang="ru-RU" sz="1000" dirty="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0,0001</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0,0125</a:t>
                      </a:r>
                      <a:endParaRPr lang="ru-RU" sz="1000">
                        <a:effectLst/>
                        <a:latin typeface="Calibri"/>
                        <a:ea typeface="Calibri"/>
                        <a:cs typeface="Times New Roman"/>
                      </a:endParaRPr>
                    </a:p>
                  </a:txBody>
                  <a:tcPr marL="37758" marR="37758" marT="0" marB="0"/>
                </a:tc>
              </a:tr>
              <a:tr h="200774">
                <a:tc>
                  <a:txBody>
                    <a:bodyPr/>
                    <a:lstStyle/>
                    <a:p>
                      <a:pPr algn="just">
                        <a:lnSpc>
                          <a:spcPct val="115000"/>
                        </a:lnSpc>
                        <a:spcAft>
                          <a:spcPts val="0"/>
                        </a:spcAft>
                      </a:pPr>
                      <a:r>
                        <a:rPr lang="ru-RU" sz="1000">
                          <a:effectLst/>
                        </a:rPr>
                        <a:t>26.11.2010</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dirty="0">
                          <a:effectLst/>
                        </a:rPr>
                        <a:t>0</a:t>
                      </a:r>
                      <a:endParaRPr lang="ru-RU" sz="1000" dirty="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0,0007</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0,0875</a:t>
                      </a:r>
                      <a:endParaRPr lang="ru-RU" sz="1000">
                        <a:effectLst/>
                        <a:latin typeface="Calibri"/>
                        <a:ea typeface="Calibri"/>
                        <a:cs typeface="Times New Roman"/>
                      </a:endParaRPr>
                    </a:p>
                  </a:txBody>
                  <a:tcPr marL="37758" marR="37758" marT="0" marB="0"/>
                </a:tc>
              </a:tr>
              <a:tr h="200774">
                <a:tc>
                  <a:txBody>
                    <a:bodyPr/>
                    <a:lstStyle/>
                    <a:p>
                      <a:pPr algn="just">
                        <a:lnSpc>
                          <a:spcPct val="115000"/>
                        </a:lnSpc>
                        <a:spcAft>
                          <a:spcPts val="0"/>
                        </a:spcAft>
                      </a:pPr>
                      <a:r>
                        <a:rPr lang="ru-RU" sz="1000">
                          <a:effectLst/>
                        </a:rPr>
                        <a:t>20.01.2011</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2</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dirty="0">
                          <a:effectLst/>
                        </a:rPr>
                        <a:t>0,04</a:t>
                      </a:r>
                      <a:endParaRPr lang="ru-RU" sz="1000" dirty="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0,0005</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0,0625</a:t>
                      </a:r>
                      <a:endParaRPr lang="ru-RU" sz="1000">
                        <a:effectLst/>
                        <a:latin typeface="Calibri"/>
                        <a:ea typeface="Calibri"/>
                        <a:cs typeface="Times New Roman"/>
                      </a:endParaRPr>
                    </a:p>
                  </a:txBody>
                  <a:tcPr marL="37758" marR="37758" marT="0" marB="0"/>
                </a:tc>
              </a:tr>
              <a:tr h="200774">
                <a:tc>
                  <a:txBody>
                    <a:bodyPr/>
                    <a:lstStyle/>
                    <a:p>
                      <a:pPr algn="just">
                        <a:lnSpc>
                          <a:spcPct val="115000"/>
                        </a:lnSpc>
                        <a:spcAft>
                          <a:spcPts val="0"/>
                        </a:spcAft>
                      </a:pPr>
                      <a:r>
                        <a:rPr lang="ru-RU" sz="1000">
                          <a:effectLst/>
                        </a:rPr>
                        <a:t>22.04.2011</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0,67</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dirty="0">
                          <a:effectLst/>
                        </a:rPr>
                        <a:t>0,013</a:t>
                      </a:r>
                      <a:endParaRPr lang="ru-RU" sz="1000" dirty="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0,0003</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0,0375</a:t>
                      </a:r>
                      <a:endParaRPr lang="ru-RU" sz="1000">
                        <a:effectLst/>
                        <a:latin typeface="Calibri"/>
                        <a:ea typeface="Calibri"/>
                        <a:cs typeface="Times New Roman"/>
                      </a:endParaRPr>
                    </a:p>
                  </a:txBody>
                  <a:tcPr marL="37758" marR="37758" marT="0" marB="0"/>
                </a:tc>
              </a:tr>
              <a:tr h="200774">
                <a:tc>
                  <a:txBody>
                    <a:bodyPr/>
                    <a:lstStyle/>
                    <a:p>
                      <a:pPr algn="just">
                        <a:lnSpc>
                          <a:spcPct val="115000"/>
                        </a:lnSpc>
                        <a:spcAft>
                          <a:spcPts val="0"/>
                        </a:spcAft>
                      </a:pPr>
                      <a:r>
                        <a:rPr lang="ru-RU" sz="1000">
                          <a:effectLst/>
                        </a:rPr>
                        <a:t>28.06.2011</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0,67</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dirty="0">
                          <a:effectLst/>
                        </a:rPr>
                        <a:t>0,013</a:t>
                      </a:r>
                      <a:endParaRPr lang="ru-RU" sz="1000" dirty="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0,0002</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0,025</a:t>
                      </a:r>
                      <a:endParaRPr lang="ru-RU" sz="1000">
                        <a:effectLst/>
                        <a:latin typeface="Calibri"/>
                        <a:ea typeface="Calibri"/>
                        <a:cs typeface="Times New Roman"/>
                      </a:endParaRPr>
                    </a:p>
                  </a:txBody>
                  <a:tcPr marL="37758" marR="37758" marT="0" marB="0"/>
                </a:tc>
              </a:tr>
              <a:tr h="200774">
                <a:tc>
                  <a:txBody>
                    <a:bodyPr/>
                    <a:lstStyle/>
                    <a:p>
                      <a:pPr algn="just">
                        <a:lnSpc>
                          <a:spcPct val="115000"/>
                        </a:lnSpc>
                        <a:spcAft>
                          <a:spcPts val="0"/>
                        </a:spcAft>
                      </a:pPr>
                      <a:r>
                        <a:rPr lang="ru-RU" sz="1000">
                          <a:effectLst/>
                        </a:rPr>
                        <a:t>21.10.2011</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1,3</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dirty="0">
                          <a:effectLst/>
                        </a:rPr>
                        <a:t>0,026</a:t>
                      </a:r>
                      <a:endParaRPr lang="ru-RU" sz="1000" dirty="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0,0003</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0,0375</a:t>
                      </a:r>
                      <a:endParaRPr lang="ru-RU" sz="1000">
                        <a:effectLst/>
                        <a:latin typeface="Calibri"/>
                        <a:ea typeface="Calibri"/>
                        <a:cs typeface="Times New Roman"/>
                      </a:endParaRPr>
                    </a:p>
                  </a:txBody>
                  <a:tcPr marL="37758" marR="37758" marT="0" marB="0"/>
                </a:tc>
              </a:tr>
              <a:tr h="200774">
                <a:tc>
                  <a:txBody>
                    <a:bodyPr/>
                    <a:lstStyle/>
                    <a:p>
                      <a:pPr algn="just">
                        <a:lnSpc>
                          <a:spcPct val="115000"/>
                        </a:lnSpc>
                        <a:spcAft>
                          <a:spcPts val="0"/>
                        </a:spcAft>
                      </a:pPr>
                      <a:r>
                        <a:rPr lang="ru-RU" sz="1000">
                          <a:effectLst/>
                        </a:rPr>
                        <a:t>22.02.2012</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dirty="0">
                          <a:effectLst/>
                        </a:rPr>
                        <a:t>0,0029</a:t>
                      </a:r>
                      <a:endParaRPr lang="ru-RU" sz="1000" dirty="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0,36</a:t>
                      </a:r>
                      <a:endParaRPr lang="ru-RU" sz="1000">
                        <a:effectLst/>
                        <a:latin typeface="Calibri"/>
                        <a:ea typeface="Calibri"/>
                        <a:cs typeface="Times New Roman"/>
                      </a:endParaRPr>
                    </a:p>
                  </a:txBody>
                  <a:tcPr marL="37758" marR="37758" marT="0" marB="0"/>
                </a:tc>
              </a:tr>
              <a:tr h="200774">
                <a:tc>
                  <a:txBody>
                    <a:bodyPr/>
                    <a:lstStyle/>
                    <a:p>
                      <a:pPr algn="just">
                        <a:lnSpc>
                          <a:spcPct val="115000"/>
                        </a:lnSpc>
                        <a:spcAft>
                          <a:spcPts val="0"/>
                        </a:spcAft>
                      </a:pPr>
                      <a:r>
                        <a:rPr lang="ru-RU" sz="1000">
                          <a:effectLst/>
                        </a:rPr>
                        <a:t>18.04.2012</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dirty="0">
                          <a:effectLst/>
                        </a:rPr>
                        <a:t>0,0011</a:t>
                      </a:r>
                      <a:endParaRPr lang="ru-RU" sz="1000" dirty="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0,14</a:t>
                      </a:r>
                      <a:endParaRPr lang="ru-RU" sz="1000">
                        <a:effectLst/>
                        <a:latin typeface="Calibri"/>
                        <a:ea typeface="Calibri"/>
                        <a:cs typeface="Times New Roman"/>
                      </a:endParaRPr>
                    </a:p>
                  </a:txBody>
                  <a:tcPr marL="37758" marR="37758" marT="0" marB="0"/>
                </a:tc>
              </a:tr>
              <a:tr h="200774">
                <a:tc>
                  <a:txBody>
                    <a:bodyPr/>
                    <a:lstStyle/>
                    <a:p>
                      <a:pPr algn="just">
                        <a:lnSpc>
                          <a:spcPct val="115000"/>
                        </a:lnSpc>
                        <a:spcAft>
                          <a:spcPts val="0"/>
                        </a:spcAft>
                      </a:pPr>
                      <a:r>
                        <a:rPr lang="ru-RU" sz="1000">
                          <a:effectLst/>
                        </a:rPr>
                        <a:t>25.07.2012</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dirty="0">
                          <a:effectLst/>
                        </a:rPr>
                        <a:t>0,0006</a:t>
                      </a:r>
                      <a:endParaRPr lang="ru-RU" sz="1000" dirty="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0,08</a:t>
                      </a:r>
                      <a:endParaRPr lang="ru-RU" sz="1000">
                        <a:effectLst/>
                        <a:latin typeface="Calibri"/>
                        <a:ea typeface="Calibri"/>
                        <a:cs typeface="Times New Roman"/>
                      </a:endParaRPr>
                    </a:p>
                  </a:txBody>
                  <a:tcPr marL="37758" marR="37758" marT="0" marB="0"/>
                </a:tc>
              </a:tr>
              <a:tr h="200774">
                <a:tc>
                  <a:txBody>
                    <a:bodyPr/>
                    <a:lstStyle/>
                    <a:p>
                      <a:pPr algn="just">
                        <a:lnSpc>
                          <a:spcPct val="115000"/>
                        </a:lnSpc>
                        <a:spcAft>
                          <a:spcPts val="0"/>
                        </a:spcAft>
                      </a:pPr>
                      <a:r>
                        <a:rPr lang="ru-RU" sz="1000">
                          <a:effectLst/>
                        </a:rPr>
                        <a:t>03.10.2012</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dirty="0">
                          <a:effectLst/>
                        </a:rPr>
                        <a:t>0</a:t>
                      </a:r>
                      <a:endParaRPr lang="ru-RU" sz="1000" dirty="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a:t>
                      </a:r>
                      <a:endParaRPr lang="ru-RU" sz="1000">
                        <a:effectLst/>
                        <a:latin typeface="Calibri"/>
                        <a:ea typeface="Calibri"/>
                        <a:cs typeface="Times New Roman"/>
                      </a:endParaRPr>
                    </a:p>
                  </a:txBody>
                  <a:tcPr marL="37758" marR="37758" marT="0" marB="0"/>
                </a:tc>
              </a:tr>
              <a:tr h="411905">
                <a:tc>
                  <a:txBody>
                    <a:bodyPr/>
                    <a:lstStyle/>
                    <a:p>
                      <a:pPr algn="just">
                        <a:lnSpc>
                          <a:spcPct val="115000"/>
                        </a:lnSpc>
                        <a:spcAft>
                          <a:spcPts val="0"/>
                        </a:spcAft>
                      </a:pPr>
                      <a:r>
                        <a:rPr lang="ru-RU" sz="1000">
                          <a:effectLst/>
                        </a:rPr>
                        <a:t>Средние за 2008-2012</a:t>
                      </a:r>
                      <a:endParaRPr lang="ru-RU" sz="1000">
                        <a:effectLst/>
                        <a:latin typeface="Calibri"/>
                        <a:ea typeface="Calibri"/>
                        <a:cs typeface="Times New Roman"/>
                      </a:endParaRPr>
                    </a:p>
                  </a:txBody>
                  <a:tcPr marL="37758" marR="37758" marT="0" marB="0"/>
                </a:tc>
                <a:tc>
                  <a:txBody>
                    <a:bodyPr/>
                    <a:lstStyle/>
                    <a:p>
                      <a:pPr algn="ctr">
                        <a:lnSpc>
                          <a:spcPct val="115000"/>
                        </a:lnSpc>
                        <a:spcAft>
                          <a:spcPts val="0"/>
                        </a:spcAft>
                      </a:pPr>
                      <a:r>
                        <a:rPr lang="ru-RU" sz="1000">
                          <a:effectLst/>
                        </a:rPr>
                        <a:t>0,72</a:t>
                      </a:r>
                      <a:endParaRPr lang="ru-RU" sz="1000">
                        <a:effectLst/>
                        <a:latin typeface="Calibri"/>
                        <a:ea typeface="Calibri"/>
                        <a:cs typeface="Times New Roman"/>
                      </a:endParaRPr>
                    </a:p>
                  </a:txBody>
                  <a:tcPr marL="37758" marR="37758" marT="0" marB="0" anchor="ctr"/>
                </a:tc>
                <a:tc>
                  <a:txBody>
                    <a:bodyPr/>
                    <a:lstStyle/>
                    <a:p>
                      <a:pPr algn="ctr">
                        <a:lnSpc>
                          <a:spcPct val="115000"/>
                        </a:lnSpc>
                        <a:spcAft>
                          <a:spcPts val="0"/>
                        </a:spcAft>
                      </a:pPr>
                      <a:r>
                        <a:rPr lang="ru-RU" sz="1000" dirty="0">
                          <a:effectLst/>
                        </a:rPr>
                        <a:t>0,015</a:t>
                      </a:r>
                      <a:endParaRPr lang="ru-RU" sz="1000" dirty="0">
                        <a:effectLst/>
                        <a:latin typeface="Calibri"/>
                        <a:ea typeface="Calibri"/>
                        <a:cs typeface="Times New Roman"/>
                      </a:endParaRPr>
                    </a:p>
                  </a:txBody>
                  <a:tcPr marL="37758" marR="37758" marT="0" marB="0" anchor="ctr"/>
                </a:tc>
                <a:tc>
                  <a:txBody>
                    <a:bodyPr/>
                    <a:lstStyle/>
                    <a:p>
                      <a:pPr algn="ctr">
                        <a:lnSpc>
                          <a:spcPct val="115000"/>
                        </a:lnSpc>
                        <a:spcAft>
                          <a:spcPts val="0"/>
                        </a:spcAft>
                      </a:pPr>
                      <a:r>
                        <a:rPr lang="ru-RU" sz="1000">
                          <a:effectLst/>
                        </a:rPr>
                        <a:t>0,0006</a:t>
                      </a:r>
                      <a:endParaRPr lang="ru-RU" sz="1000">
                        <a:effectLst/>
                        <a:latin typeface="Calibri"/>
                        <a:ea typeface="Calibri"/>
                        <a:cs typeface="Times New Roman"/>
                      </a:endParaRPr>
                    </a:p>
                  </a:txBody>
                  <a:tcPr marL="37758" marR="37758" marT="0" marB="0" anchor="ctr"/>
                </a:tc>
                <a:tc>
                  <a:txBody>
                    <a:bodyPr/>
                    <a:lstStyle/>
                    <a:p>
                      <a:pPr algn="ctr">
                        <a:lnSpc>
                          <a:spcPct val="115000"/>
                        </a:lnSpc>
                        <a:spcAft>
                          <a:spcPts val="0"/>
                        </a:spcAft>
                      </a:pPr>
                      <a:r>
                        <a:rPr lang="ru-RU" sz="1000" dirty="0">
                          <a:effectLst/>
                        </a:rPr>
                        <a:t>0,08</a:t>
                      </a:r>
                      <a:endParaRPr lang="ru-RU" sz="1000" dirty="0">
                        <a:effectLst/>
                        <a:latin typeface="Calibri"/>
                        <a:ea typeface="Calibri"/>
                        <a:cs typeface="Times New Roman"/>
                      </a:endParaRPr>
                    </a:p>
                  </a:txBody>
                  <a:tcPr marL="37758" marR="37758" marT="0" marB="0" anchor="ctr"/>
                </a:tc>
              </a:tr>
            </a:tbl>
          </a:graphicData>
        </a:graphic>
      </p:graphicFrame>
      <p:sp>
        <p:nvSpPr>
          <p:cNvPr id="6" name="Rectangle 1"/>
          <p:cNvSpPr>
            <a:spLocks noChangeArrowheads="1"/>
          </p:cNvSpPr>
          <p:nvPr/>
        </p:nvSpPr>
        <p:spPr bwMode="auto">
          <a:xfrm>
            <a:off x="4499992" y="263932"/>
            <a:ext cx="439248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effectLst/>
                <a:latin typeface="Times New Roman" pitchFamily="18" charset="0"/>
                <a:ea typeface="Calibri" pitchFamily="34" charset="0"/>
                <a:cs typeface="Times New Roman" pitchFamily="18" charset="0"/>
              </a:rPr>
              <a:t>Результаты мониторинга атмосферного воздуха на границе СЗЗ куста 16 Черновского месторождения нефти</a:t>
            </a:r>
            <a:endParaRPr kumimoji="0" lang="ru-RU" sz="1400" b="0" i="0" u="none" strike="noStrike" cap="none" normalizeH="0" baseline="0" dirty="0" smtClean="0">
              <a:ln>
                <a:noFill/>
              </a:ln>
              <a:effectLst/>
              <a:latin typeface="Arial" pitchFamily="34" charset="0"/>
              <a:cs typeface="Arial" pitchFamily="34" charset="0"/>
            </a:endParaRPr>
          </a:p>
        </p:txBody>
      </p:sp>
      <p:sp>
        <p:nvSpPr>
          <p:cNvPr id="7" name="Прямоугольник 6"/>
          <p:cNvSpPr/>
          <p:nvPr/>
        </p:nvSpPr>
        <p:spPr>
          <a:xfrm>
            <a:off x="4410236" y="5418221"/>
            <a:ext cx="4572000" cy="954107"/>
          </a:xfrm>
          <a:prstGeom prst="rect">
            <a:avLst/>
          </a:prstGeom>
        </p:spPr>
        <p:txBody>
          <a:bodyPr>
            <a:spAutoFit/>
          </a:bodyPr>
          <a:lstStyle/>
          <a:p>
            <a:pPr algn="just"/>
            <a:r>
              <a:rPr lang="ru-RU" sz="1400" dirty="0"/>
              <a:t>Опубликовано: </a:t>
            </a:r>
            <a:r>
              <a:rPr lang="ru-RU" sz="1400" dirty="0" err="1"/>
              <a:t>Стурман</a:t>
            </a:r>
            <a:r>
              <a:rPr lang="ru-RU" sz="1400" dirty="0"/>
              <a:t> В.И. Инженерно-экологические изыскания: первые впечатления от нового свода правил // Инженерные изыскания, №2, 2014. С. 18-22.</a:t>
            </a:r>
          </a:p>
        </p:txBody>
      </p:sp>
    </p:spTree>
    <p:extLst>
      <p:ext uri="{BB962C8B-B14F-4D97-AF65-F5344CB8AC3E}">
        <p14:creationId xmlns:p14="http://schemas.microsoft.com/office/powerpoint/2010/main" val="1063476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442143"/>
            <a:ext cx="7848872" cy="6340197"/>
          </a:xfrm>
          <a:prstGeom prst="rect">
            <a:avLst/>
          </a:prstGeom>
        </p:spPr>
        <p:txBody>
          <a:bodyPr wrap="square">
            <a:spAutoFit/>
          </a:bodyPr>
          <a:lstStyle/>
          <a:p>
            <a:pPr algn="just"/>
            <a:r>
              <a:rPr lang="ru-RU" sz="1400" dirty="0">
                <a:latin typeface="Times New Roman" pitchFamily="18" charset="0"/>
                <a:cs typeface="Times New Roman" pitchFamily="18" charset="0"/>
              </a:rPr>
              <a:t>Руководством</a:t>
            </a:r>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было установлено </a:t>
            </a:r>
            <a:r>
              <a:rPr lang="ru-RU" sz="1400" b="1" u="sng" dirty="0">
                <a:latin typeface="Times New Roman" pitchFamily="18" charset="0"/>
                <a:cs typeface="Times New Roman" pitchFamily="18" charset="0"/>
              </a:rPr>
              <a:t>9 форм</a:t>
            </a:r>
            <a:r>
              <a:rPr lang="ru-RU" sz="1400" b="1" dirty="0">
                <a:latin typeface="Times New Roman" pitchFamily="18" charset="0"/>
                <a:cs typeface="Times New Roman" pitchFamily="18" charset="0"/>
              </a:rPr>
              <a:t> </a:t>
            </a:r>
            <a:r>
              <a:rPr lang="ru-RU" sz="1400" dirty="0">
                <a:latin typeface="Times New Roman" pitchFamily="18" charset="0"/>
                <a:cs typeface="Times New Roman" pitchFamily="18" charset="0"/>
              </a:rPr>
              <a:t>(публикация проектных предложений в средствах массовой информации - газеты, радио, телевидение; информационные листы и бюллетени; опросы общественного мнения; публичные слушания; официальные встречи представителей заказчика и разработчика ОВОС с общественностью (народными депутатами, представителями комитетов самоуправления и т.д.); неформальные встречи с небольшими группами местных жителей; семинары; совещательные комитеты; оперативные группы и т.д.) </a:t>
            </a:r>
            <a:endParaRPr lang="ru-RU" sz="1400" dirty="0" smtClean="0">
              <a:latin typeface="Times New Roman" pitchFamily="18" charset="0"/>
              <a:cs typeface="Times New Roman" pitchFamily="18" charset="0"/>
            </a:endParaRPr>
          </a:p>
          <a:p>
            <a:pPr algn="just"/>
            <a:r>
              <a:rPr lang="ru-RU" sz="1400" b="1" u="sng" dirty="0" smtClean="0">
                <a:latin typeface="Times New Roman" pitchFamily="18" charset="0"/>
                <a:cs typeface="Times New Roman" pitchFamily="18" charset="0"/>
              </a:rPr>
              <a:t>и </a:t>
            </a:r>
            <a:r>
              <a:rPr lang="ru-RU" sz="1400" b="1" u="sng" dirty="0">
                <a:latin typeface="Times New Roman" pitchFamily="18" charset="0"/>
                <a:cs typeface="Times New Roman" pitchFamily="18" charset="0"/>
              </a:rPr>
              <a:t>7 этапов общественных слушаний</a:t>
            </a:r>
            <a:r>
              <a:rPr lang="ru-RU" sz="1400" u="sng" dirty="0">
                <a:latin typeface="Times New Roman" pitchFamily="18" charset="0"/>
                <a:cs typeface="Times New Roman" pitchFamily="18" charset="0"/>
              </a:rPr>
              <a:t>:</a:t>
            </a:r>
          </a:p>
          <a:p>
            <a:pPr algn="just"/>
            <a:r>
              <a:rPr lang="ru-RU" sz="1400" dirty="0">
                <a:latin typeface="Times New Roman" pitchFamily="18" charset="0"/>
                <a:cs typeface="Times New Roman" pitchFamily="18" charset="0"/>
              </a:rPr>
              <a:t>- уведомление о слушаниях;</a:t>
            </a:r>
          </a:p>
          <a:p>
            <a:pPr algn="just"/>
            <a:r>
              <a:rPr lang="ru-RU" sz="1400" dirty="0">
                <a:latin typeface="Times New Roman" pitchFamily="18" charset="0"/>
                <a:cs typeface="Times New Roman" pitchFamily="18" charset="0"/>
              </a:rPr>
              <a:t>- представление ЗВОС;</a:t>
            </a:r>
          </a:p>
          <a:p>
            <a:pPr algn="just"/>
            <a:r>
              <a:rPr lang="ru-RU" sz="1400" dirty="0">
                <a:latin typeface="Times New Roman" pitchFamily="18" charset="0"/>
                <a:cs typeface="Times New Roman" pitchFamily="18" charset="0"/>
              </a:rPr>
              <a:t>- обсуждение ЗВОС на публичных слушаниях;</a:t>
            </a:r>
          </a:p>
          <a:p>
            <a:pPr algn="just"/>
            <a:r>
              <a:rPr lang="ru-RU" sz="1400" dirty="0">
                <a:latin typeface="Times New Roman" pitchFamily="18" charset="0"/>
                <a:cs typeface="Times New Roman" pitchFamily="18" charset="0"/>
              </a:rPr>
              <a:t>- формирование "Листа замечаний";</a:t>
            </a:r>
          </a:p>
          <a:p>
            <a:pPr algn="just"/>
            <a:r>
              <a:rPr lang="ru-RU" sz="1400" dirty="0">
                <a:latin typeface="Times New Roman" pitchFamily="18" charset="0"/>
                <a:cs typeface="Times New Roman" pitchFamily="18" charset="0"/>
              </a:rPr>
              <a:t>- приостановка общественных слушаний с целью внесения изменений и дополнений в проектные предложения по результатам их обсуждений и анализа "Листа замечаний";</a:t>
            </a:r>
          </a:p>
          <a:p>
            <a:pPr algn="just"/>
            <a:r>
              <a:rPr lang="ru-RU" sz="1400" dirty="0">
                <a:latin typeface="Times New Roman" pitchFamily="18" charset="0"/>
                <a:cs typeface="Times New Roman" pitchFamily="18" charset="0"/>
              </a:rPr>
              <a:t>- продолжение общественных слушаний;</a:t>
            </a:r>
          </a:p>
          <a:p>
            <a:pPr algn="just"/>
            <a:r>
              <a:rPr lang="ru-RU" sz="1400" dirty="0">
                <a:latin typeface="Times New Roman" pitchFamily="18" charset="0"/>
                <a:cs typeface="Times New Roman" pitchFamily="18" charset="0"/>
              </a:rPr>
              <a:t>- формирование понимания результата общественных слушаний.</a:t>
            </a:r>
          </a:p>
          <a:p>
            <a:pPr algn="just"/>
            <a:r>
              <a:rPr lang="ru-RU" sz="1400" dirty="0">
                <a:latin typeface="Times New Roman" pitchFamily="18" charset="0"/>
                <a:cs typeface="Times New Roman" pitchFamily="18" charset="0"/>
              </a:rPr>
              <a:t>По результатам общественных слушаний предусматривалась доработка материалов. Результаты проведения ОВОС требовалось оформлять в виде «Заявления об экологических последствиях» (ЗЭП) и обязательств Заказчика по реализации мер и мероприятий, изложенных в проектной документации, в соответствии с требованиями экологической безопасности и гарантирующих выполнение этих обязательств на весь период «жизненного цикла» предприятия.</a:t>
            </a:r>
          </a:p>
          <a:p>
            <a:pPr algn="just"/>
            <a:r>
              <a:rPr lang="ru-RU" sz="1400" b="1" i="1" dirty="0">
                <a:latin typeface="Times New Roman" pitchFamily="18" charset="0"/>
                <a:cs typeface="Times New Roman" pitchFamily="18" charset="0"/>
              </a:rPr>
              <a:t>Только после всего этого проектные материалы вместе с материалами ОВОС и заявлением об экологических последствиях представлялись на государственную экологическую экспертизу</a:t>
            </a:r>
            <a:r>
              <a:rPr lang="ru-RU" sz="1400" dirty="0" smtClean="0">
                <a:latin typeface="Times New Roman" pitchFamily="18" charset="0"/>
                <a:cs typeface="Times New Roman" pitchFamily="18" charset="0"/>
              </a:rPr>
              <a:t>.</a:t>
            </a:r>
          </a:p>
          <a:p>
            <a:pPr algn="just"/>
            <a:r>
              <a:rPr lang="ru-RU" sz="1400" dirty="0">
                <a:latin typeface="Times New Roman" pitchFamily="18" charset="0"/>
                <a:cs typeface="Times New Roman" pitchFamily="18" charset="0"/>
              </a:rPr>
              <a:t>К </a:t>
            </a:r>
            <a:r>
              <a:rPr lang="ru-RU" sz="1400" dirty="0" smtClean="0">
                <a:latin typeface="Times New Roman" pitchFamily="18" charset="0"/>
                <a:cs typeface="Times New Roman" pitchFamily="18" charset="0"/>
              </a:rPr>
              <a:t>Руководству… </a:t>
            </a:r>
            <a:r>
              <a:rPr lang="ru-RU" sz="1400" dirty="0">
                <a:latin typeface="Times New Roman" pitchFamily="18" charset="0"/>
                <a:cs typeface="Times New Roman" pitchFamily="18" charset="0"/>
              </a:rPr>
              <a:t>прилагался перечень видов хозяйственной деятельности, для которых процедура ОВОС предусматривалась в полном объеме: нефтеочистительные заводы, тепловые и атомные электростанции, предприятия черной и цветной металлургии, химические и целлюлозно-бумажные комбинаты, крупные плотины и водохранилища (что такое «крупные» не уточнялось) и т.п. Для менее крупных объектов предусматривался только «проект ЗВОС», но по итогам его рассмотрения в государственных органах управления могли быть назначены и последующие стадии </a:t>
            </a:r>
            <a:r>
              <a:rPr lang="ru-RU" sz="1400" dirty="0" smtClean="0">
                <a:latin typeface="Times New Roman" pitchFamily="18" charset="0"/>
                <a:cs typeface="Times New Roman" pitchFamily="18" charset="0"/>
              </a:rPr>
              <a:t>ОВОС</a:t>
            </a:r>
            <a:r>
              <a:rPr lang="ru-RU" sz="1400" dirty="0">
                <a:latin typeface="Times New Roman" pitchFamily="18" charset="0"/>
                <a:cs typeface="Times New Roman" pitchFamily="18" charset="0"/>
              </a:rPr>
              <a:t>. </a:t>
            </a:r>
          </a:p>
        </p:txBody>
      </p:sp>
    </p:spTree>
    <p:extLst>
      <p:ext uri="{BB962C8B-B14F-4D97-AF65-F5344CB8AC3E}">
        <p14:creationId xmlns:p14="http://schemas.microsoft.com/office/powerpoint/2010/main" val="28344113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467544" y="6093296"/>
            <a:ext cx="8496944" cy="432048"/>
          </a:xfrm>
        </p:spPr>
        <p:txBody>
          <a:bodyPr/>
          <a:lstStyle/>
          <a:p>
            <a:r>
              <a:rPr lang="ru-RU" dirty="0" smtClean="0">
                <a:solidFill>
                  <a:schemeClr val="tx1"/>
                </a:solidFill>
              </a:rPr>
              <a:t>Ситуационная карта Черновского месторождения</a:t>
            </a:r>
            <a:endParaRPr lang="ru-RU" dirty="0">
              <a:solidFill>
                <a:schemeClr val="tx1"/>
              </a:solidFill>
            </a:endParaRPr>
          </a:p>
        </p:txBody>
      </p:sp>
      <p:sp>
        <p:nvSpPr>
          <p:cNvPr id="3" name="Заголовок 2"/>
          <p:cNvSpPr>
            <a:spLocks noGrp="1"/>
          </p:cNvSpPr>
          <p:nvPr>
            <p:ph type="ctrTitle"/>
          </p:nvPr>
        </p:nvSpPr>
        <p:spPr/>
        <p:txBody>
          <a:bodyPr/>
          <a:lstStyle/>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404664"/>
            <a:ext cx="8460432" cy="5360288"/>
          </a:xfrm>
          <a:prstGeom prst="rect">
            <a:avLst/>
          </a:prstGeom>
        </p:spPr>
      </p:pic>
    </p:spTree>
    <p:extLst>
      <p:ext uri="{BB962C8B-B14F-4D97-AF65-F5344CB8AC3E}">
        <p14:creationId xmlns:p14="http://schemas.microsoft.com/office/powerpoint/2010/main" val="38218782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332656"/>
            <a:ext cx="8064896" cy="6232475"/>
          </a:xfrm>
          <a:prstGeom prst="rect">
            <a:avLst/>
          </a:prstGeom>
        </p:spPr>
        <p:txBody>
          <a:bodyPr wrap="square">
            <a:spAutoFit/>
          </a:bodyPr>
          <a:lstStyle/>
          <a:p>
            <a:pPr algn="just"/>
            <a:r>
              <a:rPr lang="ru-RU" sz="1050" b="1" dirty="0"/>
              <a:t>Задание </a:t>
            </a:r>
            <a:r>
              <a:rPr lang="ru-RU" sz="1050" dirty="0"/>
              <a:t>в общем виде должно содержать следующие сведения и данные: </a:t>
            </a:r>
          </a:p>
          <a:p>
            <a:pPr algn="just"/>
            <a:r>
              <a:rPr lang="ru-RU" sz="1050" dirty="0"/>
              <a:t>- наименование объекта; </a:t>
            </a:r>
          </a:p>
          <a:p>
            <a:pPr algn="just"/>
            <a:r>
              <a:rPr lang="ru-RU" sz="1050" dirty="0"/>
              <a:t>- местоположение объекта; </a:t>
            </a:r>
          </a:p>
          <a:p>
            <a:pPr algn="just"/>
            <a:r>
              <a:rPr lang="ru-RU" sz="1050" dirty="0"/>
              <a:t>- основание для выполнения работ; </a:t>
            </a:r>
          </a:p>
          <a:p>
            <a:pPr algn="just"/>
            <a:r>
              <a:rPr lang="ru-RU" sz="1050" dirty="0"/>
              <a:t>- вид градостроительной деятельности; </a:t>
            </a:r>
          </a:p>
          <a:p>
            <a:pPr algn="just"/>
            <a:r>
              <a:rPr lang="ru-RU" sz="1050" dirty="0"/>
              <a:t>- идентификационные сведения о заказчике; </a:t>
            </a:r>
          </a:p>
          <a:p>
            <a:pPr algn="just"/>
            <a:r>
              <a:rPr lang="ru-RU" sz="1050" dirty="0"/>
              <a:t>- идентификационные сведения об исполнителе; </a:t>
            </a:r>
          </a:p>
          <a:p>
            <a:pPr algn="just"/>
            <a:r>
              <a:rPr lang="ru-RU" sz="1050" dirty="0"/>
              <a:t>- цели и задачи инженерных изысканий; </a:t>
            </a:r>
          </a:p>
          <a:p>
            <a:pPr algn="just"/>
            <a:r>
              <a:rPr lang="ru-RU" sz="1050" dirty="0"/>
              <a:t>- этап выполнения инженерных изысканий; </a:t>
            </a:r>
          </a:p>
          <a:p>
            <a:pPr algn="just"/>
            <a:r>
              <a:rPr lang="ru-RU" sz="1050" dirty="0"/>
              <a:t>- виды инженерных изысканий; </a:t>
            </a:r>
          </a:p>
          <a:p>
            <a:pPr algn="just"/>
            <a:r>
              <a:rPr lang="ru-RU" sz="1050" dirty="0"/>
              <a:t>- идентификационные сведения об объекте (назначение; принадлежность к объектам транспортной инфраструктуры и к другим объектам, функционально технологические особенности которых влияют на их безопасность);</a:t>
            </a:r>
          </a:p>
          <a:p>
            <a:pPr algn="just"/>
            <a:r>
              <a:rPr lang="ru-RU" sz="1050" dirty="0"/>
              <a:t> - принадлежность к опасным производственным объектам; пожарная и взрывопожарная опасность, уровень ответственности зданий и сооружений; </a:t>
            </a:r>
          </a:p>
          <a:p>
            <a:pPr algn="just"/>
            <a:r>
              <a:rPr lang="ru-RU" sz="1050" dirty="0"/>
              <a:t>- предполагаемые техногенные воздействия объекта на окружающую среду; </a:t>
            </a:r>
          </a:p>
          <a:p>
            <a:pPr algn="just"/>
            <a:r>
              <a:rPr lang="ru-RU" sz="1050" dirty="0"/>
              <a:t>- данные о границах площадки (площадок) и (или) трассы (трасс) линейного сооружения (точки ее начала и окончания, протяженность); </a:t>
            </a:r>
          </a:p>
          <a:p>
            <a:pPr algn="just"/>
            <a:r>
              <a:rPr lang="ru-RU" sz="1050" dirty="0"/>
              <a:t>- краткая техническая характеристика объекта, включая размеры проектируемых зданий и сооружений; </a:t>
            </a:r>
          </a:p>
          <a:p>
            <a:pPr algn="just"/>
            <a:r>
              <a:rPr lang="ru-RU" sz="1050" dirty="0"/>
              <a:t>- дополнительные требования к выполнению отдельных видов работ в составе инженерных изысканий с учетом отраслевой специфики проектируемого здания или сооружения (в случае, если такие требования предъявляются); </a:t>
            </a:r>
          </a:p>
          <a:p>
            <a:pPr algn="just"/>
            <a:r>
              <a:rPr lang="ru-RU" sz="1050" dirty="0"/>
              <a:t>- наличие предполагаемых опасных природных процессов и явлений, многолетнемерзлых и специфических грунтов на территории расположения объекта; </a:t>
            </a:r>
          </a:p>
          <a:p>
            <a:pPr algn="just"/>
            <a:r>
              <a:rPr lang="ru-RU" sz="1050" dirty="0"/>
              <a:t>- требование о необходимости научного сопровождения инженерных изысканий; </a:t>
            </a:r>
          </a:p>
          <a:p>
            <a:pPr algn="just"/>
            <a:r>
              <a:rPr lang="ru-RU" sz="1050" dirty="0"/>
              <a:t>- требования к точности и обеспеченности необходимых данных и характеристик при инженерных изысканиях, превышающие предусмотренные требованиями НД обязательного применения (в случае, если такие требования предъявляются); </a:t>
            </a:r>
          </a:p>
          <a:p>
            <a:pPr algn="just"/>
            <a:r>
              <a:rPr lang="ru-RU" sz="1050" dirty="0"/>
              <a:t>- требования к составлению прогноза изменения природных </a:t>
            </a:r>
            <a:r>
              <a:rPr lang="ru-RU" sz="1050" dirty="0" smtClean="0"/>
              <a:t>условий; </a:t>
            </a:r>
            <a:endParaRPr lang="ru-RU" sz="1050" dirty="0"/>
          </a:p>
          <a:p>
            <a:pPr algn="just"/>
            <a:r>
              <a:rPr lang="ru-RU" sz="1050" dirty="0"/>
              <a:t>- требования о подготовке предложений и рекомендаций для принятия решений по организации инженерной защиты территории, зданий и сооружений от опасных природных и техногенных процессов и устранению или ослаблению их влияния; </a:t>
            </a:r>
          </a:p>
          <a:p>
            <a:pPr algn="just"/>
            <a:r>
              <a:rPr lang="ru-RU" sz="1050" dirty="0"/>
              <a:t>- требования по обеспечению контроля качества при выполнении инженерных изысканий; </a:t>
            </a:r>
          </a:p>
          <a:p>
            <a:pPr algn="just"/>
            <a:r>
              <a:rPr lang="ru-RU" sz="1050" dirty="0"/>
              <a:t>- требования к составу, форме и формату предоставления результатов инженерных изысканий, порядку их передачи заказчику; </a:t>
            </a:r>
          </a:p>
          <a:p>
            <a:pPr algn="just"/>
            <a:r>
              <a:rPr lang="ru-RU" sz="1050" dirty="0"/>
              <a:t>- перечень передаваемых заказчиком во временное пользование исполнителю инженерных изысканий, результатов ранее выполненных инженерных изысканий и исследований, данных о наблюдавшихся на территории инженерных изысканий осложнениях в процессе строительства и эксплуатации сооружений, в том числе деформациях и аварийных ситуациях;</a:t>
            </a:r>
          </a:p>
          <a:p>
            <a:pPr algn="just"/>
            <a:r>
              <a:rPr lang="ru-RU" sz="1050" dirty="0"/>
              <a:t>- перечень нормативных правовых актов, НТД, в соответствии с требованиями которых необходимо выполнять инженерные изыскания.</a:t>
            </a:r>
          </a:p>
        </p:txBody>
      </p:sp>
    </p:spTree>
    <p:extLst>
      <p:ext uri="{BB962C8B-B14F-4D97-AF65-F5344CB8AC3E}">
        <p14:creationId xmlns:p14="http://schemas.microsoft.com/office/powerpoint/2010/main" val="21462454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04664"/>
            <a:ext cx="8352928" cy="5917004"/>
          </a:xfrm>
          <a:prstGeom prst="rect">
            <a:avLst/>
          </a:prstGeom>
        </p:spPr>
        <p:txBody>
          <a:bodyPr wrap="square">
            <a:spAutoFit/>
          </a:bodyPr>
          <a:lstStyle/>
          <a:p>
            <a:pPr algn="just"/>
            <a:r>
              <a:rPr lang="ru-RU" sz="1050" b="1" dirty="0"/>
              <a:t>Поиск объектов-аналогов, функционирующих в сходных природных условиях </a:t>
            </a:r>
            <a:r>
              <a:rPr lang="ru-RU" sz="1050" dirty="0" smtClean="0"/>
              <a:t>рассматривается </a:t>
            </a:r>
            <a:r>
              <a:rPr lang="ru-RU" sz="1050" dirty="0"/>
              <a:t>как один из видов работ при изысканиях для оценки и принятия решений относительно площадки нового строительства или выбора варианта трассы выполняют с целью определения экологических возможностей размещения проектируемого объекта.</a:t>
            </a:r>
          </a:p>
          <a:p>
            <a:pPr algn="just"/>
            <a:r>
              <a:rPr lang="ru-RU" sz="1050" dirty="0"/>
              <a:t> </a:t>
            </a:r>
          </a:p>
          <a:p>
            <a:pPr algn="just"/>
            <a:r>
              <a:rPr lang="ru-RU" sz="1050" b="1" dirty="0"/>
              <a:t>Сбор фондовых и литературных материалов при инженерно-экологических </a:t>
            </a:r>
            <a:r>
              <a:rPr lang="ru-RU" sz="1050" b="1"/>
              <a:t>изысканиях</a:t>
            </a:r>
            <a:r>
              <a:rPr lang="ru-RU" sz="1050"/>
              <a:t> </a:t>
            </a:r>
            <a:r>
              <a:rPr lang="ru-RU" sz="1050" smtClean="0"/>
              <a:t>проводится </a:t>
            </a:r>
            <a:r>
              <a:rPr lang="ru-RU" sz="1050" dirty="0"/>
              <a:t>в районных и городских контролирующих службах, где необходим сбор следующей информации:</a:t>
            </a:r>
          </a:p>
          <a:p>
            <a:pPr algn="just"/>
            <a:r>
              <a:rPr lang="ru-RU" sz="1050" dirty="0"/>
              <a:t>- характеристики баланса веществ, технологий, отходов, расположенных на обследуемых площадках производств;</a:t>
            </a:r>
          </a:p>
          <a:p>
            <a:pPr algn="just"/>
            <a:r>
              <a:rPr lang="ru-RU" sz="1050" dirty="0"/>
              <a:t>- химическое и радиоактивное загрязнение обследуемых территорий; объемы и состав выбросов специфических токсичных веществ вблизи расположенных предприятий; номенклатура применявшихся на сельскохозяйственных угодьях ядохимикатов и пестицидов и объемы применения; факты аварийного загрязнения; использование территорий под организованные и неорганизованные свалки, хранилища отходов, поля орошения, площадки перевалки опасных грузов, </a:t>
            </a:r>
            <a:r>
              <a:rPr lang="ru-RU" sz="1050" dirty="0" err="1"/>
              <a:t>нефте</a:t>
            </a:r>
            <a:r>
              <a:rPr lang="ru-RU" sz="1050" dirty="0"/>
              <a:t>- и </a:t>
            </a:r>
            <a:r>
              <a:rPr lang="ru-RU" sz="1050" dirty="0" err="1"/>
              <a:t>продуктохранилища</a:t>
            </a:r>
            <a:r>
              <a:rPr lang="ru-RU" sz="1050" dirty="0"/>
              <a:t>;</a:t>
            </a:r>
          </a:p>
          <a:p>
            <a:pPr algn="just"/>
            <a:r>
              <a:rPr lang="ru-RU" sz="1050" dirty="0"/>
              <a:t>- схемы подземных коллекторов сточных вод, продуктопроводов; данные об их техническом состоянии, фактах утечки;</a:t>
            </a:r>
          </a:p>
          <a:p>
            <a:pPr algn="just"/>
            <a:r>
              <a:rPr lang="ru-RU" sz="1050" dirty="0"/>
              <a:t>- сведения о крупных авариях, утечках токсичных продуктов на объектах, расположенных вблизи обследуемых площадок и их последствиях.</a:t>
            </a:r>
          </a:p>
          <a:p>
            <a:pPr algn="just"/>
            <a:r>
              <a:rPr lang="ru-RU" sz="1050" b="1" i="1" dirty="0"/>
              <a:t>Фондовые и опубликованные материалы</a:t>
            </a:r>
            <a:r>
              <a:rPr lang="ru-RU" sz="1050" dirty="0"/>
              <a:t> рекомендуется также собирать в архивах специально уполномоченных государственных органов в области охраны окружающей среды и их территориальных подразделений, центрах по гидрометеорологии и мониторингу окружающей среды Росгидромета, центрах </a:t>
            </a:r>
            <a:r>
              <a:rPr lang="ru-RU" sz="1050" dirty="0" err="1"/>
              <a:t>Роспотребнадзора</a:t>
            </a:r>
            <a:r>
              <a:rPr lang="ru-RU" sz="1050" dirty="0"/>
              <a:t>, в фондах изыскательских и проектно-изыскательских организаций, территориальных фондах Министерства природных ресурсов Российской Федерации, а также в научно-исследовательских организациях РАН, организациях других министерств и ведомств, выполняющих тематические ландшафтные, почвенные, геоботанические, медико-биологические исследования. Реально учет и хранение фондов налажены в рамках МПР, где на протяжении многих десятилетий существуют территориальные геологические фонды и Всероссийский геологический фонд. Полезными могут быть технические архивы крупных, давно работающих проектно-изыскательских организаций. </a:t>
            </a:r>
            <a:endParaRPr lang="ru-RU" sz="1050" dirty="0" smtClean="0"/>
          </a:p>
          <a:p>
            <a:pPr algn="just"/>
            <a:r>
              <a:rPr lang="ru-RU" sz="1050" b="1" dirty="0"/>
              <a:t>Дешифрирование </a:t>
            </a:r>
            <a:r>
              <a:rPr lang="ru-RU" sz="1050" b="1" dirty="0" err="1"/>
              <a:t>аэрокосмоснимков</a:t>
            </a:r>
            <a:r>
              <a:rPr lang="ru-RU" sz="1050" b="1" dirty="0"/>
              <a:t> при инженерно-экологических </a:t>
            </a:r>
            <a:r>
              <a:rPr lang="ru-RU" sz="1050" b="1" dirty="0" smtClean="0"/>
              <a:t>изысканиях </a:t>
            </a:r>
            <a:r>
              <a:rPr lang="ru-RU" sz="1050" dirty="0" smtClean="0"/>
              <a:t>выполняется </a:t>
            </a:r>
            <a:r>
              <a:rPr lang="ru-RU" sz="1050" dirty="0"/>
              <a:t>для решения следующих задач:</a:t>
            </a:r>
          </a:p>
          <a:p>
            <a:pPr algn="just"/>
            <a:r>
              <a:rPr lang="ru-RU" sz="1050" dirty="0"/>
              <a:t>- привязки снимка к </a:t>
            </a:r>
            <a:r>
              <a:rPr lang="ru-RU" sz="1050" dirty="0" err="1"/>
              <a:t>топооснове</a:t>
            </a:r>
            <a:r>
              <a:rPr lang="ru-RU" sz="1050" dirty="0"/>
              <a:t> разных масштабов и существующим схемам ландшафтного, </a:t>
            </a:r>
            <a:r>
              <a:rPr lang="ru-RU" sz="1050" dirty="0" err="1"/>
              <a:t>геоструктурного</a:t>
            </a:r>
            <a:r>
              <a:rPr lang="ru-RU" sz="1050" dirty="0"/>
              <a:t>, инженерно-геологического и других видов районирования;</a:t>
            </a:r>
          </a:p>
          <a:p>
            <a:pPr algn="just"/>
            <a:r>
              <a:rPr lang="ru-RU" sz="1050" dirty="0"/>
              <a:t>- выявления участков развития опасных геологических, гидрометеорологических и техно-природных процессов и явлений;</a:t>
            </a:r>
          </a:p>
          <a:p>
            <a:pPr algn="just"/>
            <a:r>
              <a:rPr lang="ru-RU" sz="1050" dirty="0"/>
              <a:t>- выявления техногенных элементов ландшафта и инфраструктуры, влияющих на состояние природной среды (</a:t>
            </a:r>
            <a:r>
              <a:rPr lang="ru-RU" sz="1050" dirty="0" err="1"/>
              <a:t>промобъектов</a:t>
            </a:r>
            <a:r>
              <a:rPr lang="ru-RU" sz="1050" dirty="0"/>
              <a:t>, транспортных магистралей, трубопроводов, карьеров и др.);</a:t>
            </a:r>
          </a:p>
          <a:p>
            <a:pPr algn="just"/>
            <a:r>
              <a:rPr lang="ru-RU" sz="1050" dirty="0"/>
              <a:t>- предварительной оценки негативных последствий прямого антропогенного воздействия (ареалов загрязнения, гарей, вырубок и других нарушений растительного покрова, изъятия земель и т.п.);</a:t>
            </a:r>
          </a:p>
          <a:p>
            <a:pPr algn="just"/>
            <a:r>
              <a:rPr lang="ru-RU" sz="1050" dirty="0"/>
              <a:t>- слежения за динамикой изменения экологической обстановки;</a:t>
            </a:r>
          </a:p>
          <a:p>
            <a:pPr algn="just"/>
            <a:r>
              <a:rPr lang="ru-RU" sz="1050" dirty="0"/>
              <a:t>- планирования числа, расположения и размеров ключевых участков и контрольно-</a:t>
            </a:r>
            <a:r>
              <a:rPr lang="ru-RU" sz="1050" dirty="0" err="1"/>
              <a:t>увязочных</a:t>
            </a:r>
            <a:r>
              <a:rPr lang="ru-RU" sz="1050" dirty="0"/>
              <a:t> маршрутов для наземного обоснования.</a:t>
            </a:r>
          </a:p>
          <a:p>
            <a:endParaRPr lang="ru-RU" sz="1100" dirty="0"/>
          </a:p>
        </p:txBody>
      </p:sp>
    </p:spTree>
    <p:extLst>
      <p:ext uri="{BB962C8B-B14F-4D97-AF65-F5344CB8AC3E}">
        <p14:creationId xmlns:p14="http://schemas.microsoft.com/office/powerpoint/2010/main" val="21603293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КФС НН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975" y="1052736"/>
            <a:ext cx="8123475" cy="511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9527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9332" y="692696"/>
            <a:ext cx="8424936" cy="5478423"/>
          </a:xfrm>
          <a:prstGeom prst="rect">
            <a:avLst/>
          </a:prstGeom>
        </p:spPr>
        <p:txBody>
          <a:bodyPr wrap="square">
            <a:spAutoFit/>
          </a:bodyPr>
          <a:lstStyle/>
          <a:p>
            <a:r>
              <a:rPr lang="ru-RU" sz="1600" b="1" dirty="0" smtClean="0"/>
              <a:t>ПРОГРАММА ИНЖЕНЕРНЫХ ИЗЫСКАНИЙ</a:t>
            </a:r>
          </a:p>
          <a:p>
            <a:endParaRPr lang="ru-RU" sz="1200" dirty="0"/>
          </a:p>
          <a:p>
            <a:r>
              <a:rPr lang="ru-RU" sz="1400" dirty="0" smtClean="0"/>
              <a:t>Программа </a:t>
            </a:r>
            <a:r>
              <a:rPr lang="ru-RU" sz="1400" dirty="0"/>
              <a:t>должна содержать сведения, необходимые и достаточные для выполнения работ и включать следующие основные разделы. </a:t>
            </a:r>
          </a:p>
          <a:p>
            <a:r>
              <a:rPr lang="ru-RU" sz="1400" b="1" dirty="0"/>
              <a:t>Общие </a:t>
            </a:r>
            <a:r>
              <a:rPr lang="ru-RU" sz="1400" b="1" dirty="0" smtClean="0"/>
              <a:t>сведения</a:t>
            </a:r>
            <a:r>
              <a:rPr lang="ru-RU" sz="1400" dirty="0" smtClean="0"/>
              <a:t> </a:t>
            </a:r>
            <a:r>
              <a:rPr lang="ru-RU" sz="1400" dirty="0"/>
              <a:t>(наименование, местоположение объекта; о заказчике, сведения об исполнителе работ; цели и задачи инженерных изысканий; идентификационные сведения об объекте; вид градостроительной деятельности; этап выполнения инженерных изысканий; краткая техническая характеристика объекта; обзорная схема размещения объекта; общие сведения о землепользовании и землевладельцах). </a:t>
            </a:r>
          </a:p>
          <a:p>
            <a:r>
              <a:rPr lang="ru-RU" sz="1400" b="1" dirty="0"/>
              <a:t>Изученность </a:t>
            </a:r>
            <a:r>
              <a:rPr lang="ru-RU" sz="1400" b="1" dirty="0" smtClean="0"/>
              <a:t>территории</a:t>
            </a:r>
            <a:r>
              <a:rPr lang="ru-RU" sz="1400" dirty="0" smtClean="0"/>
              <a:t> </a:t>
            </a:r>
            <a:r>
              <a:rPr lang="ru-RU" sz="1400" dirty="0"/>
              <a:t>(перечень исходных материалов и данных, представленных заказчиком; результаты анализа степени изученности природных условий территории по материалам ранее выполненных инженерных изысканий и др.)</a:t>
            </a:r>
          </a:p>
          <a:p>
            <a:r>
              <a:rPr lang="ru-RU" sz="1400" b="1" dirty="0"/>
              <a:t>Краткая характеристика района </a:t>
            </a:r>
            <a:r>
              <a:rPr lang="ru-RU" sz="1400" b="1" dirty="0" smtClean="0"/>
              <a:t>работ</a:t>
            </a:r>
            <a:r>
              <a:rPr lang="ru-RU" sz="1400" dirty="0" smtClean="0"/>
              <a:t> </a:t>
            </a:r>
            <a:r>
              <a:rPr lang="ru-RU" sz="1400" dirty="0"/>
              <a:t>(краткая физико-географическая характеристика района работ; краткая характеристика природных условий района работ и техногенных факторов, влияющих на организацию и выполнение инженерных изысканий). </a:t>
            </a:r>
          </a:p>
          <a:p>
            <a:r>
              <a:rPr lang="ru-RU" sz="1400" b="1" dirty="0"/>
              <a:t>Состав и виды работ, организация их выполнения </a:t>
            </a:r>
            <a:r>
              <a:rPr lang="ru-RU" sz="1400" dirty="0"/>
              <a:t>(обоснование состава, объемов, методов и технологий выполнения; организация выполнения полевых работ, в том числе обеспеченность транспортом, проживанием, связью и организация камеральных работ; мероприятия по обеспечению безопасных условий труда; мероприятия по охране окружающей среды. </a:t>
            </a:r>
          </a:p>
          <a:p>
            <a:r>
              <a:rPr lang="ru-RU" sz="1400" b="1" dirty="0"/>
              <a:t>Контроль качества и приемка работ </a:t>
            </a:r>
            <a:r>
              <a:rPr lang="ru-RU" sz="1400" dirty="0"/>
              <a:t>(сведения о принятой в организации исполнителя системе контроля качества и приемки полевых, лабораторных и камеральных работ и др.).</a:t>
            </a:r>
          </a:p>
          <a:p>
            <a:r>
              <a:rPr lang="ru-RU" sz="1400" b="1" dirty="0"/>
              <a:t>Используемые документы и материалы </a:t>
            </a:r>
            <a:r>
              <a:rPr lang="ru-RU" sz="1400" dirty="0"/>
              <a:t>(перечень нормативных правовых актов и др.). </a:t>
            </a:r>
          </a:p>
          <a:p>
            <a:r>
              <a:rPr lang="ru-RU" sz="1400" b="1" dirty="0"/>
              <a:t>Представляемые отчетные материалы</a:t>
            </a:r>
            <a:r>
              <a:rPr lang="ru-RU" sz="1400" dirty="0"/>
              <a:t>: </a:t>
            </a:r>
          </a:p>
          <a:p>
            <a:r>
              <a:rPr lang="ru-RU" sz="1400" b="1" dirty="0"/>
              <a:t>К программе инженерных изысканий должны прилагаться</a:t>
            </a:r>
            <a:r>
              <a:rPr lang="ru-RU" sz="1400" dirty="0"/>
              <a:t>: копия задания, а также текстовые и графические приложения, необходимые </a:t>
            </a:r>
            <a:r>
              <a:rPr lang="ru-RU" sz="1400" dirty="0" smtClean="0"/>
              <a:t>материалы.</a:t>
            </a:r>
            <a:endParaRPr lang="ru-RU" sz="1400" dirty="0"/>
          </a:p>
        </p:txBody>
      </p:sp>
    </p:spTree>
    <p:extLst>
      <p:ext uri="{BB962C8B-B14F-4D97-AF65-F5344CB8AC3E}">
        <p14:creationId xmlns:p14="http://schemas.microsoft.com/office/powerpoint/2010/main" val="28419355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17581" y="3132290"/>
            <a:ext cx="7175351" cy="3033014"/>
          </a:xfrm>
        </p:spPr>
        <p:txBody>
          <a:bodyPr>
            <a:noAutofit/>
          </a:bodyPr>
          <a:lstStyle/>
          <a:p>
            <a:r>
              <a:rPr lang="ru-RU" sz="4000" dirty="0" smtClean="0">
                <a:solidFill>
                  <a:schemeClr val="tx1"/>
                </a:solidFill>
                <a:effectLst/>
              </a:rPr>
              <a:t>9. ПОЛЕВОЙ ЭТАП</a:t>
            </a:r>
            <a:r>
              <a:rPr lang="ru-RU" sz="4000" i="1" dirty="0" smtClean="0">
                <a:solidFill>
                  <a:schemeClr val="tx1"/>
                </a:solidFill>
                <a:effectLst/>
              </a:rPr>
              <a:t> </a:t>
            </a:r>
            <a:r>
              <a:rPr lang="ru-RU" sz="4000" dirty="0" smtClean="0">
                <a:solidFill>
                  <a:schemeClr val="tx1"/>
                </a:solidFill>
                <a:effectLst/>
              </a:rPr>
              <a:t>ИНЖЕНЕРНО-ЭКОЛОГИЧЕСКИХ ИЗЫСКАНИЙ</a:t>
            </a:r>
            <a:endParaRPr lang="ru-RU" sz="4000" dirty="0">
              <a:solidFill>
                <a:schemeClr val="tx1"/>
              </a:solidFill>
            </a:endParaRPr>
          </a:p>
        </p:txBody>
      </p:sp>
    </p:spTree>
    <p:extLst>
      <p:ext uri="{BB962C8B-B14F-4D97-AF65-F5344CB8AC3E}">
        <p14:creationId xmlns:p14="http://schemas.microsoft.com/office/powerpoint/2010/main" val="7347644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548681"/>
            <a:ext cx="3636085" cy="792088"/>
          </a:xfrm>
        </p:spPr>
        <p:txBody>
          <a:bodyPr/>
          <a:lstStyle/>
          <a:p>
            <a:r>
              <a:rPr lang="ru-RU" sz="2000" dirty="0" smtClean="0">
                <a:solidFill>
                  <a:schemeClr val="tx1"/>
                </a:solidFill>
              </a:rPr>
              <a:t>Состав полевого этапа</a:t>
            </a:r>
            <a:endParaRPr lang="ru-RU" sz="2000" dirty="0">
              <a:solidFill>
                <a:schemeClr val="tx1"/>
              </a:solidFill>
            </a:endParaRPr>
          </a:p>
        </p:txBody>
      </p:sp>
      <p:sp>
        <p:nvSpPr>
          <p:cNvPr id="3" name="Объект 2"/>
          <p:cNvSpPr>
            <a:spLocks noGrp="1"/>
          </p:cNvSpPr>
          <p:nvPr>
            <p:ph idx="1"/>
          </p:nvPr>
        </p:nvSpPr>
        <p:spPr>
          <a:xfrm>
            <a:off x="4593515" y="476672"/>
            <a:ext cx="4298965" cy="5904656"/>
          </a:xfrm>
        </p:spPr>
        <p:txBody>
          <a:bodyPr>
            <a:normAutofit fontScale="62500" lnSpcReduction="20000"/>
          </a:bodyPr>
          <a:lstStyle/>
          <a:p>
            <a:r>
              <a:rPr lang="ru-RU" dirty="0">
                <a:solidFill>
                  <a:schemeClr val="tx1"/>
                </a:solidFill>
              </a:rPr>
              <a:t>Полевой этап работ включает в себя: </a:t>
            </a:r>
          </a:p>
          <a:p>
            <a:r>
              <a:rPr lang="ru-RU" dirty="0">
                <a:solidFill>
                  <a:schemeClr val="tx1"/>
                </a:solidFill>
              </a:rPr>
              <a:t>- маршрутные наблюдения;</a:t>
            </a:r>
          </a:p>
          <a:p>
            <a:r>
              <a:rPr lang="ru-RU" dirty="0">
                <a:solidFill>
                  <a:schemeClr val="tx1"/>
                </a:solidFill>
              </a:rPr>
              <a:t>- проходка горных выработок для получения экологической информации;</a:t>
            </a:r>
          </a:p>
          <a:p>
            <a:r>
              <a:rPr lang="ru-RU" dirty="0">
                <a:solidFill>
                  <a:schemeClr val="tx1"/>
                </a:solidFill>
              </a:rPr>
              <a:t>- эколого-гидрогеологические исследования;</a:t>
            </a:r>
          </a:p>
          <a:p>
            <a:r>
              <a:rPr lang="ru-RU" dirty="0">
                <a:solidFill>
                  <a:schemeClr val="tx1"/>
                </a:solidFill>
              </a:rPr>
              <a:t>- эколого-гидрологические исследования;</a:t>
            </a:r>
          </a:p>
          <a:p>
            <a:r>
              <a:rPr lang="ru-RU" dirty="0">
                <a:solidFill>
                  <a:schemeClr val="tx1"/>
                </a:solidFill>
              </a:rPr>
              <a:t>- эколого-геокриологические исследования;</a:t>
            </a:r>
          </a:p>
          <a:p>
            <a:r>
              <a:rPr lang="ru-RU" dirty="0">
                <a:solidFill>
                  <a:schemeClr val="tx1"/>
                </a:solidFill>
              </a:rPr>
              <a:t>- почвенные исследования;</a:t>
            </a:r>
          </a:p>
          <a:p>
            <a:r>
              <a:rPr lang="ru-RU" dirty="0">
                <a:solidFill>
                  <a:schemeClr val="tx1"/>
                </a:solidFill>
              </a:rPr>
              <a:t>- </a:t>
            </a:r>
            <a:r>
              <a:rPr lang="ru-RU" dirty="0" err="1">
                <a:solidFill>
                  <a:schemeClr val="tx1"/>
                </a:solidFill>
              </a:rPr>
              <a:t>геоэкологическое</a:t>
            </a:r>
            <a:r>
              <a:rPr lang="ru-RU" dirty="0">
                <a:solidFill>
                  <a:schemeClr val="tx1"/>
                </a:solidFill>
              </a:rPr>
              <a:t> опробование и оценка загрязненности атмосферного воздуха, почв, грунтов, поверхностных и подземных вод;</a:t>
            </a:r>
          </a:p>
          <a:p>
            <a:r>
              <a:rPr lang="ru-RU" dirty="0">
                <a:solidFill>
                  <a:schemeClr val="tx1"/>
                </a:solidFill>
              </a:rPr>
              <a:t>- лабораторные химико-аналитические исследования;</a:t>
            </a:r>
          </a:p>
          <a:p>
            <a:r>
              <a:rPr lang="ru-RU" dirty="0">
                <a:solidFill>
                  <a:schemeClr val="tx1"/>
                </a:solidFill>
              </a:rPr>
              <a:t>- исследование и оценка радиационной обстановки;</a:t>
            </a:r>
          </a:p>
          <a:p>
            <a:r>
              <a:rPr lang="ru-RU" dirty="0">
                <a:solidFill>
                  <a:schemeClr val="tx1"/>
                </a:solidFill>
              </a:rPr>
              <a:t>- </a:t>
            </a:r>
            <a:r>
              <a:rPr lang="ru-RU" dirty="0" err="1">
                <a:solidFill>
                  <a:schemeClr val="tx1"/>
                </a:solidFill>
              </a:rPr>
              <a:t>газогеохимические</a:t>
            </a:r>
            <a:r>
              <a:rPr lang="ru-RU" dirty="0">
                <a:solidFill>
                  <a:schemeClr val="tx1"/>
                </a:solidFill>
              </a:rPr>
              <a:t> исследования;</a:t>
            </a:r>
          </a:p>
          <a:p>
            <a:r>
              <a:rPr lang="ru-RU" dirty="0">
                <a:solidFill>
                  <a:schemeClr val="tx1"/>
                </a:solidFill>
              </a:rPr>
              <a:t>- исследование и оценка физических воздействий;</a:t>
            </a:r>
          </a:p>
          <a:p>
            <a:r>
              <a:rPr lang="ru-RU" dirty="0">
                <a:solidFill>
                  <a:schemeClr val="tx1"/>
                </a:solidFill>
              </a:rPr>
              <a:t>- биологические (флористические, геоботанические, фаунистические) исследования;</a:t>
            </a:r>
          </a:p>
          <a:p>
            <a:r>
              <a:rPr lang="ru-RU" dirty="0">
                <a:solidFill>
                  <a:schemeClr val="tx1"/>
                </a:solidFill>
              </a:rPr>
              <a:t>- социально-экономические исследования;</a:t>
            </a:r>
          </a:p>
          <a:p>
            <a:r>
              <a:rPr lang="ru-RU" dirty="0">
                <a:solidFill>
                  <a:schemeClr val="tx1"/>
                </a:solidFill>
              </a:rPr>
              <a:t>- санитарно-эпидемиологические и медико-биологические исследования;</a:t>
            </a:r>
          </a:p>
          <a:p>
            <a:r>
              <a:rPr lang="ru-RU" dirty="0">
                <a:solidFill>
                  <a:schemeClr val="tx1"/>
                </a:solidFill>
              </a:rPr>
              <a:t>- археологические </a:t>
            </a:r>
            <a:r>
              <a:rPr lang="ru-RU" dirty="0" smtClean="0">
                <a:solidFill>
                  <a:schemeClr val="tx1"/>
                </a:solidFill>
              </a:rPr>
              <a:t>исследования.</a:t>
            </a:r>
            <a:endParaRPr lang="ru-RU" dirty="0">
              <a:solidFill>
                <a:schemeClr val="tx1"/>
              </a:solidFill>
            </a:endParaRPr>
          </a:p>
          <a:p>
            <a:endParaRPr lang="ru-RU" dirty="0"/>
          </a:p>
        </p:txBody>
      </p:sp>
      <p:sp>
        <p:nvSpPr>
          <p:cNvPr id="4" name="Текст 3"/>
          <p:cNvSpPr>
            <a:spLocks noGrp="1"/>
          </p:cNvSpPr>
          <p:nvPr>
            <p:ph type="body" sz="half" idx="2"/>
          </p:nvPr>
        </p:nvSpPr>
        <p:spPr>
          <a:xfrm>
            <a:off x="827584" y="3140968"/>
            <a:ext cx="338866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060848"/>
            <a:ext cx="4379979" cy="3284984"/>
          </a:xfrm>
          <a:prstGeom prst="rect">
            <a:avLst/>
          </a:prstGeom>
        </p:spPr>
      </p:pic>
    </p:spTree>
    <p:extLst>
      <p:ext uri="{BB962C8B-B14F-4D97-AF65-F5344CB8AC3E}">
        <p14:creationId xmlns:p14="http://schemas.microsoft.com/office/powerpoint/2010/main" val="22200927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008" y="332656"/>
            <a:ext cx="4824536" cy="864096"/>
          </a:xfrm>
        </p:spPr>
        <p:txBody>
          <a:bodyPr/>
          <a:lstStyle/>
          <a:p>
            <a:r>
              <a:rPr lang="ru-RU" sz="2000" dirty="0">
                <a:solidFill>
                  <a:schemeClr val="tx1"/>
                </a:solidFill>
              </a:rPr>
              <a:t>Инженерно-экологическая съемка </a:t>
            </a:r>
            <a:r>
              <a:rPr lang="ru-RU" sz="2000" dirty="0" smtClean="0">
                <a:solidFill>
                  <a:schemeClr val="tx1"/>
                </a:solidFill>
              </a:rPr>
              <a:t>(маршрутные наблюдения)</a:t>
            </a:r>
            <a:endParaRPr lang="ru-RU" sz="2000" dirty="0">
              <a:solidFill>
                <a:schemeClr val="tx1"/>
              </a:solidFill>
            </a:endParaRPr>
          </a:p>
        </p:txBody>
      </p:sp>
      <p:sp>
        <p:nvSpPr>
          <p:cNvPr id="3" name="Объект 2"/>
          <p:cNvSpPr>
            <a:spLocks noGrp="1"/>
          </p:cNvSpPr>
          <p:nvPr>
            <p:ph idx="1"/>
          </p:nvPr>
        </p:nvSpPr>
        <p:spPr>
          <a:xfrm>
            <a:off x="5508104" y="188640"/>
            <a:ext cx="3528392" cy="6408712"/>
          </a:xfrm>
        </p:spPr>
        <p:txBody>
          <a:bodyPr>
            <a:noAutofit/>
          </a:bodyPr>
          <a:lstStyle/>
          <a:p>
            <a:pPr marL="0" indent="0" algn="just">
              <a:spcBef>
                <a:spcPts val="0"/>
              </a:spcBef>
              <a:spcAft>
                <a:spcPts val="0"/>
              </a:spcAft>
            </a:pPr>
            <a:r>
              <a:rPr lang="ru-RU" sz="1200" dirty="0" smtClean="0">
                <a:solidFill>
                  <a:schemeClr val="tx1"/>
                </a:solidFill>
              </a:rPr>
              <a:t>По </a:t>
            </a:r>
            <a:r>
              <a:rPr lang="ru-RU" sz="1200" dirty="0">
                <a:solidFill>
                  <a:schemeClr val="tx1"/>
                </a:solidFill>
              </a:rPr>
              <a:t>аналогии с геологическими съемками, где согласно соответствующих методических </a:t>
            </a:r>
            <a:r>
              <a:rPr lang="ru-RU" sz="1200" dirty="0" smtClean="0">
                <a:solidFill>
                  <a:schemeClr val="tx1"/>
                </a:solidFill>
              </a:rPr>
              <a:t>руководств </a:t>
            </a:r>
            <a:r>
              <a:rPr lang="ru-RU" sz="1200" dirty="0">
                <a:solidFill>
                  <a:schemeClr val="tx1"/>
                </a:solidFill>
              </a:rPr>
              <a:t>обозначают на карте фактического материала все места получения геологической информации (точки описания обнажений и горных выработок, опробованные родники и колодцы, места палеонтологических находок, геофизические точки, и др.), за точки инженерно-экологической съемки принимаются места описания почв и горных пород, отбора проб, измерения концентраций загрязняющих веществ и уровней шума, и т.д. Это позволяет легко перекрывать нормативные показатели плотности точек и средних расстояний между ними, причем вне учета остаются биологические наблюдения, выполняемые в маршруте непрерывно, без обязательной привязки к отдельным точкам. </a:t>
            </a:r>
          </a:p>
          <a:p>
            <a:pPr marL="0" indent="0" algn="just">
              <a:spcBef>
                <a:spcPts val="0"/>
              </a:spcBef>
              <a:spcAft>
                <a:spcPts val="0"/>
              </a:spcAft>
            </a:pPr>
            <a:r>
              <a:rPr lang="ru-RU" sz="1200" dirty="0">
                <a:solidFill>
                  <a:schemeClr val="tx1"/>
                </a:solidFill>
              </a:rPr>
              <a:t>Важно отметить, что сети маршрутов специалистов разного профиля прокладываются исходя из специфических задач и далеко не всегда совпадают. Первоочередное внимание геолога привлекают обнажения, геоэколога – проявления техногенной нагрузки, почвоведу и </a:t>
            </a:r>
            <a:r>
              <a:rPr lang="ru-RU" sz="1200" dirty="0" err="1">
                <a:solidFill>
                  <a:schemeClr val="tx1"/>
                </a:solidFill>
              </a:rPr>
              <a:t>ландшафтоведу</a:t>
            </a:r>
            <a:r>
              <a:rPr lang="ru-RU" sz="1200" dirty="0">
                <a:solidFill>
                  <a:schemeClr val="tx1"/>
                </a:solidFill>
              </a:rPr>
              <a:t> (физико-географу) необходимо обойти все представленные в районе изысканий ландшафты, урочища и фации, экономико-географу – населенные пункты и предприятия, биологам – биотопы. Описание всех компонентов природной среды в одних и тех же точках нецелесообразно, а часто и невозможно, и свод правил этого не </a:t>
            </a:r>
            <a:r>
              <a:rPr lang="ru-RU" sz="1200" dirty="0" smtClean="0">
                <a:solidFill>
                  <a:schemeClr val="tx1"/>
                </a:solidFill>
              </a:rPr>
              <a:t>требует.</a:t>
            </a:r>
            <a:endParaRPr lang="ru-RU" sz="1200" dirty="0">
              <a:solidFill>
                <a:schemeClr val="tx1"/>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685937033"/>
              </p:ext>
            </p:extLst>
          </p:nvPr>
        </p:nvGraphicFramePr>
        <p:xfrm>
          <a:off x="179512" y="1877968"/>
          <a:ext cx="5112569" cy="1097280"/>
        </p:xfrm>
        <a:graphic>
          <a:graphicData uri="http://schemas.openxmlformats.org/drawingml/2006/table">
            <a:tbl>
              <a:tblPr firstRow="1" firstCol="1" bandRow="1">
                <a:tableStyleId>{5C22544A-7EE6-4342-B048-85BDC9FD1C3A}</a:tableStyleId>
              </a:tblPr>
              <a:tblGrid>
                <a:gridCol w="1080120"/>
                <a:gridCol w="803459"/>
                <a:gridCol w="874519"/>
                <a:gridCol w="807248"/>
                <a:gridCol w="807248"/>
                <a:gridCol w="739975"/>
              </a:tblGrid>
              <a:tr h="146876">
                <a:tc rowSpan="2">
                  <a:txBody>
                    <a:bodyPr/>
                    <a:lstStyle/>
                    <a:p>
                      <a:pPr algn="just">
                        <a:spcAft>
                          <a:spcPts val="0"/>
                        </a:spcAft>
                      </a:pPr>
                      <a:r>
                        <a:rPr lang="ru-RU" sz="1200" dirty="0">
                          <a:effectLst/>
                        </a:rPr>
                        <a:t>Категории сложности</a:t>
                      </a:r>
                      <a:endParaRPr lang="ru-RU" sz="1000" dirty="0">
                        <a:effectLst/>
                        <a:latin typeface="Times New Roman"/>
                        <a:ea typeface="Times New Roman"/>
                      </a:endParaRPr>
                    </a:p>
                  </a:txBody>
                  <a:tcPr marL="68580" marR="68580" marT="0" marB="0"/>
                </a:tc>
                <a:tc gridSpan="5">
                  <a:txBody>
                    <a:bodyPr/>
                    <a:lstStyle/>
                    <a:p>
                      <a:pPr algn="ctr">
                        <a:spcAft>
                          <a:spcPts val="0"/>
                        </a:spcAft>
                      </a:pPr>
                      <a:r>
                        <a:rPr lang="ru-RU" sz="1200">
                          <a:effectLst/>
                        </a:rPr>
                        <a:t>Масштабы</a:t>
                      </a:r>
                      <a:endParaRPr lang="ru-RU" sz="1000">
                        <a:effectLst/>
                        <a:latin typeface="Times New Roman"/>
                        <a:ea typeface="Times New Roman"/>
                      </a:endParaRPr>
                    </a:p>
                  </a:txBody>
                  <a:tcPr marL="68580" marR="6858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93752">
                <a:tc vMerge="1">
                  <a:txBody>
                    <a:bodyPr/>
                    <a:lstStyle/>
                    <a:p>
                      <a:endParaRPr lang="ru-RU"/>
                    </a:p>
                  </a:txBody>
                  <a:tcPr/>
                </a:tc>
                <a:tc>
                  <a:txBody>
                    <a:bodyPr/>
                    <a:lstStyle/>
                    <a:p>
                      <a:pPr algn="ctr">
                        <a:spcAft>
                          <a:spcPts val="0"/>
                        </a:spcAft>
                      </a:pPr>
                      <a:r>
                        <a:rPr lang="ru-RU" sz="1200" dirty="0">
                          <a:effectLst/>
                        </a:rPr>
                        <a:t>1:25000 и мельче</a:t>
                      </a:r>
                      <a:endParaRPr lang="ru-RU" sz="1000" dirty="0">
                        <a:effectLst/>
                        <a:latin typeface="Times New Roman"/>
                        <a:ea typeface="Times New Roman"/>
                      </a:endParaRPr>
                    </a:p>
                  </a:txBody>
                  <a:tcPr marL="68580" marR="68580" marT="0" marB="0"/>
                </a:tc>
                <a:tc>
                  <a:txBody>
                    <a:bodyPr/>
                    <a:lstStyle/>
                    <a:p>
                      <a:pPr algn="ctr">
                        <a:spcAft>
                          <a:spcPts val="0"/>
                        </a:spcAft>
                      </a:pPr>
                      <a:r>
                        <a:rPr lang="ru-RU" sz="1200" dirty="0">
                          <a:effectLst/>
                        </a:rPr>
                        <a:t>1:10000</a:t>
                      </a:r>
                      <a:endParaRPr lang="ru-RU" sz="1000" dirty="0">
                        <a:effectLst/>
                        <a:latin typeface="Times New Roman"/>
                        <a:ea typeface="Times New Roman"/>
                      </a:endParaRPr>
                    </a:p>
                  </a:txBody>
                  <a:tcPr marL="68580" marR="68580" marT="0" marB="0"/>
                </a:tc>
                <a:tc>
                  <a:txBody>
                    <a:bodyPr/>
                    <a:lstStyle/>
                    <a:p>
                      <a:pPr algn="ctr">
                        <a:spcAft>
                          <a:spcPts val="0"/>
                        </a:spcAft>
                      </a:pPr>
                      <a:r>
                        <a:rPr lang="ru-RU" sz="1200">
                          <a:effectLst/>
                        </a:rPr>
                        <a:t>1:5000</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1:2000</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1:1000</a:t>
                      </a:r>
                      <a:endParaRPr lang="ru-RU" sz="1000">
                        <a:effectLst/>
                        <a:latin typeface="Times New Roman"/>
                        <a:ea typeface="Times New Roman"/>
                      </a:endParaRPr>
                    </a:p>
                  </a:txBody>
                  <a:tcPr marL="68580" marR="68580" marT="0" marB="0"/>
                </a:tc>
              </a:tr>
              <a:tr h="146876">
                <a:tc>
                  <a:txBody>
                    <a:bodyPr/>
                    <a:lstStyle/>
                    <a:p>
                      <a:pPr algn="just">
                        <a:spcAft>
                          <a:spcPts val="0"/>
                        </a:spcAft>
                      </a:pPr>
                      <a:r>
                        <a:rPr lang="en-US" sz="1200">
                          <a:effectLst/>
                        </a:rPr>
                        <a:t>I </a:t>
                      </a:r>
                      <a:r>
                        <a:rPr lang="ru-RU" sz="1200">
                          <a:effectLst/>
                        </a:rPr>
                        <a:t>(простая)</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3/600</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9/350</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25/200</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100/100</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300/60</a:t>
                      </a:r>
                      <a:endParaRPr lang="ru-RU" sz="1000">
                        <a:effectLst/>
                        <a:latin typeface="Times New Roman"/>
                        <a:ea typeface="Times New Roman"/>
                      </a:endParaRPr>
                    </a:p>
                  </a:txBody>
                  <a:tcPr marL="68580" marR="68580" marT="0" marB="0"/>
                </a:tc>
              </a:tr>
              <a:tr h="146876">
                <a:tc>
                  <a:txBody>
                    <a:bodyPr/>
                    <a:lstStyle/>
                    <a:p>
                      <a:pPr algn="just">
                        <a:spcAft>
                          <a:spcPts val="0"/>
                        </a:spcAft>
                      </a:pPr>
                      <a:r>
                        <a:rPr lang="en-US" sz="1200">
                          <a:effectLst/>
                        </a:rPr>
                        <a:t>II </a:t>
                      </a:r>
                      <a:r>
                        <a:rPr lang="ru-RU" sz="1200">
                          <a:effectLst/>
                        </a:rPr>
                        <a:t>(средняя)</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4/550</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11/300</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35/170</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175/75</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575/45</a:t>
                      </a:r>
                      <a:endParaRPr lang="ru-RU" sz="1000">
                        <a:effectLst/>
                        <a:latin typeface="Times New Roman"/>
                        <a:ea typeface="Times New Roman"/>
                      </a:endParaRPr>
                    </a:p>
                  </a:txBody>
                  <a:tcPr marL="68580" marR="68580" marT="0" marB="0"/>
                </a:tc>
              </a:tr>
              <a:tr h="146876">
                <a:tc>
                  <a:txBody>
                    <a:bodyPr/>
                    <a:lstStyle/>
                    <a:p>
                      <a:pPr algn="just">
                        <a:spcAft>
                          <a:spcPts val="0"/>
                        </a:spcAft>
                      </a:pPr>
                      <a:r>
                        <a:rPr lang="en-US" sz="1200">
                          <a:effectLst/>
                        </a:rPr>
                        <a:t>III </a:t>
                      </a:r>
                      <a:r>
                        <a:rPr lang="ru-RU" sz="1200">
                          <a:effectLst/>
                        </a:rPr>
                        <a:t>(сложная)</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5/500</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16/250</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50/150</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250/65</a:t>
                      </a:r>
                      <a:endParaRPr lang="ru-RU" sz="1000">
                        <a:effectLst/>
                        <a:latin typeface="Times New Roman"/>
                        <a:ea typeface="Times New Roman"/>
                      </a:endParaRPr>
                    </a:p>
                  </a:txBody>
                  <a:tcPr marL="68580" marR="68580" marT="0" marB="0"/>
                </a:tc>
                <a:tc>
                  <a:txBody>
                    <a:bodyPr/>
                    <a:lstStyle/>
                    <a:p>
                      <a:pPr algn="ctr">
                        <a:spcAft>
                          <a:spcPts val="0"/>
                        </a:spcAft>
                      </a:pPr>
                      <a:r>
                        <a:rPr lang="ru-RU" sz="1200" dirty="0">
                          <a:effectLst/>
                        </a:rPr>
                        <a:t>750/35</a:t>
                      </a:r>
                      <a:endParaRPr lang="ru-RU" sz="1000" dirty="0">
                        <a:effectLst/>
                        <a:latin typeface="Times New Roman"/>
                        <a:ea typeface="Times New Roman"/>
                      </a:endParaRPr>
                    </a:p>
                  </a:txBody>
                  <a:tcPr marL="68580" marR="68580" marT="0" marB="0"/>
                </a:tc>
              </a:tr>
            </a:tbl>
          </a:graphicData>
        </a:graphic>
      </p:graphicFrame>
      <p:sp>
        <p:nvSpPr>
          <p:cNvPr id="4" name="Прямоугольник 3"/>
          <p:cNvSpPr/>
          <p:nvPr/>
        </p:nvSpPr>
        <p:spPr>
          <a:xfrm>
            <a:off x="467544" y="3501008"/>
            <a:ext cx="4572000" cy="2862322"/>
          </a:xfrm>
          <a:prstGeom prst="rect">
            <a:avLst/>
          </a:prstGeom>
        </p:spPr>
        <p:txBody>
          <a:bodyPr>
            <a:spAutoFit/>
          </a:bodyPr>
          <a:lstStyle/>
          <a:p>
            <a:pPr algn="just"/>
            <a:r>
              <a:rPr lang="ru-RU" dirty="0" smtClean="0"/>
              <a:t>В СП 47.13330.2016 </a:t>
            </a:r>
            <a:r>
              <a:rPr lang="ru-RU" dirty="0"/>
              <a:t>Вместо «инженерно-экологической съемки» указаны маршрутные наблюдения с описанием компонентов природной среды и ландшафтов в целом, состояния наземных и водных экосистем, возможных источников и визуальных признаков загрязнения</a:t>
            </a:r>
            <a:r>
              <a:rPr lang="ru-RU" dirty="0" smtClean="0"/>
              <a:t>, а требования </a:t>
            </a:r>
            <a:r>
              <a:rPr lang="ru-RU" dirty="0"/>
              <a:t>к плотности точек наблюдения и горных выработок сняты.</a:t>
            </a:r>
          </a:p>
        </p:txBody>
      </p:sp>
    </p:spTree>
    <p:extLst>
      <p:ext uri="{BB962C8B-B14F-4D97-AF65-F5344CB8AC3E}">
        <p14:creationId xmlns:p14="http://schemas.microsoft.com/office/powerpoint/2010/main" val="9584271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980728"/>
            <a:ext cx="3636085" cy="1258493"/>
          </a:xfrm>
        </p:spPr>
        <p:txBody>
          <a:bodyPr/>
          <a:lstStyle/>
          <a:p>
            <a:r>
              <a:rPr lang="ru-RU" sz="2400" dirty="0" smtClean="0">
                <a:solidFill>
                  <a:schemeClr val="tx1"/>
                </a:solidFill>
              </a:rPr>
              <a:t>Маршрутные наблюдения</a:t>
            </a:r>
            <a:endParaRPr lang="ru-RU" sz="2400" dirty="0">
              <a:solidFill>
                <a:schemeClr val="tx1"/>
              </a:solidFill>
            </a:endParaRPr>
          </a:p>
        </p:txBody>
      </p:sp>
      <p:sp>
        <p:nvSpPr>
          <p:cNvPr id="3" name="Объект 2"/>
          <p:cNvSpPr>
            <a:spLocks noGrp="1"/>
          </p:cNvSpPr>
          <p:nvPr>
            <p:ph idx="1"/>
          </p:nvPr>
        </p:nvSpPr>
        <p:spPr>
          <a:xfrm>
            <a:off x="4716016" y="731520"/>
            <a:ext cx="3894584" cy="5577800"/>
          </a:xfrm>
        </p:spPr>
        <p:txBody>
          <a:bodyPr>
            <a:normAutofit fontScale="62500" lnSpcReduction="20000"/>
          </a:bodyPr>
          <a:lstStyle/>
          <a:p>
            <a:pPr algn="just"/>
            <a:r>
              <a:rPr lang="ru-RU" dirty="0">
                <a:solidFill>
                  <a:schemeClr val="tx1"/>
                </a:solidFill>
              </a:rPr>
              <a:t>При маршрутных наблюдениях должно обеспечиваться:</a:t>
            </a:r>
            <a:endParaRPr lang="ru-RU" b="1" dirty="0">
              <a:solidFill>
                <a:schemeClr val="tx1"/>
              </a:solidFill>
            </a:endParaRPr>
          </a:p>
          <a:p>
            <a:pPr algn="just"/>
            <a:r>
              <a:rPr lang="ru-RU" dirty="0">
                <a:solidFill>
                  <a:schemeClr val="tx1"/>
                </a:solidFill>
              </a:rPr>
              <a:t>- обход территории (при необходимости, совместно со специалистами природоохранных служб) и составление схемы расположения промпредприятий, свалок, полигонов твердых бытовых отходов (ТБО), </a:t>
            </a:r>
            <a:r>
              <a:rPr lang="ru-RU" dirty="0" err="1">
                <a:solidFill>
                  <a:schemeClr val="tx1"/>
                </a:solidFill>
              </a:rPr>
              <a:t>шлако</a:t>
            </a:r>
            <a:r>
              <a:rPr lang="ru-RU" dirty="0">
                <a:solidFill>
                  <a:schemeClr val="tx1"/>
                </a:solidFill>
              </a:rPr>
              <a:t>- и </a:t>
            </a:r>
            <a:r>
              <a:rPr lang="ru-RU" dirty="0" err="1">
                <a:solidFill>
                  <a:schemeClr val="tx1"/>
                </a:solidFill>
              </a:rPr>
              <a:t>хвостохранилищ</a:t>
            </a:r>
            <a:r>
              <a:rPr lang="ru-RU" dirty="0">
                <a:solidFill>
                  <a:schemeClr val="tx1"/>
                </a:solidFill>
              </a:rPr>
              <a:t>, отстойников, нефтехранилищ и других потенциальных источников загрязнения с указанием его предполагаемых причин и характера;</a:t>
            </a:r>
          </a:p>
          <a:p>
            <a:pPr algn="just"/>
            <a:r>
              <a:rPr lang="ru-RU" dirty="0">
                <a:solidFill>
                  <a:schemeClr val="tx1"/>
                </a:solidFill>
              </a:rPr>
              <a:t>- опрос местных жителей о специфике использования территории (с ретроспективой до 40 - 50 лет и более) с целью выявления участков размещения ныне ликвидированных промышленных предприятий, утечек из коммуникаций, прорывов коллекторов сточных вод, аварийных выбросов, использования химических удобрений и т.п.;</a:t>
            </a:r>
          </a:p>
          <a:p>
            <a:pPr algn="just"/>
            <a:r>
              <a:rPr lang="ru-RU" dirty="0">
                <a:solidFill>
                  <a:schemeClr val="tx1"/>
                </a:solidFill>
              </a:rPr>
              <a:t>- выявление и нанесение на схемы и карты фактического материала визуальных признаков загрязнения (пятен мазута, химикатов, нефтепродуктов, мест хранения удобрений, несанкционированных свалок пищевых и бытовых отходов, источников резкого химического запаха, </a:t>
            </a:r>
            <a:r>
              <a:rPr lang="ru-RU" dirty="0" err="1">
                <a:solidFill>
                  <a:schemeClr val="tx1"/>
                </a:solidFill>
              </a:rPr>
              <a:t>метанопроявлений</a:t>
            </a:r>
            <a:r>
              <a:rPr lang="ru-RU" dirty="0">
                <a:solidFill>
                  <a:schemeClr val="tx1"/>
                </a:solidFill>
              </a:rPr>
              <a:t> и т.п.).</a:t>
            </a:r>
          </a:p>
        </p:txBody>
      </p:sp>
      <p:sp>
        <p:nvSpPr>
          <p:cNvPr id="4" name="Текст 3"/>
          <p:cNvSpPr>
            <a:spLocks noGrp="1"/>
          </p:cNvSpPr>
          <p:nvPr>
            <p:ph type="body" sz="half" idx="2"/>
          </p:nvPr>
        </p:nvSpPr>
        <p:spPr>
          <a:xfrm>
            <a:off x="683568" y="2924944"/>
            <a:ext cx="3780857" cy="2712376"/>
          </a:xfrm>
        </p:spPr>
        <p:txBody>
          <a:bodyPr/>
          <a:lstStyle/>
          <a:p>
            <a:endParaRPr lang="ru-RU" dirty="0"/>
          </a:p>
        </p:txBody>
      </p:sp>
      <p:pic>
        <p:nvPicPr>
          <p:cNvPr id="5" name="Содержимое 5" descr="В маршруте. Косолюк.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11560" y="2564904"/>
            <a:ext cx="3935011" cy="3199681"/>
          </a:xfrm>
        </p:spPr>
      </p:pic>
    </p:spTree>
    <p:extLst>
      <p:ext uri="{BB962C8B-B14F-4D97-AF65-F5344CB8AC3E}">
        <p14:creationId xmlns:p14="http://schemas.microsoft.com/office/powerpoint/2010/main" val="21312075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764705"/>
            <a:ext cx="3636085" cy="720080"/>
          </a:xfrm>
        </p:spPr>
        <p:txBody>
          <a:bodyPr/>
          <a:lstStyle/>
          <a:p>
            <a:r>
              <a:rPr lang="ru-RU" sz="2400" i="1" dirty="0">
                <a:solidFill>
                  <a:schemeClr val="tx1"/>
                </a:solidFill>
              </a:rPr>
              <a:t>Горные выработки</a:t>
            </a:r>
            <a:endParaRPr lang="ru-RU" sz="2400" dirty="0">
              <a:solidFill>
                <a:schemeClr val="tx1"/>
              </a:solidFill>
            </a:endParaRPr>
          </a:p>
        </p:txBody>
      </p:sp>
      <p:sp>
        <p:nvSpPr>
          <p:cNvPr id="3" name="Объект 2"/>
          <p:cNvSpPr>
            <a:spLocks noGrp="1"/>
          </p:cNvSpPr>
          <p:nvPr>
            <p:ph idx="1"/>
          </p:nvPr>
        </p:nvSpPr>
        <p:spPr>
          <a:xfrm>
            <a:off x="5148064" y="404664"/>
            <a:ext cx="3672408" cy="6048672"/>
          </a:xfrm>
        </p:spPr>
        <p:txBody>
          <a:bodyPr>
            <a:normAutofit fontScale="55000" lnSpcReduction="20000"/>
          </a:bodyPr>
          <a:lstStyle/>
          <a:p>
            <a:pPr algn="just"/>
            <a:r>
              <a:rPr lang="ru-RU" dirty="0">
                <a:solidFill>
                  <a:schemeClr val="tx1"/>
                </a:solidFill>
              </a:rPr>
              <a:t>При совмещении инженерно-экологических изысканий с инженерно-геологическими маршрутные наблюдения могут сопровождаться или дополняться проходкой горных выработок (скважин, шурфов) для целей:</a:t>
            </a:r>
          </a:p>
          <a:p>
            <a:pPr algn="just"/>
            <a:r>
              <a:rPr lang="ru-RU" dirty="0">
                <a:solidFill>
                  <a:schemeClr val="tx1"/>
                </a:solidFill>
              </a:rPr>
              <a:t>- оценки инженерно-геологических условий площадок (состава и проницаемости почв, грунтов и горных пород, наличия </a:t>
            </a:r>
            <a:r>
              <a:rPr lang="ru-RU" dirty="0" err="1">
                <a:solidFill>
                  <a:schemeClr val="tx1"/>
                </a:solidFill>
              </a:rPr>
              <a:t>водоупоров</a:t>
            </a:r>
            <a:r>
              <a:rPr lang="ru-RU" dirty="0">
                <a:solidFill>
                  <a:schemeClr val="tx1"/>
                </a:solidFill>
              </a:rPr>
              <a:t> и гидравлической взаимосвязи между водоносными горизонтами и с поверхностными водами, направлений и скорости движения потока грунтовых вод) с точки зрения возможной мобильности и условий аккумуляции загрязнений;</a:t>
            </a:r>
          </a:p>
          <a:p>
            <a:pPr algn="just"/>
            <a:r>
              <a:rPr lang="ru-RU" dirty="0">
                <a:solidFill>
                  <a:schemeClr val="tx1"/>
                </a:solidFill>
              </a:rPr>
              <a:t>- отбора проб почв, грунтов, подземных вод для определения химического состава и концентрации вредных компонентов, как техногенного, так и естественного происхождения;</a:t>
            </a:r>
          </a:p>
          <a:p>
            <a:pPr algn="just"/>
            <a:r>
              <a:rPr lang="ru-RU" dirty="0">
                <a:solidFill>
                  <a:schemeClr val="tx1"/>
                </a:solidFill>
              </a:rPr>
              <a:t>- определения опасности эмиссии газообразных загрязнителей в воздух и грунтовые воды.</a:t>
            </a:r>
          </a:p>
          <a:p>
            <a:pPr algn="just"/>
            <a:r>
              <a:rPr lang="ru-RU" dirty="0">
                <a:solidFill>
                  <a:schemeClr val="tx1"/>
                </a:solidFill>
              </a:rPr>
              <a:t>При выявлении мощных зон загрязнения горные выработки проходятся специально, для определения мощности загрязненной зоны и распределения загрязняющих веществ. Глубина выработок определяется глубиной залегания и мощностью первого от поверхности водоносного горизонта, глубиной кровли первого </a:t>
            </a:r>
            <a:r>
              <a:rPr lang="ru-RU" dirty="0" err="1">
                <a:solidFill>
                  <a:schemeClr val="tx1"/>
                </a:solidFill>
              </a:rPr>
              <a:t>водоупора</a:t>
            </a:r>
            <a:r>
              <a:rPr lang="ru-RU" dirty="0">
                <a:solidFill>
                  <a:schemeClr val="tx1"/>
                </a:solidFill>
              </a:rPr>
              <a:t>, мощностью техногенных отложений (в археологии это называется «культурный слой»).</a:t>
            </a:r>
          </a:p>
        </p:txBody>
      </p:sp>
      <p:sp>
        <p:nvSpPr>
          <p:cNvPr id="4" name="Текст 3"/>
          <p:cNvSpPr>
            <a:spLocks noGrp="1"/>
          </p:cNvSpPr>
          <p:nvPr>
            <p:ph type="body" sz="half" idx="2"/>
          </p:nvPr>
        </p:nvSpPr>
        <p:spPr>
          <a:xfrm>
            <a:off x="683568" y="2780928"/>
            <a:ext cx="3388660" cy="2139518"/>
          </a:xfrm>
        </p:spPr>
        <p:txBody>
          <a:bodyPr/>
          <a:lstStyle/>
          <a:p>
            <a:endParaRPr lang="ru-RU" dirty="0"/>
          </a:p>
        </p:txBody>
      </p:sp>
      <p:pic>
        <p:nvPicPr>
          <p:cNvPr id="5" name="Рисунок 4" descr="Описание почвы.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a:xfrm>
            <a:off x="611560" y="2492896"/>
            <a:ext cx="3747657" cy="2810743"/>
          </a:xfrm>
        </p:spPr>
      </p:pic>
    </p:spTree>
    <p:extLst>
      <p:ext uri="{BB962C8B-B14F-4D97-AF65-F5344CB8AC3E}">
        <p14:creationId xmlns:p14="http://schemas.microsoft.com/office/powerpoint/2010/main" val="4063807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5445224"/>
            <a:ext cx="6512511" cy="854968"/>
          </a:xfrm>
        </p:spPr>
        <p:txBody>
          <a:bodyPr/>
          <a:lstStyle/>
          <a:p>
            <a:pPr algn="just"/>
            <a:r>
              <a:rPr lang="ru-RU" sz="2000" dirty="0">
                <a:solidFill>
                  <a:schemeClr val="tx1"/>
                </a:solidFill>
                <a:effectLst/>
              </a:rPr>
              <a:t>Эволюция подходов к содержанию и задачам ОВОС (1995-2000 гг.)</a:t>
            </a:r>
            <a:endParaRPr lang="ru-RU" sz="2000" dirty="0">
              <a:solidFill>
                <a:schemeClr val="tx1"/>
              </a:solidFill>
            </a:endParaRPr>
          </a:p>
        </p:txBody>
      </p:sp>
      <p:sp>
        <p:nvSpPr>
          <p:cNvPr id="3" name="Объект 2"/>
          <p:cNvSpPr>
            <a:spLocks noGrp="1"/>
          </p:cNvSpPr>
          <p:nvPr>
            <p:ph sz="quarter" idx="13"/>
          </p:nvPr>
        </p:nvSpPr>
        <p:spPr>
          <a:xfrm>
            <a:off x="395537" y="476672"/>
            <a:ext cx="3384376" cy="3474720"/>
          </a:xfrm>
        </p:spPr>
        <p:txBody>
          <a:bodyPr>
            <a:normAutofit/>
          </a:bodyPr>
          <a:lstStyle/>
          <a:p>
            <a:pPr algn="just"/>
            <a:r>
              <a:rPr lang="ru-RU" sz="1100" b="1" dirty="0">
                <a:solidFill>
                  <a:schemeClr val="tx1"/>
                </a:solidFill>
              </a:rPr>
              <a:t>Минприроды (</a:t>
            </a:r>
            <a:r>
              <a:rPr lang="ru-RU" sz="1100" b="1" dirty="0" err="1">
                <a:solidFill>
                  <a:schemeClr val="tx1"/>
                </a:solidFill>
              </a:rPr>
              <a:t>Госкомэкологии</a:t>
            </a:r>
            <a:r>
              <a:rPr lang="ru-RU" sz="1100" b="1" dirty="0">
                <a:solidFill>
                  <a:schemeClr val="tx1"/>
                </a:solidFill>
              </a:rPr>
              <a:t>) </a:t>
            </a:r>
            <a:r>
              <a:rPr lang="ru-RU" sz="1100" b="1" dirty="0" smtClean="0">
                <a:solidFill>
                  <a:schemeClr val="tx1"/>
                </a:solidFill>
              </a:rPr>
              <a:t>РФ</a:t>
            </a:r>
            <a:r>
              <a:rPr lang="ru-RU" sz="1100" dirty="0" smtClean="0">
                <a:solidFill>
                  <a:schemeClr val="tx1"/>
                </a:solidFill>
              </a:rPr>
              <a:t>: </a:t>
            </a:r>
            <a:r>
              <a:rPr lang="ru-RU" sz="1100" dirty="0">
                <a:solidFill>
                  <a:schemeClr val="tx1"/>
                </a:solidFill>
              </a:rPr>
              <a:t>ОВОС -</a:t>
            </a:r>
            <a:r>
              <a:rPr lang="ru-RU" sz="1100" dirty="0" smtClean="0">
                <a:solidFill>
                  <a:schemeClr val="tx1"/>
                </a:solidFill>
              </a:rPr>
              <a:t> </a:t>
            </a:r>
            <a:r>
              <a:rPr lang="ru-RU" sz="1100" dirty="0">
                <a:solidFill>
                  <a:schemeClr val="tx1"/>
                </a:solidFill>
              </a:rPr>
              <a:t>процесс согласования хозяйственной деятельности с общественностью и органами государственного </a:t>
            </a:r>
            <a:r>
              <a:rPr lang="ru-RU" sz="1100" dirty="0" smtClean="0">
                <a:solidFill>
                  <a:schemeClr val="tx1"/>
                </a:solidFill>
              </a:rPr>
              <a:t>управления.</a:t>
            </a:r>
          </a:p>
          <a:p>
            <a:pPr algn="just"/>
            <a:r>
              <a:rPr lang="ru-RU" sz="1100" dirty="0" smtClean="0">
                <a:solidFill>
                  <a:schemeClr val="tx1"/>
                </a:solidFill>
              </a:rPr>
              <a:t>1994 г. </a:t>
            </a:r>
            <a:r>
              <a:rPr lang="ru-RU" sz="1100" dirty="0">
                <a:solidFill>
                  <a:schemeClr val="tx1"/>
                </a:solidFill>
              </a:rPr>
              <a:t>Положение об оценке воздействия на окружающую среду </a:t>
            </a:r>
            <a:br>
              <a:rPr lang="ru-RU" sz="1100" dirty="0">
                <a:solidFill>
                  <a:schemeClr val="tx1"/>
                </a:solidFill>
              </a:rPr>
            </a:br>
            <a:r>
              <a:rPr lang="ru-RU" sz="1100" dirty="0">
                <a:solidFill>
                  <a:schemeClr val="tx1"/>
                </a:solidFill>
              </a:rPr>
              <a:t>в Российской Федерации</a:t>
            </a:r>
            <a:endParaRPr lang="ru-RU" sz="1100" dirty="0" smtClean="0">
              <a:solidFill>
                <a:schemeClr val="tx1"/>
              </a:solidFill>
            </a:endParaRPr>
          </a:p>
          <a:p>
            <a:pPr algn="just"/>
            <a:r>
              <a:rPr lang="ru-RU" sz="1100" dirty="0" smtClean="0">
                <a:solidFill>
                  <a:schemeClr val="tx1"/>
                </a:solidFill>
              </a:rPr>
              <a:t>1995 г. закон </a:t>
            </a:r>
            <a:r>
              <a:rPr lang="ru-RU" sz="1100" dirty="0">
                <a:solidFill>
                  <a:schemeClr val="tx1"/>
                </a:solidFill>
              </a:rPr>
              <a:t>РФ о государственной экологической </a:t>
            </a:r>
            <a:r>
              <a:rPr lang="ru-RU" sz="1100" dirty="0" smtClean="0">
                <a:solidFill>
                  <a:schemeClr val="tx1"/>
                </a:solidFill>
              </a:rPr>
              <a:t>экспертизе</a:t>
            </a:r>
          </a:p>
          <a:p>
            <a:pPr algn="just"/>
            <a:r>
              <a:rPr lang="ru-RU" sz="1100" dirty="0" smtClean="0">
                <a:solidFill>
                  <a:schemeClr val="tx1"/>
                </a:solidFill>
              </a:rPr>
              <a:t>2000 г. </a:t>
            </a:r>
            <a:r>
              <a:rPr lang="ru-RU" sz="1100" dirty="0">
                <a:solidFill>
                  <a:schemeClr val="tx1"/>
                </a:solidFill>
              </a:rPr>
              <a:t>Положение об оценке воздействия намечаемой хозяйственной и иной деятельности на окружающую среду в Российской Федерации</a:t>
            </a:r>
          </a:p>
        </p:txBody>
      </p:sp>
      <p:sp>
        <p:nvSpPr>
          <p:cNvPr id="4" name="Объект 3"/>
          <p:cNvSpPr>
            <a:spLocks noGrp="1"/>
          </p:cNvSpPr>
          <p:nvPr>
            <p:ph sz="quarter" idx="14"/>
          </p:nvPr>
        </p:nvSpPr>
        <p:spPr>
          <a:xfrm>
            <a:off x="3851920" y="476672"/>
            <a:ext cx="5040560" cy="4896544"/>
          </a:xfrm>
        </p:spPr>
        <p:txBody>
          <a:bodyPr>
            <a:normAutofit fontScale="55000" lnSpcReduction="20000"/>
          </a:bodyPr>
          <a:lstStyle/>
          <a:p>
            <a:pPr algn="just"/>
            <a:r>
              <a:rPr lang="ru-RU" sz="2000" b="1" dirty="0" smtClean="0">
                <a:solidFill>
                  <a:schemeClr val="tx1"/>
                </a:solidFill>
              </a:rPr>
              <a:t>Госстрой РФ</a:t>
            </a:r>
            <a:r>
              <a:rPr lang="ru-RU" sz="2000" dirty="0" smtClean="0">
                <a:solidFill>
                  <a:schemeClr val="tx1"/>
                </a:solidFill>
              </a:rPr>
              <a:t>: ОВОС - </a:t>
            </a:r>
            <a:r>
              <a:rPr lang="ru-RU" sz="2000" dirty="0">
                <a:solidFill>
                  <a:schemeClr val="tx1"/>
                </a:solidFill>
              </a:rPr>
              <a:t>раздел проекта, содержащий его экологическое обоснование</a:t>
            </a:r>
            <a:r>
              <a:rPr lang="ru-RU" sz="2000" dirty="0" smtClean="0">
                <a:solidFill>
                  <a:schemeClr val="tx1"/>
                </a:solidFill>
              </a:rPr>
              <a:t>.</a:t>
            </a:r>
          </a:p>
          <a:p>
            <a:pPr algn="just"/>
            <a:r>
              <a:rPr lang="ru-RU" sz="2000" dirty="0">
                <a:solidFill>
                  <a:schemeClr val="tx1"/>
                </a:solidFill>
              </a:rPr>
              <a:t>Свод правил СП 11-101-95 Порядок разработки, согласования, утверждения и состав обоснований инвестиций в строительство предприятий, зданий и </a:t>
            </a:r>
            <a:r>
              <a:rPr lang="ru-RU" sz="2000" dirty="0" smtClean="0">
                <a:solidFill>
                  <a:schemeClr val="tx1"/>
                </a:solidFill>
              </a:rPr>
              <a:t>сооружений</a:t>
            </a:r>
          </a:p>
          <a:p>
            <a:pPr algn="just"/>
            <a:r>
              <a:rPr lang="ru-RU" sz="2000" dirty="0" smtClean="0">
                <a:solidFill>
                  <a:schemeClr val="tx1"/>
                </a:solidFill>
              </a:rPr>
              <a:t>СНиП </a:t>
            </a:r>
            <a:r>
              <a:rPr lang="ru-RU" sz="2000" dirty="0">
                <a:solidFill>
                  <a:schemeClr val="tx1"/>
                </a:solidFill>
              </a:rPr>
              <a:t>11-01-95 Инструкция о порядке разработки, согласования, утверждения и составе проектной документации на строительство предприятий, зданий и сооружений. </a:t>
            </a:r>
            <a:endParaRPr lang="ru-RU" sz="2000" dirty="0" smtClean="0">
              <a:solidFill>
                <a:schemeClr val="tx1"/>
              </a:solidFill>
            </a:endParaRPr>
          </a:p>
          <a:p>
            <a:pPr algn="just"/>
            <a:r>
              <a:rPr lang="ru-RU" sz="2000" b="1" i="1" dirty="0">
                <a:solidFill>
                  <a:schemeClr val="tx1"/>
                </a:solidFill>
              </a:rPr>
              <a:t>С</a:t>
            </a:r>
            <a:r>
              <a:rPr lang="ru-RU" sz="2000" b="1" i="1" dirty="0" smtClean="0">
                <a:solidFill>
                  <a:schemeClr val="tx1"/>
                </a:solidFill>
              </a:rPr>
              <a:t>хема </a:t>
            </a:r>
            <a:r>
              <a:rPr lang="ru-RU" sz="2000" b="1" i="1" dirty="0">
                <a:solidFill>
                  <a:schemeClr val="tx1"/>
                </a:solidFill>
              </a:rPr>
              <a:t>экологического сопровождения проектов</a:t>
            </a:r>
            <a:r>
              <a:rPr lang="ru-RU" sz="2000" dirty="0">
                <a:solidFill>
                  <a:schemeClr val="tx1"/>
                </a:solidFill>
              </a:rPr>
              <a:t>, как непрерывного процесса, состоящего из:</a:t>
            </a:r>
          </a:p>
          <a:p>
            <a:pPr algn="just"/>
            <a:r>
              <a:rPr lang="ru-RU" sz="2000" dirty="0">
                <a:solidFill>
                  <a:schemeClr val="tx1"/>
                </a:solidFill>
              </a:rPr>
              <a:t>- экологического обоснования инвестиционно-строительных </a:t>
            </a:r>
            <a:r>
              <a:rPr lang="ru-RU" sz="2000" dirty="0" smtClean="0">
                <a:solidFill>
                  <a:schemeClr val="tx1"/>
                </a:solidFill>
              </a:rPr>
              <a:t>проектов (ОВОС на </a:t>
            </a:r>
            <a:r>
              <a:rPr lang="ru-RU" sz="2000" dirty="0">
                <a:solidFill>
                  <a:schemeClr val="tx1"/>
                </a:solidFill>
              </a:rPr>
              <a:t>стадии обоснования инвестиций </a:t>
            </a:r>
            <a:r>
              <a:rPr lang="ru-RU" sz="2000" dirty="0" smtClean="0">
                <a:solidFill>
                  <a:schemeClr val="tx1"/>
                </a:solidFill>
              </a:rPr>
              <a:t>и ООС на стадии проекта);</a:t>
            </a:r>
            <a:endParaRPr lang="ru-RU" sz="2000" dirty="0">
              <a:solidFill>
                <a:schemeClr val="tx1"/>
              </a:solidFill>
            </a:endParaRPr>
          </a:p>
          <a:p>
            <a:pPr algn="just"/>
            <a:r>
              <a:rPr lang="ru-RU" sz="2000" dirty="0">
                <a:solidFill>
                  <a:schemeClr val="tx1"/>
                </a:solidFill>
              </a:rPr>
              <a:t>- экологического мониторинга окружающей среды при реализации инвестиционно-строительных проектов</a:t>
            </a:r>
            <a:r>
              <a:rPr lang="ru-RU" sz="2000" dirty="0" smtClean="0">
                <a:solidFill>
                  <a:schemeClr val="tx1"/>
                </a:solidFill>
              </a:rPr>
              <a:t>.</a:t>
            </a:r>
          </a:p>
          <a:p>
            <a:pPr algn="just"/>
            <a:r>
              <a:rPr lang="ru-RU" sz="2000" dirty="0" smtClean="0">
                <a:solidFill>
                  <a:schemeClr val="tx1"/>
                </a:solidFill>
              </a:rPr>
              <a:t>1997 г. </a:t>
            </a:r>
            <a:r>
              <a:rPr lang="ru-RU" sz="2000" dirty="0">
                <a:solidFill>
                  <a:schemeClr val="tx1"/>
                </a:solidFill>
              </a:rPr>
              <a:t>своды правил по инженерным изысканиям для строительства:</a:t>
            </a:r>
          </a:p>
          <a:p>
            <a:pPr algn="just"/>
            <a:r>
              <a:rPr lang="ru-RU" sz="2000" dirty="0">
                <a:solidFill>
                  <a:schemeClr val="tx1"/>
                </a:solidFill>
              </a:rPr>
              <a:t>- СНиП 11-02-96 «Инженерные изыскания для строительства. Общие положения</a:t>
            </a:r>
            <a:r>
              <a:rPr lang="ru-RU" sz="2000" dirty="0" smtClean="0">
                <a:solidFill>
                  <a:schemeClr val="tx1"/>
                </a:solidFill>
              </a:rPr>
              <a:t>»;</a:t>
            </a:r>
            <a:endParaRPr lang="ru-RU" sz="2000" dirty="0">
              <a:solidFill>
                <a:schemeClr val="tx1"/>
              </a:solidFill>
            </a:endParaRPr>
          </a:p>
          <a:p>
            <a:pPr algn="just"/>
            <a:r>
              <a:rPr lang="ru-RU" sz="2000" dirty="0">
                <a:solidFill>
                  <a:schemeClr val="tx1"/>
                </a:solidFill>
              </a:rPr>
              <a:t>- СП 11-102-97 «Инженерно- экологические изыскания для строительства</a:t>
            </a:r>
            <a:r>
              <a:rPr lang="ru-RU" sz="2000" dirty="0" smtClean="0">
                <a:solidFill>
                  <a:schemeClr val="tx1"/>
                </a:solidFill>
              </a:rPr>
              <a:t>»;</a:t>
            </a:r>
            <a:endParaRPr lang="ru-RU" sz="2000" dirty="0">
              <a:solidFill>
                <a:schemeClr val="tx1"/>
              </a:solidFill>
            </a:endParaRPr>
          </a:p>
          <a:p>
            <a:pPr algn="just"/>
            <a:r>
              <a:rPr lang="ru-RU" sz="2000" dirty="0">
                <a:solidFill>
                  <a:schemeClr val="tx1"/>
                </a:solidFill>
              </a:rPr>
              <a:t>- СП 11-103-97 «Инженерно-гидрометеорологические изыскания для строительства</a:t>
            </a:r>
            <a:r>
              <a:rPr lang="ru-RU" sz="2000" dirty="0" smtClean="0">
                <a:solidFill>
                  <a:schemeClr val="tx1"/>
                </a:solidFill>
              </a:rPr>
              <a:t>»;</a:t>
            </a:r>
            <a:endParaRPr lang="ru-RU" sz="2000" dirty="0">
              <a:solidFill>
                <a:schemeClr val="tx1"/>
              </a:solidFill>
            </a:endParaRPr>
          </a:p>
          <a:p>
            <a:pPr algn="just"/>
            <a:r>
              <a:rPr lang="ru-RU" sz="2000" dirty="0">
                <a:solidFill>
                  <a:schemeClr val="tx1"/>
                </a:solidFill>
              </a:rPr>
              <a:t>- СП 11-104-97 «Инженерно-геодезические изыскания для строительства</a:t>
            </a:r>
            <a:r>
              <a:rPr lang="ru-RU" sz="2000" dirty="0" smtClean="0">
                <a:solidFill>
                  <a:schemeClr val="tx1"/>
                </a:solidFill>
              </a:rPr>
              <a:t>»;</a:t>
            </a:r>
            <a:endParaRPr lang="ru-RU" sz="2000" dirty="0">
              <a:solidFill>
                <a:schemeClr val="tx1"/>
              </a:solidFill>
            </a:endParaRPr>
          </a:p>
          <a:p>
            <a:pPr algn="just"/>
            <a:r>
              <a:rPr lang="ru-RU" sz="2000" dirty="0">
                <a:solidFill>
                  <a:schemeClr val="tx1"/>
                </a:solidFill>
              </a:rPr>
              <a:t>- СП 11-105-97 «Инженерно-геологические изыскания для строительства</a:t>
            </a:r>
            <a:r>
              <a:rPr lang="ru-RU" sz="2000" dirty="0" smtClean="0">
                <a:solidFill>
                  <a:schemeClr val="tx1"/>
                </a:solidFill>
              </a:rPr>
              <a:t>»;</a:t>
            </a:r>
            <a:endParaRPr lang="ru-RU" sz="2000" dirty="0">
              <a:solidFill>
                <a:schemeClr val="tx1"/>
              </a:solidFill>
            </a:endParaRPr>
          </a:p>
          <a:p>
            <a:pPr algn="just"/>
            <a:r>
              <a:rPr lang="ru-RU" sz="2000" dirty="0">
                <a:solidFill>
                  <a:schemeClr val="tx1"/>
                </a:solidFill>
              </a:rPr>
              <a:t>- СП 11-108-98 «Изыскания источников водоснабжения на базе подземных вод</a:t>
            </a:r>
            <a:r>
              <a:rPr lang="ru-RU" sz="2000" dirty="0" smtClean="0">
                <a:solidFill>
                  <a:schemeClr val="tx1"/>
                </a:solidFill>
              </a:rPr>
              <a:t>»;</a:t>
            </a:r>
            <a:endParaRPr lang="ru-RU" sz="2000" dirty="0">
              <a:solidFill>
                <a:schemeClr val="tx1"/>
              </a:solidFill>
            </a:endParaRPr>
          </a:p>
          <a:p>
            <a:pPr algn="just"/>
            <a:r>
              <a:rPr lang="ru-RU" sz="2000" dirty="0">
                <a:solidFill>
                  <a:schemeClr val="tx1"/>
                </a:solidFill>
              </a:rPr>
              <a:t>- СП 11-109-98 «Изыскания грунтовых строительных материалов</a:t>
            </a:r>
            <a:r>
              <a:rPr lang="ru-RU" sz="2000" dirty="0" smtClean="0">
                <a:solidFill>
                  <a:schemeClr val="tx1"/>
                </a:solidFill>
              </a:rPr>
              <a:t>».</a:t>
            </a:r>
            <a:endParaRPr lang="ru-RU" sz="2000" dirty="0">
              <a:solidFill>
                <a:schemeClr val="tx1"/>
              </a:solidFill>
            </a:endParaRPr>
          </a:p>
          <a:p>
            <a:endParaRPr lang="ru-RU" sz="1400" dirty="0"/>
          </a:p>
          <a:p>
            <a:endParaRPr lang="ru-RU" sz="1400" dirty="0"/>
          </a:p>
        </p:txBody>
      </p:sp>
    </p:spTree>
    <p:extLst>
      <p:ext uri="{BB962C8B-B14F-4D97-AF65-F5344CB8AC3E}">
        <p14:creationId xmlns:p14="http://schemas.microsoft.com/office/powerpoint/2010/main" val="32605687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20688"/>
            <a:ext cx="3636085" cy="1258493"/>
          </a:xfrm>
        </p:spPr>
        <p:txBody>
          <a:bodyPr/>
          <a:lstStyle/>
          <a:p>
            <a:r>
              <a:rPr lang="ru-RU" sz="2400" i="1" dirty="0">
                <a:solidFill>
                  <a:schemeClr val="tx1"/>
                </a:solidFill>
              </a:rPr>
              <a:t>Изучение гидрологических условий</a:t>
            </a:r>
            <a:r>
              <a:rPr lang="ru-RU" sz="2400" dirty="0">
                <a:solidFill>
                  <a:schemeClr val="tx1"/>
                </a:solidFill>
              </a:rPr>
              <a:t> </a:t>
            </a:r>
          </a:p>
        </p:txBody>
      </p:sp>
      <p:sp>
        <p:nvSpPr>
          <p:cNvPr id="3" name="Объект 2"/>
          <p:cNvSpPr>
            <a:spLocks noGrp="1"/>
          </p:cNvSpPr>
          <p:nvPr>
            <p:ph idx="1"/>
          </p:nvPr>
        </p:nvSpPr>
        <p:spPr>
          <a:xfrm>
            <a:off x="5220072" y="476672"/>
            <a:ext cx="3672408" cy="5904656"/>
          </a:xfrm>
        </p:spPr>
        <p:txBody>
          <a:bodyPr>
            <a:normAutofit fontScale="55000" lnSpcReduction="20000"/>
          </a:bodyPr>
          <a:lstStyle/>
          <a:p>
            <a:pPr algn="just"/>
            <a:r>
              <a:rPr lang="ru-RU" dirty="0">
                <a:solidFill>
                  <a:schemeClr val="tx1"/>
                </a:solidFill>
              </a:rPr>
              <a:t>Ц</a:t>
            </a:r>
            <a:r>
              <a:rPr lang="ru-RU" dirty="0" smtClean="0">
                <a:solidFill>
                  <a:schemeClr val="tx1"/>
                </a:solidFill>
              </a:rPr>
              <a:t>елесообразно </a:t>
            </a:r>
            <a:r>
              <a:rPr lang="ru-RU" dirty="0">
                <a:solidFill>
                  <a:schemeClr val="tx1"/>
                </a:solidFill>
              </a:rPr>
              <a:t>совмещать с инженерно-гидрометеорологическими изысканиями. Гидрологические исследования должны быть достаточными для оценки качества воды источников водоснабжения и экологического состояния бассейна и определения качества воды, не используемой для водоснабжения, но являющейся компонентом природной среды, подверженным загрязнению, а также агентом переноса и распространения загрязнений. </a:t>
            </a:r>
            <a:endParaRPr lang="ru-RU" dirty="0" smtClean="0">
              <a:solidFill>
                <a:schemeClr val="tx1"/>
              </a:solidFill>
            </a:endParaRPr>
          </a:p>
          <a:p>
            <a:pPr algn="just"/>
            <a:r>
              <a:rPr lang="ru-RU" dirty="0" smtClean="0">
                <a:solidFill>
                  <a:schemeClr val="tx1"/>
                </a:solidFill>
              </a:rPr>
              <a:t>Характеристика </a:t>
            </a:r>
            <a:r>
              <a:rPr lang="ru-RU" dirty="0">
                <a:solidFill>
                  <a:schemeClr val="tx1"/>
                </a:solidFill>
              </a:rPr>
              <a:t>водных объектов в минимальном объеме выполняется при отсутствии пересечений проектируемых сооружений с водными объектами, но при наличии водных объектов, которые в связи с намечаемой деятельностью могут подвергнуться загрязнению. Характеристики русел должны относиться к местам их возможного загрязнения при аварийных ситуациях и включать: </a:t>
            </a:r>
          </a:p>
          <a:p>
            <a:pPr algn="just"/>
            <a:r>
              <a:rPr lang="ru-RU" dirty="0">
                <a:solidFill>
                  <a:schemeClr val="tx1"/>
                </a:solidFill>
              </a:rPr>
              <a:t>- среднюю глубину расчетного участка;</a:t>
            </a:r>
          </a:p>
          <a:p>
            <a:pPr algn="just"/>
            <a:r>
              <a:rPr lang="ru-RU" dirty="0">
                <a:solidFill>
                  <a:schemeClr val="tx1"/>
                </a:solidFill>
              </a:rPr>
              <a:t>- среднюю ширину расчетного участка;</a:t>
            </a:r>
          </a:p>
          <a:p>
            <a:pPr algn="just"/>
            <a:r>
              <a:rPr lang="ru-RU" dirty="0">
                <a:solidFill>
                  <a:schemeClr val="tx1"/>
                </a:solidFill>
              </a:rPr>
              <a:t>- коэффициент шероховатости для открытого русла;</a:t>
            </a:r>
          </a:p>
          <a:p>
            <a:pPr algn="just"/>
            <a:r>
              <a:rPr lang="ru-RU" dirty="0">
                <a:solidFill>
                  <a:schemeClr val="tx1"/>
                </a:solidFill>
              </a:rPr>
              <a:t>- коэффициент продольной дисперсии (приведенный);</a:t>
            </a:r>
          </a:p>
          <a:p>
            <a:pPr algn="just"/>
            <a:r>
              <a:rPr lang="ru-RU" dirty="0">
                <a:solidFill>
                  <a:schemeClr val="tx1"/>
                </a:solidFill>
              </a:rPr>
              <a:t>- температуру воды в теплый период года;</a:t>
            </a:r>
          </a:p>
          <a:p>
            <a:pPr algn="just"/>
            <a:r>
              <a:rPr lang="ru-RU" dirty="0">
                <a:solidFill>
                  <a:schemeClr val="tx1"/>
                </a:solidFill>
              </a:rPr>
              <a:t>- среднюю скорость течения на расчетном участке;</a:t>
            </a:r>
          </a:p>
          <a:p>
            <a:pPr algn="just"/>
            <a:r>
              <a:rPr lang="ru-RU" dirty="0">
                <a:solidFill>
                  <a:schemeClr val="tx1"/>
                </a:solidFill>
              </a:rPr>
              <a:t>- расход воды на расчетном участке.</a:t>
            </a:r>
          </a:p>
          <a:p>
            <a:endParaRPr lang="ru-RU" dirty="0"/>
          </a:p>
        </p:txBody>
      </p:sp>
      <p:sp>
        <p:nvSpPr>
          <p:cNvPr id="4" name="Текст 3"/>
          <p:cNvSpPr>
            <a:spLocks noGrp="1"/>
          </p:cNvSpPr>
          <p:nvPr>
            <p:ph type="body" sz="half" idx="2"/>
          </p:nvPr>
        </p:nvSpPr>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2636912"/>
            <a:ext cx="4194043" cy="3145532"/>
          </a:xfrm>
          <a:prstGeom prst="rect">
            <a:avLst/>
          </a:prstGeom>
        </p:spPr>
      </p:pic>
    </p:spTree>
    <p:extLst>
      <p:ext uri="{BB962C8B-B14F-4D97-AF65-F5344CB8AC3E}">
        <p14:creationId xmlns:p14="http://schemas.microsoft.com/office/powerpoint/2010/main" val="27082138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8680"/>
            <a:ext cx="3636085" cy="1258493"/>
          </a:xfrm>
        </p:spPr>
        <p:txBody>
          <a:bodyPr/>
          <a:lstStyle/>
          <a:p>
            <a:r>
              <a:rPr lang="ru-RU" sz="2000" i="1" dirty="0">
                <a:solidFill>
                  <a:schemeClr val="tx1"/>
                </a:solidFill>
              </a:rPr>
              <a:t>Изучение гидрогеологических условий</a:t>
            </a:r>
            <a:r>
              <a:rPr lang="ru-RU" sz="2000" dirty="0">
                <a:solidFill>
                  <a:schemeClr val="tx1"/>
                </a:solidFill>
              </a:rPr>
              <a:t> </a:t>
            </a:r>
          </a:p>
        </p:txBody>
      </p:sp>
      <p:sp>
        <p:nvSpPr>
          <p:cNvPr id="3" name="Объект 2"/>
          <p:cNvSpPr>
            <a:spLocks noGrp="1"/>
          </p:cNvSpPr>
          <p:nvPr>
            <p:ph idx="1"/>
          </p:nvPr>
        </p:nvSpPr>
        <p:spPr>
          <a:xfrm>
            <a:off x="4593515" y="332656"/>
            <a:ext cx="4370973" cy="6048672"/>
          </a:xfrm>
        </p:spPr>
        <p:txBody>
          <a:bodyPr>
            <a:normAutofit fontScale="55000" lnSpcReduction="20000"/>
          </a:bodyPr>
          <a:lstStyle/>
          <a:p>
            <a:pPr algn="just"/>
            <a:r>
              <a:rPr lang="ru-RU" dirty="0">
                <a:solidFill>
                  <a:schemeClr val="tx1"/>
                </a:solidFill>
              </a:rPr>
              <a:t>При изучении гидрогеологических условий в соответствии с конкретными задачами инженерно-экологических изысканий следует устанавливать: </a:t>
            </a:r>
          </a:p>
          <a:p>
            <a:pPr algn="just"/>
            <a:r>
              <a:rPr lang="ru-RU" dirty="0">
                <a:solidFill>
                  <a:schemeClr val="tx1"/>
                </a:solidFill>
              </a:rPr>
              <a:t>- наличие водоносных горизонтов, которые могут испытывать негативное влияние в процессе строительства и эксплуатации объекта, и подлежат защите от загрязнения и истощения; </a:t>
            </a:r>
          </a:p>
          <a:p>
            <a:pPr algn="just"/>
            <a:r>
              <a:rPr lang="ru-RU" dirty="0">
                <a:solidFill>
                  <a:schemeClr val="tx1"/>
                </a:solidFill>
              </a:rPr>
              <a:t>- условия залегания, распространения и естественную защищенность этих горизонтов (в особенности, первого от поверхности); </a:t>
            </a:r>
          </a:p>
          <a:p>
            <a:pPr algn="just"/>
            <a:r>
              <a:rPr lang="ru-RU" dirty="0">
                <a:solidFill>
                  <a:schemeClr val="tx1"/>
                </a:solidFill>
              </a:rPr>
              <a:t>- состав, фильтрационные и сорбционные свойства грунтов зоны аэрации и водовмещающих пород; </a:t>
            </a:r>
          </a:p>
          <a:p>
            <a:pPr algn="just"/>
            <a:r>
              <a:rPr lang="ru-RU" dirty="0">
                <a:solidFill>
                  <a:schemeClr val="tx1"/>
                </a:solidFill>
              </a:rPr>
              <a:t>- наличие верховодки; </a:t>
            </a:r>
          </a:p>
          <a:p>
            <a:pPr algn="just"/>
            <a:r>
              <a:rPr lang="ru-RU" dirty="0">
                <a:solidFill>
                  <a:schemeClr val="tx1"/>
                </a:solidFill>
              </a:rPr>
              <a:t>- глубину залегания первого от поверхности </a:t>
            </a:r>
            <a:r>
              <a:rPr lang="ru-RU" dirty="0" err="1">
                <a:solidFill>
                  <a:schemeClr val="tx1"/>
                </a:solidFill>
              </a:rPr>
              <a:t>водоупора</a:t>
            </a:r>
            <a:r>
              <a:rPr lang="ru-RU" dirty="0">
                <a:solidFill>
                  <a:schemeClr val="tx1"/>
                </a:solidFill>
              </a:rPr>
              <a:t>; </a:t>
            </a:r>
          </a:p>
          <a:p>
            <a:pPr algn="just"/>
            <a:r>
              <a:rPr lang="ru-RU" dirty="0">
                <a:solidFill>
                  <a:schemeClr val="tx1"/>
                </a:solidFill>
              </a:rPr>
              <a:t>- закономерности движения грунтовых вод, условия их питания и разгрузки, режим, наличие гидравлической взаимосвязи между горизонтами и с поверхностными водами; </a:t>
            </a:r>
          </a:p>
          <a:p>
            <a:pPr algn="just"/>
            <a:r>
              <a:rPr lang="ru-RU" dirty="0">
                <a:solidFill>
                  <a:schemeClr val="tx1"/>
                </a:solidFill>
              </a:rPr>
              <a:t>- химический состав грунтовых вод, их загрязненность вредными компонентами и возможность влияния на условия проживания населения; </a:t>
            </a:r>
          </a:p>
          <a:p>
            <a:pPr algn="just"/>
            <a:r>
              <a:rPr lang="ru-RU" dirty="0">
                <a:solidFill>
                  <a:schemeClr val="tx1"/>
                </a:solidFill>
              </a:rPr>
              <a:t>- возможность влияния техногенных факторов на изменение гидрогеологических условий;</a:t>
            </a:r>
          </a:p>
          <a:p>
            <a:pPr algn="just"/>
            <a:r>
              <a:rPr lang="ru-RU" dirty="0">
                <a:solidFill>
                  <a:schemeClr val="tx1"/>
                </a:solidFill>
              </a:rPr>
              <a:t>- наличие лечебных вод (ресурсов).</a:t>
            </a:r>
          </a:p>
          <a:p>
            <a:pPr algn="just"/>
            <a:r>
              <a:rPr lang="ru-RU" dirty="0">
                <a:solidFill>
                  <a:schemeClr val="tx1"/>
                </a:solidFill>
              </a:rPr>
              <a:t>Возможности гидрогеологических исследований при маршрутных наблюдениях обычно сводятся к выявлению, картографированию и гидрогеохимическому опробованию родников и рассеянных выходов подземных вод. При этом особое внимание следует уделять родникам, расположенным </a:t>
            </a:r>
            <a:r>
              <a:rPr lang="ru-RU" dirty="0" err="1">
                <a:solidFill>
                  <a:schemeClr val="tx1"/>
                </a:solidFill>
              </a:rPr>
              <a:t>гипсометрически</a:t>
            </a:r>
            <a:r>
              <a:rPr lang="ru-RU" dirty="0">
                <a:solidFill>
                  <a:schemeClr val="tx1"/>
                </a:solidFill>
              </a:rPr>
              <a:t> ниже проектируемых объектов и пригодным для использования в качестве объектов мониторинга.</a:t>
            </a:r>
          </a:p>
          <a:p>
            <a:endParaRPr lang="ru-RU" dirty="0"/>
          </a:p>
        </p:txBody>
      </p:sp>
      <p:sp>
        <p:nvSpPr>
          <p:cNvPr id="4" name="Текст 3"/>
          <p:cNvSpPr>
            <a:spLocks noGrp="1"/>
          </p:cNvSpPr>
          <p:nvPr>
            <p:ph type="body" sz="half" idx="2"/>
          </p:nvPr>
        </p:nvSpPr>
        <p:spPr>
          <a:xfrm>
            <a:off x="611560" y="2924944"/>
            <a:ext cx="338866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079251"/>
            <a:ext cx="4145886" cy="3463652"/>
          </a:xfrm>
          <a:prstGeom prst="rect">
            <a:avLst/>
          </a:prstGeom>
        </p:spPr>
      </p:pic>
    </p:spTree>
    <p:extLst>
      <p:ext uri="{BB962C8B-B14F-4D97-AF65-F5344CB8AC3E}">
        <p14:creationId xmlns:p14="http://schemas.microsoft.com/office/powerpoint/2010/main" val="13740286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836713"/>
            <a:ext cx="3636085" cy="792088"/>
          </a:xfrm>
        </p:spPr>
        <p:txBody>
          <a:bodyPr/>
          <a:lstStyle/>
          <a:p>
            <a:r>
              <a:rPr lang="ru-RU" sz="2400" i="1" dirty="0">
                <a:solidFill>
                  <a:schemeClr val="tx1"/>
                </a:solidFill>
              </a:rPr>
              <a:t>Почвенные исследования</a:t>
            </a:r>
            <a:r>
              <a:rPr lang="ru-RU" sz="2400" dirty="0">
                <a:solidFill>
                  <a:schemeClr val="tx1"/>
                </a:solidFill>
              </a:rPr>
              <a:t> </a:t>
            </a:r>
          </a:p>
        </p:txBody>
      </p:sp>
      <p:sp>
        <p:nvSpPr>
          <p:cNvPr id="3" name="Объект 2"/>
          <p:cNvSpPr>
            <a:spLocks noGrp="1"/>
          </p:cNvSpPr>
          <p:nvPr>
            <p:ph idx="1"/>
          </p:nvPr>
        </p:nvSpPr>
        <p:spPr>
          <a:xfrm>
            <a:off x="4499992" y="260648"/>
            <a:ext cx="4449133" cy="6192688"/>
          </a:xfrm>
        </p:spPr>
        <p:txBody>
          <a:bodyPr>
            <a:noAutofit/>
          </a:bodyPr>
          <a:lstStyle/>
          <a:p>
            <a:pPr algn="just"/>
            <a:r>
              <a:rPr lang="ru-RU" sz="1050" dirty="0">
                <a:solidFill>
                  <a:schemeClr val="tx1"/>
                </a:solidFill>
              </a:rPr>
              <a:t>В</a:t>
            </a:r>
            <a:r>
              <a:rPr lang="ru-RU" sz="1050" dirty="0" smtClean="0">
                <a:solidFill>
                  <a:schemeClr val="tx1"/>
                </a:solidFill>
              </a:rPr>
              <a:t>ыполняются </a:t>
            </a:r>
            <a:r>
              <a:rPr lang="ru-RU" sz="1050" dirty="0">
                <a:solidFill>
                  <a:schemeClr val="tx1"/>
                </a:solidFill>
              </a:rPr>
              <a:t>для следующих целей:</a:t>
            </a:r>
          </a:p>
          <a:p>
            <a:pPr algn="just"/>
            <a:r>
              <a:rPr lang="ru-RU" sz="1050" dirty="0">
                <a:solidFill>
                  <a:schemeClr val="tx1"/>
                </a:solidFill>
              </a:rPr>
              <a:t>- выбора места размещения площадки строительства на менее плодородных почвах и максимального сохранения лесного фонда;</a:t>
            </a:r>
          </a:p>
          <a:p>
            <a:pPr algn="just"/>
            <a:r>
              <a:rPr lang="ru-RU" sz="1050" dirty="0">
                <a:solidFill>
                  <a:schemeClr val="tx1"/>
                </a:solidFill>
              </a:rPr>
              <a:t>- определения влияния проектируемого сооружения на прилегающие сельскохозяйственные и лесные угодья для разработки мероприятий по их защите от вредного воздействия промышленных выбросов и сбросов токсичных ингредиентов;</a:t>
            </a:r>
          </a:p>
          <a:p>
            <a:pPr algn="just"/>
            <a:r>
              <a:rPr lang="ru-RU" sz="1050" dirty="0">
                <a:solidFill>
                  <a:schemeClr val="tx1"/>
                </a:solidFill>
              </a:rPr>
              <a:t>- оценки возможности изъятия земель, исходя из их ценности, а также возможности размещения отходов;</a:t>
            </a:r>
          </a:p>
          <a:p>
            <a:pPr algn="just"/>
            <a:r>
              <a:rPr lang="ru-RU" sz="1050" dirty="0">
                <a:solidFill>
                  <a:schemeClr val="tx1"/>
                </a:solidFill>
              </a:rPr>
              <a:t>- разработки схем озеленения населенных пунктов и создания рекреационных зон;</a:t>
            </a:r>
          </a:p>
          <a:p>
            <a:pPr algn="just"/>
            <a:r>
              <a:rPr lang="ru-RU" sz="1050" dirty="0">
                <a:solidFill>
                  <a:schemeClr val="tx1"/>
                </a:solidFill>
              </a:rPr>
              <a:t>- оценки загрязненности почв на территориях сельскохозяйственных угодий и на площадках строительства;</a:t>
            </a:r>
          </a:p>
          <a:p>
            <a:pPr algn="just"/>
            <a:r>
              <a:rPr lang="ru-RU" sz="1050" dirty="0">
                <a:solidFill>
                  <a:schemeClr val="tx1"/>
                </a:solidFill>
              </a:rPr>
              <a:t>- определения исходных агрохимических характеристик для последующей разработки проектов рекультивации нарушенных земель.</a:t>
            </a:r>
          </a:p>
          <a:p>
            <a:pPr algn="just"/>
            <a:r>
              <a:rPr lang="ru-RU" sz="1050" dirty="0">
                <a:solidFill>
                  <a:schemeClr val="tx1"/>
                </a:solidFill>
              </a:rPr>
              <a:t>Исходные характеристики и параметры типов почв следует определять на основе сбора, обобщения и анализа имеющихся материалов Государственного земельного кадастра, </a:t>
            </a:r>
            <a:r>
              <a:rPr lang="ru-RU" sz="1050" dirty="0" smtClean="0">
                <a:solidFill>
                  <a:schemeClr val="tx1"/>
                </a:solidFill>
              </a:rPr>
              <a:t>мелко- </a:t>
            </a:r>
            <a:r>
              <a:rPr lang="ru-RU" sz="1050" dirty="0">
                <a:solidFill>
                  <a:schemeClr val="tx1"/>
                </a:solidFill>
              </a:rPr>
              <a:t>и среднемасштабных ландшафтных, почвенных и других карт, опубликованных материалов, данных Минсельхозпрода России, научно-исследовательских организаций и проектных институтов. Наиболее полезными бывают крупномасштабные почвенные и агрохимические карты и результаты почвенных анализов, имеющиеся в земледельческих хозяйствах.</a:t>
            </a:r>
          </a:p>
          <a:p>
            <a:pPr algn="just"/>
            <a:r>
              <a:rPr lang="ru-RU" sz="1050" dirty="0">
                <a:solidFill>
                  <a:schemeClr val="tx1"/>
                </a:solidFill>
              </a:rPr>
              <a:t>При недостаточности собранных материалов следует проводить почвенную съемку или почвенно-геоморфологическое профилирование, сопровождающееся опробованием почв по типам ландшафтов с учетом их функциональной значимости, оценкой их существующего и потенциального использования, мощности почвенного слоя, потенциальной опасности эрозии, дефляции и других негативных почвенных процессов, параметров загрязненности различными веществами.</a:t>
            </a:r>
          </a:p>
        </p:txBody>
      </p:sp>
      <p:sp>
        <p:nvSpPr>
          <p:cNvPr id="4" name="Текст 3"/>
          <p:cNvSpPr>
            <a:spLocks noGrp="1"/>
          </p:cNvSpPr>
          <p:nvPr>
            <p:ph type="body" sz="half" idx="2"/>
          </p:nvPr>
        </p:nvSpPr>
        <p:spPr>
          <a:xfrm>
            <a:off x="827584" y="2996952"/>
            <a:ext cx="3388660" cy="2139518"/>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1683620"/>
            <a:ext cx="3489852" cy="4653136"/>
          </a:xfrm>
          <a:prstGeom prst="rect">
            <a:avLst/>
          </a:prstGeom>
        </p:spPr>
      </p:pic>
    </p:spTree>
    <p:extLst>
      <p:ext uri="{BB962C8B-B14F-4D97-AF65-F5344CB8AC3E}">
        <p14:creationId xmlns:p14="http://schemas.microsoft.com/office/powerpoint/2010/main" val="2902075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92696"/>
            <a:ext cx="4104456" cy="1258493"/>
          </a:xfrm>
        </p:spPr>
        <p:txBody>
          <a:bodyPr/>
          <a:lstStyle/>
          <a:p>
            <a:r>
              <a:rPr lang="ru-RU" sz="2400" i="1" dirty="0">
                <a:solidFill>
                  <a:schemeClr val="tx1"/>
                </a:solidFill>
              </a:rPr>
              <a:t>Опробование и оценка загрязненности атмосферного воздуха</a:t>
            </a:r>
            <a:endParaRPr lang="ru-RU" sz="2400" dirty="0">
              <a:solidFill>
                <a:schemeClr val="tx1"/>
              </a:solidFill>
            </a:endParaRPr>
          </a:p>
        </p:txBody>
      </p:sp>
      <p:sp>
        <p:nvSpPr>
          <p:cNvPr id="3" name="Объект 2"/>
          <p:cNvSpPr>
            <a:spLocks noGrp="1"/>
          </p:cNvSpPr>
          <p:nvPr>
            <p:ph idx="1"/>
          </p:nvPr>
        </p:nvSpPr>
        <p:spPr>
          <a:xfrm>
            <a:off x="4593515" y="476672"/>
            <a:ext cx="4298965" cy="5904656"/>
          </a:xfrm>
        </p:spPr>
        <p:txBody>
          <a:bodyPr>
            <a:noAutofit/>
          </a:bodyPr>
          <a:lstStyle/>
          <a:p>
            <a:pPr marL="0" indent="0" algn="just">
              <a:spcBef>
                <a:spcPts val="0"/>
              </a:spcBef>
              <a:spcAft>
                <a:spcPts val="0"/>
              </a:spcAft>
            </a:pPr>
            <a:r>
              <a:rPr lang="ru-RU" sz="1300" dirty="0">
                <a:solidFill>
                  <a:schemeClr val="tx1"/>
                </a:solidFill>
              </a:rPr>
              <a:t>В случаях, когда загрязнение атмосферного воздуха не является определяющим фактором при принятии хозяйственно-управленческих решений, его характеристика согласно СП </a:t>
            </a:r>
            <a:r>
              <a:rPr lang="ru-RU" sz="1300" dirty="0" smtClean="0">
                <a:solidFill>
                  <a:schemeClr val="tx1"/>
                </a:solidFill>
              </a:rPr>
              <a:t>47.13330.2012 </a:t>
            </a:r>
            <a:r>
              <a:rPr lang="ru-RU" sz="1300" dirty="0">
                <a:solidFill>
                  <a:schemeClr val="tx1"/>
                </a:solidFill>
              </a:rPr>
              <a:t>сводится к справкам Росгидромета о фоновых концентрациях загрязняющих веществ. В иных случаях, состояние атмосферного воздуха может быть охарактеризовано по данным мониторинга за 2 года </a:t>
            </a:r>
            <a:r>
              <a:rPr lang="ru-RU" sz="1300" dirty="0" smtClean="0">
                <a:solidFill>
                  <a:schemeClr val="tx1"/>
                </a:solidFill>
              </a:rPr>
              <a:t>. </a:t>
            </a:r>
            <a:r>
              <a:rPr lang="ru-RU" sz="1300" dirty="0">
                <a:solidFill>
                  <a:schemeClr val="tx1"/>
                </a:solidFill>
              </a:rPr>
              <a:t>При недостаточной изученности или неполноте информации от существующих систем мониторинга, в особенности если загрязнение атмосферного воздуха является определяющим фактором при принятии хозяйственно-управленческих решений, могут проводиться отдельные специальные виды работ:</a:t>
            </a:r>
          </a:p>
          <a:p>
            <a:pPr marL="0" indent="0" algn="just">
              <a:spcBef>
                <a:spcPts val="0"/>
              </a:spcBef>
              <a:spcAft>
                <a:spcPts val="0"/>
              </a:spcAft>
            </a:pPr>
            <a:r>
              <a:rPr lang="ru-RU" sz="1300" dirty="0">
                <a:solidFill>
                  <a:schemeClr val="tx1"/>
                </a:solidFill>
              </a:rPr>
              <a:t>- выявление и учет источников загрязнения атмосферного воздуха (природных и антропогенных), территории исследования и их характеристика в объеме, достаточном для оценки загрязнения атмосферы расчетными методами;</a:t>
            </a:r>
          </a:p>
          <a:p>
            <a:pPr marL="0" indent="0" algn="just">
              <a:spcBef>
                <a:spcPts val="0"/>
              </a:spcBef>
              <a:spcAft>
                <a:spcPts val="0"/>
              </a:spcAft>
            </a:pPr>
            <a:r>
              <a:rPr lang="ru-RU" sz="1300" dirty="0">
                <a:solidFill>
                  <a:schemeClr val="tx1"/>
                </a:solidFill>
              </a:rPr>
              <a:t>- организация контроля состояния атмосферного воздуха на маршрутных, передвижных или стационарных постах наблюдения;</a:t>
            </a:r>
          </a:p>
          <a:p>
            <a:pPr marL="0" indent="0" algn="just">
              <a:spcBef>
                <a:spcPts val="0"/>
              </a:spcBef>
              <a:spcAft>
                <a:spcPts val="0"/>
              </a:spcAft>
            </a:pPr>
            <a:r>
              <a:rPr lang="ru-RU" sz="1300" dirty="0">
                <a:solidFill>
                  <a:schemeClr val="tx1"/>
                </a:solidFill>
              </a:rPr>
              <a:t>- детальное изучение микроклиматических условий, рельефа местности с характеристикой их влияния на перенос и рассеивание загрязняющих веществ в атмосфере;</a:t>
            </a:r>
          </a:p>
          <a:p>
            <a:pPr marL="0" indent="0" algn="just">
              <a:spcBef>
                <a:spcPts val="0"/>
              </a:spcBef>
              <a:spcAft>
                <a:spcPts val="0"/>
              </a:spcAft>
            </a:pPr>
            <a:r>
              <a:rPr lang="ru-RU" sz="1300" dirty="0">
                <a:solidFill>
                  <a:schemeClr val="tx1"/>
                </a:solidFill>
              </a:rPr>
              <a:t>- косвенная оценка загрязненности воздуха посредством почвенной и снеговой съемок.</a:t>
            </a:r>
          </a:p>
        </p:txBody>
      </p:sp>
      <p:sp>
        <p:nvSpPr>
          <p:cNvPr id="4" name="Текст 3"/>
          <p:cNvSpPr>
            <a:spLocks noGrp="1"/>
          </p:cNvSpPr>
          <p:nvPr>
            <p:ph type="body" sz="half" idx="2"/>
          </p:nvPr>
        </p:nvSpPr>
        <p:spPr>
          <a:xfrm>
            <a:off x="683568" y="3140968"/>
            <a:ext cx="3388660" cy="2139518"/>
          </a:xfrm>
        </p:spPr>
        <p:txBody>
          <a:bodyPr/>
          <a:lstStyle/>
          <a:p>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348880"/>
            <a:ext cx="4091947" cy="3068960"/>
          </a:xfrm>
          <a:prstGeom prst="rect">
            <a:avLst/>
          </a:prstGeom>
        </p:spPr>
      </p:pic>
    </p:spTree>
    <p:extLst>
      <p:ext uri="{BB962C8B-B14F-4D97-AF65-F5344CB8AC3E}">
        <p14:creationId xmlns:p14="http://schemas.microsoft.com/office/powerpoint/2010/main" val="16897441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3636085" cy="1800200"/>
          </a:xfrm>
        </p:spPr>
        <p:txBody>
          <a:bodyPr/>
          <a:lstStyle/>
          <a:p>
            <a:r>
              <a:rPr lang="ru-RU" sz="1800" i="1" dirty="0">
                <a:solidFill>
                  <a:schemeClr val="tx1"/>
                </a:solidFill>
              </a:rPr>
              <a:t>Опробование и оценка загрязненности поверхностных и подземных вод при инженерно-экологических изысканиях</a:t>
            </a:r>
            <a:r>
              <a:rPr lang="ru-RU" sz="1800" dirty="0">
                <a:solidFill>
                  <a:schemeClr val="tx1"/>
                </a:solidFill>
              </a:rPr>
              <a:t> </a:t>
            </a:r>
          </a:p>
        </p:txBody>
      </p:sp>
      <p:sp>
        <p:nvSpPr>
          <p:cNvPr id="3" name="Объект 2"/>
          <p:cNvSpPr>
            <a:spLocks noGrp="1"/>
          </p:cNvSpPr>
          <p:nvPr>
            <p:ph idx="1"/>
          </p:nvPr>
        </p:nvSpPr>
        <p:spPr>
          <a:xfrm>
            <a:off x="4593515" y="476672"/>
            <a:ext cx="4017085" cy="5760640"/>
          </a:xfrm>
        </p:spPr>
        <p:txBody>
          <a:bodyPr>
            <a:normAutofit fontScale="62500" lnSpcReduction="20000"/>
          </a:bodyPr>
          <a:lstStyle/>
          <a:p>
            <a:pPr algn="just"/>
            <a:r>
              <a:rPr lang="ru-RU" dirty="0">
                <a:solidFill>
                  <a:schemeClr val="tx1"/>
                </a:solidFill>
              </a:rPr>
              <a:t>П</a:t>
            </a:r>
            <a:r>
              <a:rPr lang="ru-RU" dirty="0" smtClean="0">
                <a:solidFill>
                  <a:schemeClr val="tx1"/>
                </a:solidFill>
              </a:rPr>
              <a:t>роизводится </a:t>
            </a:r>
            <a:r>
              <a:rPr lang="ru-RU" dirty="0">
                <a:solidFill>
                  <a:schemeClr val="tx1"/>
                </a:solidFill>
              </a:rPr>
              <a:t>для следующих целей:</a:t>
            </a:r>
          </a:p>
          <a:p>
            <a:pPr algn="just"/>
            <a:r>
              <a:rPr lang="ru-RU" dirty="0">
                <a:solidFill>
                  <a:schemeClr val="tx1"/>
                </a:solidFill>
              </a:rPr>
              <a:t>- оценки качества воды источников водоснабжения и выполнения требований к соблюдению зон санитарной охраны водозаборных сооружений;</a:t>
            </a:r>
          </a:p>
          <a:p>
            <a:pPr algn="just"/>
            <a:r>
              <a:rPr lang="ru-RU" dirty="0">
                <a:solidFill>
                  <a:schemeClr val="tx1"/>
                </a:solidFill>
              </a:rPr>
              <a:t>- оценки качества воды, не используемой для водоснабжения, но являющейся компонентом природной среды, подверженным загрязнению, а также агентом переноса и распространения загрязнений.</a:t>
            </a:r>
          </a:p>
          <a:p>
            <a:pPr algn="just"/>
            <a:r>
              <a:rPr lang="ru-RU" dirty="0">
                <a:solidFill>
                  <a:schemeClr val="tx1"/>
                </a:solidFill>
              </a:rPr>
              <a:t>Особое внимание уделяется контролю качества воды в водных объектах- источниках водоснабжения. Опробование и оценку качества поверхностных и подземных вод, используемых как источник водоснабжения для хозяйственно-питьевых и коммунально-бытовых нужд, рекреационных и других целей проводят на основании расширенного списка </a:t>
            </a:r>
            <a:r>
              <a:rPr lang="ru-RU" dirty="0" smtClean="0">
                <a:solidFill>
                  <a:schemeClr val="tx1"/>
                </a:solidFill>
              </a:rPr>
              <a:t>показателей.</a:t>
            </a:r>
          </a:p>
          <a:p>
            <a:pPr algn="just"/>
            <a:r>
              <a:rPr lang="ru-RU" b="1" i="1" dirty="0">
                <a:solidFill>
                  <a:schemeClr val="tx1"/>
                </a:solidFill>
              </a:rPr>
              <a:t>О</a:t>
            </a:r>
            <a:r>
              <a:rPr lang="ru-RU" b="1" i="1" dirty="0" smtClean="0">
                <a:solidFill>
                  <a:schemeClr val="tx1"/>
                </a:solidFill>
              </a:rPr>
              <a:t>пробование </a:t>
            </a:r>
            <a:r>
              <a:rPr lang="ru-RU" b="1" i="1" dirty="0">
                <a:solidFill>
                  <a:schemeClr val="tx1"/>
                </a:solidFill>
              </a:rPr>
              <a:t>грунтовых вод, не используемых для водоснабжения</a:t>
            </a:r>
            <a:r>
              <a:rPr lang="ru-RU" dirty="0">
                <a:solidFill>
                  <a:schemeClr val="tx1"/>
                </a:solidFill>
              </a:rPr>
              <a:t>, следует производить преимущественно при оценке загрязненности территорий, предназначенных для жилищного строительства, и установлении необходимости их санирования, а также в зонах влияния хозяйственных объектов.</a:t>
            </a:r>
          </a:p>
          <a:p>
            <a:endParaRPr lang="ru-RU" dirty="0"/>
          </a:p>
        </p:txBody>
      </p:sp>
      <p:sp>
        <p:nvSpPr>
          <p:cNvPr id="4" name="Текст 3"/>
          <p:cNvSpPr>
            <a:spLocks noGrp="1"/>
          </p:cNvSpPr>
          <p:nvPr>
            <p:ph type="body" sz="half" idx="2"/>
          </p:nvPr>
        </p:nvSpPr>
        <p:spPr>
          <a:xfrm>
            <a:off x="683568" y="3068960"/>
            <a:ext cx="3388660" cy="2139518"/>
          </a:xfrm>
        </p:spPr>
        <p:txBody>
          <a:bodyPr/>
          <a:lstStyle/>
          <a:p>
            <a:endParaRPr lang="ru-RU" dirty="0"/>
          </a:p>
        </p:txBody>
      </p:sp>
      <p:pic>
        <p:nvPicPr>
          <p:cNvPr id="5" name="Содержимое 4" descr="100_0727.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39552" y="2708921"/>
            <a:ext cx="4032448" cy="3023966"/>
          </a:xfrm>
        </p:spPr>
      </p:pic>
    </p:spTree>
    <p:extLst>
      <p:ext uri="{BB962C8B-B14F-4D97-AF65-F5344CB8AC3E}">
        <p14:creationId xmlns:p14="http://schemas.microsoft.com/office/powerpoint/2010/main" val="10180917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48680"/>
            <a:ext cx="3636085" cy="1258493"/>
          </a:xfrm>
        </p:spPr>
        <p:txBody>
          <a:bodyPr/>
          <a:lstStyle/>
          <a:p>
            <a:r>
              <a:rPr lang="ru-RU" sz="2000" i="1" dirty="0">
                <a:solidFill>
                  <a:schemeClr val="tx1"/>
                </a:solidFill>
              </a:rPr>
              <a:t>Опробование почв и грунтов при инженерно-экологических изысканиях</a:t>
            </a:r>
            <a:r>
              <a:rPr lang="ru-RU" sz="2000" dirty="0">
                <a:solidFill>
                  <a:schemeClr val="tx1"/>
                </a:solidFill>
              </a:rPr>
              <a:t> </a:t>
            </a:r>
          </a:p>
        </p:txBody>
      </p:sp>
      <p:sp>
        <p:nvSpPr>
          <p:cNvPr id="3" name="Объект 2"/>
          <p:cNvSpPr>
            <a:spLocks noGrp="1"/>
          </p:cNvSpPr>
          <p:nvPr>
            <p:ph idx="1"/>
          </p:nvPr>
        </p:nvSpPr>
        <p:spPr>
          <a:xfrm>
            <a:off x="4593515" y="476672"/>
            <a:ext cx="4298965" cy="5832648"/>
          </a:xfrm>
        </p:spPr>
        <p:txBody>
          <a:bodyPr>
            <a:noAutofit/>
          </a:bodyPr>
          <a:lstStyle/>
          <a:p>
            <a:pPr marL="0" indent="0" algn="just">
              <a:spcBef>
                <a:spcPts val="0"/>
              </a:spcBef>
              <a:spcAft>
                <a:spcPts val="0"/>
              </a:spcAft>
            </a:pPr>
            <a:r>
              <a:rPr lang="ru-RU" sz="1300" dirty="0" smtClean="0">
                <a:solidFill>
                  <a:schemeClr val="tx1"/>
                </a:solidFill>
              </a:rPr>
              <a:t>Выполняется </a:t>
            </a:r>
            <a:r>
              <a:rPr lang="ru-RU" sz="1300" dirty="0">
                <a:solidFill>
                  <a:schemeClr val="tx1"/>
                </a:solidFill>
              </a:rPr>
              <a:t>в целях их </a:t>
            </a:r>
            <a:r>
              <a:rPr lang="ru-RU" sz="1300" dirty="0" err="1">
                <a:solidFill>
                  <a:schemeClr val="tx1"/>
                </a:solidFill>
              </a:rPr>
              <a:t>экотоксикологической</a:t>
            </a:r>
            <a:r>
              <a:rPr lang="ru-RU" sz="1300" dirty="0">
                <a:solidFill>
                  <a:schemeClr val="tx1"/>
                </a:solidFill>
              </a:rPr>
              <a:t> оценки, как компонента окружающей среды, способного накапливать значительные количества загрязняющих веществ и оказывать как непосредственное влияние на состояние здоровья населения, так и опосредованное - через потребляемую сельскохозяйственную продукцию. Химическое загрязнение почв и грунтов оценивается по суммарному показателю химического загрязнения (</a:t>
            </a:r>
            <a:r>
              <a:rPr lang="ru-RU" sz="1300" dirty="0" err="1">
                <a:solidFill>
                  <a:schemeClr val="tx1"/>
                </a:solidFill>
              </a:rPr>
              <a:t>Zс</a:t>
            </a:r>
            <a:r>
              <a:rPr lang="ru-RU" sz="1300" dirty="0">
                <a:solidFill>
                  <a:schemeClr val="tx1"/>
                </a:solidFill>
              </a:rPr>
              <a:t>), являющемуся индикатором неблагоприятного воздействия на здоровье населения. Опробование проводится с площадки 10 х 10 м, по «конверту», как при эколого-геохимической </a:t>
            </a:r>
            <a:r>
              <a:rPr lang="ru-RU" sz="1300" dirty="0" smtClean="0">
                <a:solidFill>
                  <a:schemeClr val="tx1"/>
                </a:solidFill>
              </a:rPr>
              <a:t>съемке.</a:t>
            </a:r>
          </a:p>
          <a:p>
            <a:pPr marL="0" indent="0" algn="just">
              <a:spcBef>
                <a:spcPts val="0"/>
              </a:spcBef>
              <a:spcAft>
                <a:spcPts val="0"/>
              </a:spcAft>
            </a:pPr>
            <a:r>
              <a:rPr lang="ru-RU" sz="1300" dirty="0">
                <a:solidFill>
                  <a:schemeClr val="tx1"/>
                </a:solidFill>
              </a:rPr>
              <a:t>на стадии выбора земельного участка и выполнения проектных работ, а также строительства и приемки объекта в эксплуатацию контроль осуществляется с использованием стандартного перечня показателей:</a:t>
            </a:r>
          </a:p>
          <a:p>
            <a:pPr marL="0" indent="0" algn="just">
              <a:spcBef>
                <a:spcPts val="0"/>
              </a:spcBef>
              <a:spcAft>
                <a:spcPts val="0"/>
              </a:spcAft>
            </a:pPr>
            <a:r>
              <a:rPr lang="ru-RU" sz="1300" dirty="0">
                <a:solidFill>
                  <a:schemeClr val="tx1"/>
                </a:solidFill>
              </a:rPr>
              <a:t>- тяжелых металлов (свинец, кадмий, цинк, медь, никель, мышьяк, ртуть); </a:t>
            </a:r>
          </a:p>
          <a:p>
            <a:pPr marL="0" indent="0" algn="just">
              <a:spcBef>
                <a:spcPts val="0"/>
              </a:spcBef>
              <a:spcAft>
                <a:spcPts val="0"/>
              </a:spcAft>
            </a:pPr>
            <a:r>
              <a:rPr lang="ru-RU" sz="1300" dirty="0">
                <a:solidFill>
                  <a:schemeClr val="tx1"/>
                </a:solidFill>
              </a:rPr>
              <a:t>- 3,4-бензапирена и нефтепродуктов;</a:t>
            </a:r>
          </a:p>
          <a:p>
            <a:pPr marL="0" indent="0" algn="just">
              <a:spcBef>
                <a:spcPts val="0"/>
              </a:spcBef>
              <a:spcAft>
                <a:spcPts val="0"/>
              </a:spcAft>
            </a:pPr>
            <a:r>
              <a:rPr lang="ru-RU" sz="1300" dirty="0">
                <a:solidFill>
                  <a:schemeClr val="tx1"/>
                </a:solidFill>
              </a:rPr>
              <a:t>- рН;</a:t>
            </a:r>
          </a:p>
          <a:p>
            <a:pPr marL="0" indent="0" algn="just">
              <a:spcBef>
                <a:spcPts val="0"/>
              </a:spcBef>
              <a:spcAft>
                <a:spcPts val="0"/>
              </a:spcAft>
            </a:pPr>
            <a:r>
              <a:rPr lang="ru-RU" sz="1300" dirty="0">
                <a:solidFill>
                  <a:schemeClr val="tx1"/>
                </a:solidFill>
              </a:rPr>
              <a:t>- суммарный показатель загрязнения </a:t>
            </a:r>
            <a:r>
              <a:rPr lang="en-US" sz="1300" dirty="0" err="1">
                <a:solidFill>
                  <a:schemeClr val="tx1"/>
                </a:solidFill>
              </a:rPr>
              <a:t>Zc</a:t>
            </a:r>
            <a:r>
              <a:rPr lang="ru-RU" sz="1300" dirty="0">
                <a:solidFill>
                  <a:schemeClr val="tx1"/>
                </a:solidFill>
              </a:rPr>
              <a:t>.</a:t>
            </a:r>
          </a:p>
          <a:p>
            <a:pPr marL="0" indent="0" algn="just">
              <a:spcBef>
                <a:spcPts val="0"/>
              </a:spcBef>
              <a:spcAft>
                <a:spcPts val="0"/>
              </a:spcAft>
            </a:pPr>
            <a:r>
              <a:rPr lang="ru-RU" sz="1300" dirty="0">
                <a:solidFill>
                  <a:schemeClr val="tx1"/>
                </a:solidFill>
              </a:rPr>
              <a:t>На сельскохозяйственных землях дополнительно определяется содержание пестицидов (ДДТ, ГХЦГ). В населенных пунктах дополнительно определяется комплекс санитарных и санитарно-</a:t>
            </a:r>
            <a:r>
              <a:rPr lang="ru-RU" sz="1300" dirty="0" err="1">
                <a:solidFill>
                  <a:schemeClr val="tx1"/>
                </a:solidFill>
              </a:rPr>
              <a:t>паразитологических</a:t>
            </a:r>
            <a:r>
              <a:rPr lang="ru-RU" sz="1300" dirty="0">
                <a:solidFill>
                  <a:schemeClr val="tx1"/>
                </a:solidFill>
              </a:rPr>
              <a:t> показателей приложения 3 СанПиН </a:t>
            </a:r>
            <a:r>
              <a:rPr lang="ru-RU" sz="1300" dirty="0" smtClean="0">
                <a:solidFill>
                  <a:schemeClr val="tx1"/>
                </a:solidFill>
              </a:rPr>
              <a:t>2.1.7.1287-03.</a:t>
            </a:r>
            <a:endParaRPr lang="ru-RU" sz="1300" dirty="0">
              <a:solidFill>
                <a:schemeClr val="tx1"/>
              </a:solidFill>
            </a:endParaRPr>
          </a:p>
        </p:txBody>
      </p:sp>
      <p:sp>
        <p:nvSpPr>
          <p:cNvPr id="4" name="Текст 3"/>
          <p:cNvSpPr>
            <a:spLocks noGrp="1"/>
          </p:cNvSpPr>
          <p:nvPr>
            <p:ph type="body" sz="half" idx="2"/>
          </p:nvPr>
        </p:nvSpPr>
        <p:spPr>
          <a:xfrm>
            <a:off x="467544" y="2924944"/>
            <a:ext cx="3388660" cy="2139518"/>
          </a:xfrm>
        </p:spPr>
        <p:txBody>
          <a:bodyPr/>
          <a:lstStyle/>
          <a:p>
            <a:endParaRPr lang="ru-RU" dirty="0"/>
          </a:p>
        </p:txBody>
      </p:sp>
      <p:pic>
        <p:nvPicPr>
          <p:cNvPr id="5" name="Picture 2" descr="D:\Users\Sturman\TEMA\PERFECT\Киенгоп-УПН\Фото\Загрязненная почва.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95537" y="2492896"/>
            <a:ext cx="4104456" cy="3273949"/>
          </a:xfrm>
          <a:noFill/>
        </p:spPr>
      </p:pic>
    </p:spTree>
    <p:extLst>
      <p:ext uri="{BB962C8B-B14F-4D97-AF65-F5344CB8AC3E}">
        <p14:creationId xmlns:p14="http://schemas.microsoft.com/office/powerpoint/2010/main" val="28480469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2"/>
            <a:ext cx="3636085" cy="1258493"/>
          </a:xfrm>
        </p:spPr>
        <p:txBody>
          <a:bodyPr/>
          <a:lstStyle/>
          <a:p>
            <a:r>
              <a:rPr lang="ru-RU" sz="2400" dirty="0">
                <a:solidFill>
                  <a:schemeClr val="tx1"/>
                </a:solidFill>
              </a:rPr>
              <a:t>Радиационно-экологические исследования </a:t>
            </a:r>
          </a:p>
        </p:txBody>
      </p:sp>
      <p:sp>
        <p:nvSpPr>
          <p:cNvPr id="3" name="Объект 2"/>
          <p:cNvSpPr>
            <a:spLocks noGrp="1"/>
          </p:cNvSpPr>
          <p:nvPr>
            <p:ph idx="1"/>
          </p:nvPr>
        </p:nvSpPr>
        <p:spPr>
          <a:xfrm>
            <a:off x="4593515" y="332656"/>
            <a:ext cx="4298965" cy="6120680"/>
          </a:xfrm>
        </p:spPr>
        <p:txBody>
          <a:bodyPr>
            <a:normAutofit fontScale="55000" lnSpcReduction="20000"/>
          </a:bodyPr>
          <a:lstStyle/>
          <a:p>
            <a:pPr algn="just"/>
            <a:r>
              <a:rPr lang="ru-RU" dirty="0">
                <a:solidFill>
                  <a:schemeClr val="tx1"/>
                </a:solidFill>
              </a:rPr>
              <a:t>Д</a:t>
            </a:r>
            <a:r>
              <a:rPr lang="ru-RU" dirty="0" smtClean="0">
                <a:solidFill>
                  <a:schemeClr val="tx1"/>
                </a:solidFill>
              </a:rPr>
              <a:t>олжны </a:t>
            </a:r>
            <a:r>
              <a:rPr lang="ru-RU" dirty="0">
                <a:solidFill>
                  <a:schemeClr val="tx1"/>
                </a:solidFill>
              </a:rPr>
              <a:t>включать:</a:t>
            </a:r>
          </a:p>
          <a:p>
            <a:pPr algn="just"/>
            <a:r>
              <a:rPr lang="ru-RU" dirty="0">
                <a:solidFill>
                  <a:schemeClr val="tx1"/>
                </a:solidFill>
              </a:rPr>
              <a:t>- оценку гамма-фона на территории строительства;</a:t>
            </a:r>
          </a:p>
          <a:p>
            <a:pPr algn="just"/>
            <a:r>
              <a:rPr lang="ru-RU" dirty="0">
                <a:solidFill>
                  <a:schemeClr val="tx1"/>
                </a:solidFill>
              </a:rPr>
              <a:t>- определение радиационных характеристик источников водоснабжения;</a:t>
            </a:r>
          </a:p>
          <a:p>
            <a:pPr algn="just"/>
            <a:r>
              <a:rPr lang="ru-RU" dirty="0">
                <a:solidFill>
                  <a:schemeClr val="tx1"/>
                </a:solidFill>
              </a:rPr>
              <a:t>- оценку </a:t>
            </a:r>
            <a:r>
              <a:rPr lang="ru-RU" dirty="0" err="1">
                <a:solidFill>
                  <a:schemeClr val="tx1"/>
                </a:solidFill>
              </a:rPr>
              <a:t>радоноопасности</a:t>
            </a:r>
            <a:r>
              <a:rPr lang="ru-RU" dirty="0">
                <a:solidFill>
                  <a:schemeClr val="tx1"/>
                </a:solidFill>
              </a:rPr>
              <a:t> территории.</a:t>
            </a:r>
          </a:p>
          <a:p>
            <a:pPr algn="just"/>
            <a:r>
              <a:rPr lang="ru-RU" dirty="0">
                <a:solidFill>
                  <a:schemeClr val="tx1"/>
                </a:solidFill>
              </a:rPr>
              <a:t>Маршрутную гамма-съемку территории следует проводить с одновременным использованием поисковых гамма-радиометров и дозиметров. Поисковые радиометры используются в режиме прослушивания звукового сигнала для обнаружения зон с повышенным гамма-фоном. При этом территория должна быть подвергнута, по возможности, сплошному прослушиванию при перемещениях радиометра по прямолинейным или Z - образным маршрутам. Нормальный естественный уровень мощности эквивалентной дозы (МЭД) внешнего гамма-излучения на открытых территориях в средней полосе России составляет от 0,1 до 0,2 </a:t>
            </a:r>
            <a:r>
              <a:rPr lang="ru-RU" dirty="0" err="1">
                <a:solidFill>
                  <a:schemeClr val="tx1"/>
                </a:solidFill>
              </a:rPr>
              <a:t>мкЗв</a:t>
            </a:r>
            <a:r>
              <a:rPr lang="ru-RU" dirty="0">
                <a:solidFill>
                  <a:schemeClr val="tx1"/>
                </a:solidFill>
              </a:rPr>
              <a:t>/час. Участки, на которых фактический уровень МЭД превышает обусловленный естественным гамма-фоном, рассматриваются как аномальные. В зонах выявленных аномалий гамма-фона интервалы между контрольными точками должны последовательно сокращаться до размера, необходимого для оконтуривания зон с уровнем МЭД &gt; 0,3 </a:t>
            </a:r>
            <a:r>
              <a:rPr lang="ru-RU" dirty="0" err="1">
                <a:solidFill>
                  <a:schemeClr val="tx1"/>
                </a:solidFill>
              </a:rPr>
              <a:t>мкЗв</a:t>
            </a:r>
            <a:r>
              <a:rPr lang="ru-RU" dirty="0">
                <a:solidFill>
                  <a:schemeClr val="tx1"/>
                </a:solidFill>
              </a:rPr>
              <a:t>/час. На таких участках с целью оценки величины годовой эффективной дозы должны быть определены удельные активности техногенных радионуклидов в почве и, по согласованию с органами </a:t>
            </a:r>
            <a:r>
              <a:rPr lang="ru-RU" dirty="0" err="1">
                <a:solidFill>
                  <a:schemeClr val="tx1"/>
                </a:solidFill>
              </a:rPr>
              <a:t>Роспотребнадзора</a:t>
            </a:r>
            <a:r>
              <a:rPr lang="ru-RU" dirty="0">
                <a:solidFill>
                  <a:schemeClr val="tx1"/>
                </a:solidFill>
              </a:rPr>
              <a:t>, решен вопрос о необходимости проведения дополнительных исследований или дезактивационных мероприятий.</a:t>
            </a:r>
          </a:p>
          <a:p>
            <a:pPr algn="just"/>
            <a:r>
              <a:rPr lang="ru-RU" dirty="0" err="1">
                <a:solidFill>
                  <a:schemeClr val="tx1"/>
                </a:solidFill>
              </a:rPr>
              <a:t>Радоноопасность</a:t>
            </a:r>
            <a:r>
              <a:rPr lang="ru-RU" dirty="0">
                <a:solidFill>
                  <a:schemeClr val="tx1"/>
                </a:solidFill>
              </a:rPr>
              <a:t> территории определяется плотностью потока радона с поверхности грунта и содержанием радона в воздухе построенных зданий и сооружений.</a:t>
            </a:r>
          </a:p>
          <a:p>
            <a:endParaRPr lang="ru-RU" dirty="0"/>
          </a:p>
        </p:txBody>
      </p:sp>
      <p:sp>
        <p:nvSpPr>
          <p:cNvPr id="4" name="Текст 3"/>
          <p:cNvSpPr>
            <a:spLocks noGrp="1"/>
          </p:cNvSpPr>
          <p:nvPr>
            <p:ph type="body" sz="half" idx="2"/>
          </p:nvPr>
        </p:nvSpPr>
        <p:spPr>
          <a:xfrm>
            <a:off x="683568" y="2708920"/>
            <a:ext cx="3388660" cy="2139518"/>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204864"/>
            <a:ext cx="4266466" cy="3016558"/>
          </a:xfrm>
          <a:prstGeom prst="rect">
            <a:avLst/>
          </a:prstGeom>
        </p:spPr>
      </p:pic>
    </p:spTree>
    <p:extLst>
      <p:ext uri="{BB962C8B-B14F-4D97-AF65-F5344CB8AC3E}">
        <p14:creationId xmlns:p14="http://schemas.microsoft.com/office/powerpoint/2010/main" val="1354098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764704"/>
            <a:ext cx="3636085" cy="1258493"/>
          </a:xfrm>
        </p:spPr>
        <p:txBody>
          <a:bodyPr/>
          <a:lstStyle/>
          <a:p>
            <a:r>
              <a:rPr lang="ru-RU" sz="2400" dirty="0" smtClean="0">
                <a:solidFill>
                  <a:schemeClr val="tx1"/>
                </a:solidFill>
              </a:rPr>
              <a:t>Биологические исследования</a:t>
            </a:r>
            <a:endParaRPr lang="ru-RU" sz="2400" dirty="0">
              <a:solidFill>
                <a:schemeClr val="tx1"/>
              </a:solidFill>
            </a:endParaRPr>
          </a:p>
        </p:txBody>
      </p:sp>
      <p:sp>
        <p:nvSpPr>
          <p:cNvPr id="3" name="Объект 2"/>
          <p:cNvSpPr>
            <a:spLocks noGrp="1"/>
          </p:cNvSpPr>
          <p:nvPr>
            <p:ph idx="1"/>
          </p:nvPr>
        </p:nvSpPr>
        <p:spPr>
          <a:xfrm>
            <a:off x="4593515" y="332656"/>
            <a:ext cx="4370973" cy="6048672"/>
          </a:xfrm>
        </p:spPr>
        <p:txBody>
          <a:bodyPr>
            <a:normAutofit/>
          </a:bodyPr>
          <a:lstStyle/>
          <a:p>
            <a:pPr algn="just"/>
            <a:r>
              <a:rPr lang="ru-RU" sz="1050" b="1" dirty="0">
                <a:solidFill>
                  <a:schemeClr val="tx1"/>
                </a:solidFill>
              </a:rPr>
              <a:t>Изучение растительного покрова</a:t>
            </a:r>
            <a:r>
              <a:rPr lang="ru-RU" sz="1050" dirty="0">
                <a:solidFill>
                  <a:schemeClr val="tx1"/>
                </a:solidFill>
              </a:rPr>
              <a:t> осуществляется в трех аспектах:</a:t>
            </a:r>
          </a:p>
          <a:p>
            <a:pPr algn="just"/>
            <a:r>
              <a:rPr lang="ru-RU" sz="1050" dirty="0">
                <a:solidFill>
                  <a:schemeClr val="tx1"/>
                </a:solidFill>
              </a:rPr>
              <a:t>- в качестве индикатора инженерно-геологических условий и их изменения под влиянием антропогенного воздействия (мерзлотных условий, глубины залегания уровня грунтовых вод, подтопления, осушения, опустынивания);</a:t>
            </a:r>
          </a:p>
          <a:p>
            <a:pPr algn="just"/>
            <a:r>
              <a:rPr lang="ru-RU" sz="1050" dirty="0">
                <a:solidFill>
                  <a:schemeClr val="tx1"/>
                </a:solidFill>
              </a:rPr>
              <a:t>- как биотический компонент природной среды, играющий решающую роль в структурно-функциональной организации экосистем и определении их границ;</a:t>
            </a:r>
          </a:p>
          <a:p>
            <a:pPr algn="just"/>
            <a:r>
              <a:rPr lang="ru-RU" sz="1050" dirty="0">
                <a:solidFill>
                  <a:schemeClr val="tx1"/>
                </a:solidFill>
              </a:rPr>
              <a:t>- как индикатор уровня антропогенной нагрузки на природную среду (вырубки, гари, </a:t>
            </a:r>
            <a:r>
              <a:rPr lang="ru-RU" sz="1050" dirty="0" err="1">
                <a:solidFill>
                  <a:schemeClr val="tx1"/>
                </a:solidFill>
              </a:rPr>
              <a:t>перевыпас</a:t>
            </a:r>
            <a:r>
              <a:rPr lang="ru-RU" sz="1050" dirty="0">
                <a:solidFill>
                  <a:schemeClr val="tx1"/>
                </a:solidFill>
              </a:rPr>
              <a:t> скота, механическое нарушение, повреждение техногенными выбросами, изменение видового состава, уменьшение проективного покрытия и продуктивности).</a:t>
            </a:r>
          </a:p>
          <a:p>
            <a:pPr algn="just"/>
            <a:r>
              <a:rPr lang="ru-RU" sz="1050" dirty="0">
                <a:solidFill>
                  <a:schemeClr val="tx1"/>
                </a:solidFill>
              </a:rPr>
              <a:t>При изучении растительного покрова проводятся:</a:t>
            </a:r>
          </a:p>
          <a:p>
            <a:pPr algn="just"/>
            <a:r>
              <a:rPr lang="ru-RU" sz="1050" dirty="0">
                <a:solidFill>
                  <a:schemeClr val="tx1"/>
                </a:solidFill>
              </a:rPr>
              <a:t>- сбор, обобщение и анализ опубликованных и фондовых материалов и данных Рослесхоза, Минсельхозпрода России, научно-исследовательских и лесоустроительных организаций;</a:t>
            </a:r>
          </a:p>
          <a:p>
            <a:pPr algn="just"/>
            <a:r>
              <a:rPr lang="ru-RU" sz="1050" dirty="0">
                <a:solidFill>
                  <a:schemeClr val="tx1"/>
                </a:solidFill>
              </a:rPr>
              <a:t>- дешифрирование аэрокосмических материалов;</a:t>
            </a:r>
          </a:p>
          <a:p>
            <a:pPr algn="just"/>
            <a:r>
              <a:rPr lang="ru-RU" sz="1050" dirty="0">
                <a:solidFill>
                  <a:schemeClr val="tx1"/>
                </a:solidFill>
              </a:rPr>
              <a:t>- полевые геоботанические исследования, при необходимости, включая организацию стационарных наблюдений.</a:t>
            </a:r>
          </a:p>
          <a:p>
            <a:pPr algn="just"/>
            <a:r>
              <a:rPr lang="ru-RU" sz="1050" b="1" dirty="0">
                <a:solidFill>
                  <a:schemeClr val="tx1"/>
                </a:solidFill>
              </a:rPr>
              <a:t>Характеристика животного мира</a:t>
            </a:r>
            <a:r>
              <a:rPr lang="ru-RU" sz="1050" dirty="0">
                <a:solidFill>
                  <a:schemeClr val="tx1"/>
                </a:solidFill>
              </a:rPr>
              <a:t> согласно СП 47.13330.2012 </a:t>
            </a:r>
            <a:r>
              <a:rPr lang="ru-RU" sz="1050" dirty="0" smtClean="0">
                <a:solidFill>
                  <a:schemeClr val="tx1"/>
                </a:solidFill>
              </a:rPr>
              <a:t> </a:t>
            </a:r>
            <a:r>
              <a:rPr lang="ru-RU" sz="1050" dirty="0">
                <a:solidFill>
                  <a:schemeClr val="tx1"/>
                </a:solidFill>
              </a:rPr>
              <a:t>выполняется на основании данных уполномоченных государственных органов субъекта Российской Федерации, изучения опубликованных данных и фондовых материалов охотничьих хозяйств, </a:t>
            </a:r>
            <a:r>
              <a:rPr lang="ru-RU" sz="1050" dirty="0" err="1">
                <a:solidFill>
                  <a:schemeClr val="tx1"/>
                </a:solidFill>
              </a:rPr>
              <a:t>Росрыболовства</a:t>
            </a:r>
            <a:r>
              <a:rPr lang="ru-RU" sz="1050" dirty="0">
                <a:solidFill>
                  <a:schemeClr val="tx1"/>
                </a:solidFill>
              </a:rPr>
              <a:t>, научно- исследовательских организаций и других ведомств.  При необходимости проводятся полевые исследования, включая экологический мониторинг. Полевые наблюдения и изучение фондовых материалов целесообразно дополнять опросом местного населения, и в особенности охотников, рыболовов и лесников.</a:t>
            </a:r>
          </a:p>
          <a:p>
            <a:pPr algn="just"/>
            <a:endParaRPr lang="ru-RU" sz="1050" dirty="0"/>
          </a:p>
        </p:txBody>
      </p:sp>
      <p:sp>
        <p:nvSpPr>
          <p:cNvPr id="4" name="Текст 3"/>
          <p:cNvSpPr>
            <a:spLocks noGrp="1"/>
          </p:cNvSpPr>
          <p:nvPr>
            <p:ph type="body" sz="half" idx="2"/>
          </p:nvPr>
        </p:nvSpPr>
        <p:spPr/>
        <p:txBody>
          <a:bodyPr/>
          <a:lstStyle/>
          <a:p>
            <a:endParaRPr lang="ru-RU" dirty="0"/>
          </a:p>
        </p:txBody>
      </p:sp>
      <p:pic>
        <p:nvPicPr>
          <p:cNvPr id="5" name="Содержимое 4" descr="100_1243.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755576" y="2974274"/>
            <a:ext cx="3816424" cy="2862319"/>
          </a:xfrm>
        </p:spPr>
      </p:pic>
    </p:spTree>
    <p:extLst>
      <p:ext uri="{BB962C8B-B14F-4D97-AF65-F5344CB8AC3E}">
        <p14:creationId xmlns:p14="http://schemas.microsoft.com/office/powerpoint/2010/main" val="14760093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836712"/>
            <a:ext cx="3636085" cy="1258493"/>
          </a:xfrm>
        </p:spPr>
        <p:txBody>
          <a:bodyPr/>
          <a:lstStyle/>
          <a:p>
            <a:r>
              <a:rPr lang="ru-RU" sz="2400" dirty="0">
                <a:solidFill>
                  <a:schemeClr val="tx1"/>
                </a:solidFill>
              </a:rPr>
              <a:t>Эколого-ландшафтные исследования </a:t>
            </a:r>
          </a:p>
        </p:txBody>
      </p:sp>
      <p:sp>
        <p:nvSpPr>
          <p:cNvPr id="3" name="Объект 2"/>
          <p:cNvSpPr>
            <a:spLocks noGrp="1"/>
          </p:cNvSpPr>
          <p:nvPr>
            <p:ph idx="1"/>
          </p:nvPr>
        </p:nvSpPr>
        <p:spPr>
          <a:xfrm>
            <a:off x="4788024" y="764704"/>
            <a:ext cx="4017085" cy="4894730"/>
          </a:xfrm>
        </p:spPr>
        <p:txBody>
          <a:bodyPr>
            <a:normAutofit fontScale="62500" lnSpcReduction="20000"/>
          </a:bodyPr>
          <a:lstStyle/>
          <a:p>
            <a:pPr algn="just"/>
            <a:r>
              <a:rPr lang="ru-RU" dirty="0">
                <a:solidFill>
                  <a:schemeClr val="tx1"/>
                </a:solidFill>
              </a:rPr>
              <a:t>С</a:t>
            </a:r>
            <a:r>
              <a:rPr lang="ru-RU" dirty="0" smtClean="0">
                <a:solidFill>
                  <a:schemeClr val="tx1"/>
                </a:solidFill>
              </a:rPr>
              <a:t>огласно </a:t>
            </a:r>
            <a:r>
              <a:rPr lang="ru-RU" dirty="0">
                <a:solidFill>
                  <a:schemeClr val="tx1"/>
                </a:solidFill>
              </a:rPr>
              <a:t>СП </a:t>
            </a:r>
            <a:r>
              <a:rPr lang="ru-RU" dirty="0" smtClean="0">
                <a:solidFill>
                  <a:schemeClr val="tx1"/>
                </a:solidFill>
              </a:rPr>
              <a:t>47.13330.2012 </a:t>
            </a:r>
            <a:r>
              <a:rPr lang="ru-RU" dirty="0">
                <a:solidFill>
                  <a:schemeClr val="tx1"/>
                </a:solidFill>
              </a:rPr>
              <a:t>выполняются для целей территориального планирования, планировки территории и подготовки проектной документации. Полевые исследования служат для уточнения границ природных комплексов и описания современной активности опасных экзогенных геологических процессов и гидрологических явлений. По материалам исследований разрабатывается ландшафтная карта с пояснительной запиской, содержащие оценку состояния природных комплексов и прогноз их динамики. Ландшафтное картографирование проводится на основе топографических карт и материалов дистанционного зондирования, с учетом требований ГОСТ 17.8.1.01, ГОСТ 17.8.1.02.</a:t>
            </a:r>
          </a:p>
          <a:p>
            <a:pPr algn="just"/>
            <a:r>
              <a:rPr lang="ru-RU" dirty="0">
                <a:solidFill>
                  <a:schemeClr val="tx1"/>
                </a:solidFill>
              </a:rPr>
              <a:t>Основной объект картографирования для целей территориального планирования - природные комплексы ранга ландшафтов и местностей, для целей объектного проектирования -  уровня урочищ и </a:t>
            </a:r>
            <a:r>
              <a:rPr lang="ru-RU" dirty="0" err="1">
                <a:solidFill>
                  <a:schemeClr val="tx1"/>
                </a:solidFill>
              </a:rPr>
              <a:t>подурочищ</a:t>
            </a:r>
            <a:r>
              <a:rPr lang="ru-RU" dirty="0">
                <a:solidFill>
                  <a:schemeClr val="tx1"/>
                </a:solidFill>
              </a:rPr>
              <a:t>.</a:t>
            </a:r>
          </a:p>
        </p:txBody>
      </p:sp>
      <p:sp>
        <p:nvSpPr>
          <p:cNvPr id="4" name="Текст 3"/>
          <p:cNvSpPr>
            <a:spLocks noGrp="1"/>
          </p:cNvSpPr>
          <p:nvPr>
            <p:ph type="body" sz="half" idx="2"/>
          </p:nvPr>
        </p:nvSpPr>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2923161"/>
            <a:ext cx="3888432" cy="2920643"/>
          </a:xfrm>
          <a:prstGeom prst="rect">
            <a:avLst/>
          </a:prstGeom>
        </p:spPr>
      </p:pic>
    </p:spTree>
    <p:extLst>
      <p:ext uri="{BB962C8B-B14F-4D97-AF65-F5344CB8AC3E}">
        <p14:creationId xmlns:p14="http://schemas.microsoft.com/office/powerpoint/2010/main" val="17948925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04664"/>
            <a:ext cx="3636085" cy="1474517"/>
          </a:xfrm>
        </p:spPr>
        <p:txBody>
          <a:bodyPr/>
          <a:lstStyle/>
          <a:p>
            <a:r>
              <a:rPr lang="ru-RU" sz="1800" dirty="0">
                <a:solidFill>
                  <a:schemeClr val="tx1"/>
                </a:solidFill>
              </a:rPr>
              <a:t>Социально-экономические,</a:t>
            </a:r>
            <a:r>
              <a:rPr lang="ru-RU" sz="1800" i="1" dirty="0">
                <a:solidFill>
                  <a:schemeClr val="tx1"/>
                </a:solidFill>
              </a:rPr>
              <a:t> </a:t>
            </a:r>
            <a:r>
              <a:rPr lang="ru-RU" sz="1800" dirty="0">
                <a:solidFill>
                  <a:schemeClr val="tx1"/>
                </a:solidFill>
              </a:rPr>
              <a:t>медико-биологические и санитарно-эпидемиологические исследования</a:t>
            </a:r>
          </a:p>
        </p:txBody>
      </p:sp>
      <p:sp>
        <p:nvSpPr>
          <p:cNvPr id="3" name="Объект 2"/>
          <p:cNvSpPr>
            <a:spLocks noGrp="1"/>
          </p:cNvSpPr>
          <p:nvPr>
            <p:ph idx="1"/>
          </p:nvPr>
        </p:nvSpPr>
        <p:spPr>
          <a:xfrm>
            <a:off x="4593515" y="476672"/>
            <a:ext cx="4226957" cy="5976664"/>
          </a:xfrm>
        </p:spPr>
        <p:txBody>
          <a:bodyPr>
            <a:normAutofit fontScale="55000" lnSpcReduction="20000"/>
          </a:bodyPr>
          <a:lstStyle/>
          <a:p>
            <a:pPr algn="just"/>
            <a:r>
              <a:rPr lang="ru-RU" b="1" i="1" dirty="0">
                <a:solidFill>
                  <a:schemeClr val="tx1"/>
                </a:solidFill>
              </a:rPr>
              <a:t>Социально-экономические исследования</a:t>
            </a:r>
            <a:r>
              <a:rPr lang="ru-RU" dirty="0">
                <a:solidFill>
                  <a:schemeClr val="tx1"/>
                </a:solidFill>
              </a:rPr>
              <a:t> должны включать:</a:t>
            </a:r>
          </a:p>
          <a:p>
            <a:pPr algn="just"/>
            <a:r>
              <a:rPr lang="ru-RU" dirty="0">
                <a:solidFill>
                  <a:schemeClr val="tx1"/>
                </a:solidFill>
              </a:rPr>
              <a:t>- изучение социальной сферы (численности, этнического состава населения, занятости, системы расселения и динамики населения, демографической ситуации, уровня жизни);</a:t>
            </a:r>
          </a:p>
          <a:p>
            <a:pPr algn="just"/>
            <a:r>
              <a:rPr lang="ru-RU" dirty="0">
                <a:solidFill>
                  <a:schemeClr val="tx1"/>
                </a:solidFill>
              </a:rPr>
              <a:t>- медико-биологические и санитарно-эпидемиологические исследования;</a:t>
            </a:r>
          </a:p>
          <a:p>
            <a:pPr algn="just"/>
            <a:r>
              <a:rPr lang="ru-RU" dirty="0">
                <a:solidFill>
                  <a:schemeClr val="tx1"/>
                </a:solidFill>
              </a:rPr>
              <a:t>- обследование и оценку состояния памятников архитектуры, истории, культуры.</a:t>
            </a:r>
          </a:p>
          <a:p>
            <a:pPr algn="just"/>
            <a:r>
              <a:rPr lang="ru-RU" dirty="0">
                <a:solidFill>
                  <a:schemeClr val="tx1"/>
                </a:solidFill>
              </a:rPr>
              <a:t>Социально-экономические исследования выполняются на основе сбора данных статистической отчетности, архивных материалов центральных и местных административных органов, центров санитарно-эпидемиологического </a:t>
            </a:r>
            <a:r>
              <a:rPr lang="ru-RU" dirty="0" smtClean="0">
                <a:solidFill>
                  <a:schemeClr val="tx1"/>
                </a:solidFill>
              </a:rPr>
              <a:t>надзора.</a:t>
            </a:r>
          </a:p>
          <a:p>
            <a:pPr algn="just"/>
            <a:r>
              <a:rPr lang="ru-RU" b="1" i="1" dirty="0">
                <a:solidFill>
                  <a:schemeClr val="tx1"/>
                </a:solidFill>
              </a:rPr>
              <a:t>Медико-биологические и санитарно-эпидемиологические исследования</a:t>
            </a:r>
            <a:r>
              <a:rPr lang="ru-RU" dirty="0">
                <a:solidFill>
                  <a:schemeClr val="tx1"/>
                </a:solidFill>
              </a:rPr>
              <a:t> следует проводить для оценки современного состояния и прогноза возможных изменений здоровья населения под влиянием экологических условий и санитарно-эпидемиологического состояния территории при реализации проектов строительства</a:t>
            </a:r>
            <a:r>
              <a:rPr lang="ru-RU" dirty="0" smtClean="0">
                <a:solidFill>
                  <a:schemeClr val="tx1"/>
                </a:solidFill>
              </a:rPr>
              <a:t>.</a:t>
            </a:r>
          </a:p>
          <a:p>
            <a:pPr algn="just"/>
            <a:r>
              <a:rPr lang="ru-RU" b="1" i="1" dirty="0">
                <a:solidFill>
                  <a:schemeClr val="tx1"/>
                </a:solidFill>
              </a:rPr>
              <a:t>Выявление родовых и охотничьих угодий коренного населения</a:t>
            </a:r>
            <a:r>
              <a:rPr lang="ru-RU" b="1" dirty="0">
                <a:solidFill>
                  <a:schemeClr val="tx1"/>
                </a:solidFill>
              </a:rPr>
              <a:t> </a:t>
            </a:r>
            <a:r>
              <a:rPr lang="ru-RU" dirty="0">
                <a:solidFill>
                  <a:schemeClr val="tx1"/>
                </a:solidFill>
              </a:rPr>
              <a:t>в нормативных документах пока не закреплено, но тем не менее это – одна из важнейших задач при инженерно-экологических изысканиях в местах проживания малочисленных коренных народов Крайнего Севера. Родовые угодья коренного населения – распространенная в малонаселенных районах форма организации этнических охраняемых территорий. </a:t>
            </a:r>
          </a:p>
        </p:txBody>
      </p:sp>
      <p:sp>
        <p:nvSpPr>
          <p:cNvPr id="4" name="Текст 3"/>
          <p:cNvSpPr>
            <a:spLocks noGrp="1"/>
          </p:cNvSpPr>
          <p:nvPr>
            <p:ph type="body" sz="half" idx="2"/>
          </p:nvPr>
        </p:nvSpPr>
        <p:spPr>
          <a:xfrm>
            <a:off x="683568" y="2852936"/>
            <a:ext cx="338866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132856"/>
            <a:ext cx="4371970" cy="2916361"/>
          </a:xfrm>
          <a:prstGeom prst="rect">
            <a:avLst/>
          </a:prstGeom>
        </p:spPr>
      </p:pic>
    </p:spTree>
    <p:extLst>
      <p:ext uri="{BB962C8B-B14F-4D97-AF65-F5344CB8AC3E}">
        <p14:creationId xmlns:p14="http://schemas.microsoft.com/office/powerpoint/2010/main" val="158568986"/>
      </p:ext>
    </p:extLst>
  </p:cSld>
  <p:clrMapOvr>
    <a:masterClrMapping/>
  </p:clrMapOvr>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479</TotalTime>
  <Words>20933</Words>
  <Application>Microsoft Office PowerPoint</Application>
  <PresentationFormat>Экран (4:3)</PresentationFormat>
  <Paragraphs>1761</Paragraphs>
  <Slides>134</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134</vt:i4>
      </vt:variant>
    </vt:vector>
  </HeadingPairs>
  <TitlesOfParts>
    <vt:vector size="135" baseType="lpstr">
      <vt:lpstr>Воздушный поток</vt:lpstr>
      <vt:lpstr>ФЕДЕРАЛЬНОЕ АГЕНТСТВО СВЯЗИ ФЕДЕРАЛЬНОЕ ГОСУДАРСТВЕННОЕ БЮДЖЕТНОЕ ОБРАЗОВАТЕЛЬНОЕ УЧРЕЖДЕНИЕ ВЫСШЕГО ОБРАЗОВАНИЯ «САНКТ-ПЕТЕРБУРГСКИЙ ГОСУДАРСТВЕННЫЙ УНИВЕРСИТЕТ ТЕЛЕКОММУНИКАЦИЙ ИМ. ПРОФ. М.А. БОНЧ-БРУЕВИЧА» (СПбГУТ)  Кафедра экологии и безопасности жизнедеятельности              КОМПЛЕКТ ПРЕЗЕНТАЦИЙ ПО ДИСЦИПЛИНЕ «ОЦЕНКА ВОЗДЕЙСТВИЯ НА ОКРУЖАЮЩУЮ СРЕДУ» Направление подготовки 05.03.06 Экология и природопользование   Разработчик: профессор, д.г.н. Стурман В.И.   Санкт-Петербург 2018 </vt:lpstr>
      <vt:lpstr>1. ИСТОРИЯ ФОРМИРОВАНИЯ МЕТОДОЛОГИИ И НОРМАТИВНОЙ БАЗЫ ОВОС</vt:lpstr>
      <vt:lpstr>Основное содержание современного этапа природопользования и охраны окружающей среды </vt:lpstr>
      <vt:lpstr>Руководство по ОВОС СКОПЕ 5</vt:lpstr>
      <vt:lpstr>Особенности экспертизы проектов в России в 1970-80-х гг. </vt:lpstr>
      <vt:lpstr>Формирование процедуры ОВОС в России </vt:lpstr>
      <vt:lpstr>Оценка воздействия на окружающую среду в трактовке Руководства… 1992 г. </vt:lpstr>
      <vt:lpstr>Презентация PowerPoint</vt:lpstr>
      <vt:lpstr>Эволюция подходов к содержанию и задачам ОВОС (1995-2000 гг.)</vt:lpstr>
      <vt:lpstr>2006 г. Изменения в законе РФ «Об экологической экспертизе» (закон №232-ФЗ «О внесении изменений в Градостроительный кодекс Российской Федерации и отдельные законодательные акты Российской Федерации»). Тем же законом 232-ФЗ были внесены изменения в Градостроительный кодекс, существенно поднявшие роль инженерных изысканий для строительства.</vt:lpstr>
      <vt:lpstr>Объединены в одну государственную экспертизу ранее существовавшие ведомственные экспертизы, такие как государственная экологическая экспертиза, санитарно-эпидемиологическая экспертиза, экспертиза пожарной безопасности, государственная экспертиза в области защиты населения и территорий от чрезвычайных ситуаций, экспертиза промышленной безопасности, экспертиза безопасности ядерных установок, государственная экспертиза деклараций безопасности гидротехнических сооружений, экспертиза условий труда, экспертиза объектов обороны и безопасности. Определен круг объектов экспертизы: подлежат государственной экспертизе проектная документация и результаты инженерных изысканий, выполненных для подготовки такой проектной документации, в отношении объектов капитального строительства за исключением следующих: - отдельно стоящие жилые дома с количеством этажей не более 3, предназначенные для проживания одной семьи (объекты индивидуального жилищного строительства); - жилые дома с количеством этажей не более 3, состоящие из не более 10 блоков, каждый из которых предназначен для проживания одной семьи; - многоквартирные дома с количеством этажей не более 3, состоящие из не более 4 блок-секций, в каждой из которых находятся несколько квартир и помещения общего пользования; - отдельно стоящие объекты капитального строительства с количеством этажей не более 2, общая площадь которых составляет не более 1500 кв. метров и которые не предназначены для проживания граждан и осуществления производственной деятельности; - отдельно стоящие объекты капитального строительства с количеством этажей не более 2, общая площадь которых составляет не более 1500 кв. метров, которые предназначены для осуществления производственной деятельности и для которых не требуется устанавливать санитарно-защитные зоны или требуется устанавливать санитарно-защитные зоны в пределах границ земельных участков, на которых расположены такие объекты. - строительство гаража на земельном участке, предоставленном физическому лицу для целей, не связанных с осуществлением предпринимательской деятельности, или строительство на земельном участке, предоставленном для ведения садоводства, дачного хозяйства; - строительство, реконструкция объектов, не являющихся объектами капитального строительства (киосков, навесов и других);  - строительство на земельном участке строений и сооружений вспомогательного использования;  - изменение объектов капитального строительства и (или) их частей, если такое изменение не затрагивает конструктивные и другие характеристики их надежности и безопасности и не превышает предельные параметры разрешенного строительства, реконструкции, установленные градостроительным регламентом. Определен круг объектов экспертизы федерального уровня: объекты, строительство которых предполагается осуществлять на территориях 2 и более субъектов Российской Федерации, в исключительной экономической зоне Российской Федерации, на континентальном шельфе, объекты обороны и безопасности, объекты культурного наследия, особо опасные и технически сложные и уникальные объекты. </vt:lpstr>
      <vt:lpstr>Раздел 8 "Перечень мероприятий по охране окружающей среды" должен содержать:  в текстовой части а) результаты оценки воздействия объекта капитального строительства на окружающую среду; б) перечень мероприятий по предотвращению и (или) снижению возможного негативного воздействия намечаемой хозяйственной деятельности на окружающую среду и рациональному использованию природных ресурсов, включающий: - результаты расчетов приземных концентраций загрязняющих веществ, анализ и предложения по ПДВ и ВСВ; - обоснование решений по очистке сточных вод и утилизации обезвреженных элементов, по предотвращению аварийных сбросов сточных вод; -  мероприятия по охране атмосферного воздуха; - мероприятия по оборотному водоснабжению - для объектов производственного назначения; - мероприятия по охране и рациональному использованию земельных ресурсов и почвенного покрова, в том числе мероприятия по рекультивации нарушенных или загрязненных земельных участков и почвенного покрова; - мероприятия по сбору, использованию, обезвреживанию, транспортировке и размещению опасных отходов; - мероприятия по охране недр - для объектов производственного назначения; - мероприятия по охране объектов растительного и животного мира и среды их обитания; - мероприятия по минимизации возникновения возможных аварийных ситуаций и последствий их воздействия на экосистему региона; - мероприятия, технические решения и сооружения, обеспечивающие рациональное использование и охрану водных объектов, сохранение водных биологических ресурсов; - программу производственного экологического контроля (мониторинга) за характером изменения всех компонентов экосистемы;  в) перечень и расчет затрат на реализацию природоохранных мероприятий и компенсационных выплат;  в графической части г) ситуационный план (карту-схему) района строительства с указанием на нем границ земельного участка, предоставленного для размещения объекта капитального строительства, границ санитарно-защитной зоны, селитебной территории, рекреационных зон, водоохранных зон, зон охраны источников питьевого водоснабжения, мест обитания животных и растений, занесенных в Красную книгу Российской Федерации и красные книги субъектов Российской Федерации, а также мест нахождения расчетных точек; д) ситуационный план (карту-схему) района строительства с указанием границ земельного участка, предоставленного для размещения объекта капитального строительства, расположения источников выбросов в атмосферу загрязняющих веществ и устройств по очистке этих выбросов; е) карты-схемы и сводные таблицы с результатами расчетов загрязнения атмосферы при неблагоприятных погодных условиях и выбросов по веществам и комбинациям веществ с суммирующимися вредными воздействиями - для объектов производственного назначения; ж) ситуационный план (карту-схему) района с указанием границ земельного участка, предоставленного для размещения объекта капитального строительства, с указанием контрольных пунктов, постов, скважин и иных объектов, обеспечивающих отбор проб воды из поверхностных водных объектов, а также подземных вод, - для объектов производственного назначения. </vt:lpstr>
      <vt:lpstr>Введение саморегулирования</vt:lpstr>
      <vt:lpstr>Переход к саморегулированию в отсутствие эффективных институтов гражданского общества, обеспечивающих каналы обратной связи, не мог привести ни к чему, кроме безудержной коррупции.  Реклама СРО на билбордах лучше любых разоблачительных публикаций свидетельствует: для допуска к изысканиям (проектированию, строительству) теперь не требуется ничего, кроме денег. «Отбиваются» деньги, разумеется, на производственных издержках.  Инженерно-экологические изыскания, качественное выполнение которых в принципе не способно принести заказчику ничего, кроме проблем и дополнительных расходов, стали едва ли не первоочередной жертвой этого процесса.  </vt:lpstr>
      <vt:lpstr>Перечень национальных стандартов и сводов правил (частей таких стандартов и сводов правил), в результате применения которых на обязательной основе обеспечивается соблюдение требований Федерального закона «Технический регламент о безопасности зданий и сооружений» (Утвержден распоряжением Правительства РФ от 21 июня 2010 г. № 1047-р )</vt:lpstr>
      <vt:lpstr>2. СВОЙСТВА ПРИРОДНОЙ СРЕДЫ КАК УСЛОВИЯ ХОЗЯЙСТВЕННОЙ ДЕЯТЕЛЬНОСТИ. ЛИТОСФЕРА</vt:lpstr>
      <vt:lpstr>Литосфера и ее инженерные свойства</vt:lpstr>
      <vt:lpstr>Литосфера и ее инженерные свойства (продолжение)</vt:lpstr>
      <vt:lpstr>Презентация PowerPoint</vt:lpstr>
      <vt:lpstr>Презентация PowerPoint</vt:lpstr>
      <vt:lpstr>Презентация PowerPoint</vt:lpstr>
      <vt:lpstr>3. СВОЙСТВА ПРИРОДНОЙ СРЕДЫ КАК УСЛОВИЯ ХОЗЯЙСТВЕННОЙ ДЕЯТЕЛЬНОСТИ. АТМОСФЕРА</vt:lpstr>
      <vt:lpstr>Климат как производственный фактор</vt:lpstr>
      <vt:lpstr>Температурный режим </vt:lpstr>
      <vt:lpstr>Атмосферные осадки </vt:lpstr>
      <vt:lpstr>Климатическая влагообеспеченность территории </vt:lpstr>
      <vt:lpstr>Ветровой режим </vt:lpstr>
      <vt:lpstr>Учет климатического фактора при проектировании</vt:lpstr>
      <vt:lpstr> </vt:lpstr>
      <vt:lpstr>Презентация PowerPoint</vt:lpstr>
      <vt:lpstr>Презентация PowerPoint</vt:lpstr>
      <vt:lpstr>Презентация PowerPoint</vt:lpstr>
      <vt:lpstr>Презентация PowerPoint</vt:lpstr>
      <vt:lpstr>Презентация PowerPoint</vt:lpstr>
      <vt:lpstr>4. СВОЙСТВА ПРИРОДНОЙ СРЕДЫ КАК УСЛОВИЯ ХОЗЯЙСТВЕННОЙ ДЕЯТЕЛЬНОСТИ. ГИДРОСФЕРА</vt:lpstr>
      <vt:lpstr>Виды водопользования и водообеспеченность территорий</vt:lpstr>
      <vt:lpstr>Презентация PowerPoint</vt:lpstr>
      <vt:lpstr>Влияние водотоков на инженерные сооружения </vt:lpstr>
      <vt:lpstr>Требования судоходства и лесосплава к водным объектам </vt:lpstr>
      <vt:lpstr>Водопользование с забором водных ресурсов из водных объектов (водопотребление) </vt:lpstr>
      <vt:lpstr>Водопотребление с возвратом воды в водные объекты (водоотведение) </vt:lpstr>
      <vt:lpstr>Презентация PowerPoint</vt:lpstr>
      <vt:lpstr>5. БИОТА КАК ФАКТОР ХОЗЯЙСТВЕННОЙ ДЕЯТЕЛЬНОСТИ</vt:lpstr>
      <vt:lpstr>Фитомасса и биопродуктивность</vt:lpstr>
      <vt:lpstr>Ландшафтные условия мест произрастания лесов </vt:lpstr>
      <vt:lpstr>Презентация PowerPoint</vt:lpstr>
      <vt:lpstr>Презентация PowerPoint</vt:lpstr>
      <vt:lpstr>Лесохозяйственная характеристика лесов</vt:lpstr>
      <vt:lpstr>Лесохозяйственная характеристика лесов (продолжение)</vt:lpstr>
      <vt:lpstr>Лесохозяйственная характеристика лесов (продолжение)</vt:lpstr>
      <vt:lpstr>6. ЭКОЛОГИЧЕСКИЕ ТРЕБОВАНИЯ К ПРОИЗВОДСТВЕННЫМ ОБЪЕКТАМ</vt:lpstr>
      <vt:lpstr>Законодательные основы экологических требований к производственным объектам</vt:lpstr>
      <vt:lpstr>Общие требования к проектированию, строительству, эксплуатации и выводу из эксплуатации зданий, строений, сооружений и иных объектов</vt:lpstr>
      <vt:lpstr>Экологические требования к объектам энергетики</vt:lpstr>
      <vt:lpstr>Специфические требования к объектам гидроэнергетики </vt:lpstr>
      <vt:lpstr>Специфические требования к объектам атомной энергетики </vt:lpstr>
      <vt:lpstr>Требования в области охраны окружающей среды в сельском хозяйстве и при мелиоративных мероприятиях</vt:lpstr>
      <vt:lpstr>Требования охраны окружающей среды при планировке и застройке населенных пунктов</vt:lpstr>
      <vt:lpstr>Презентация PowerPoint</vt:lpstr>
      <vt:lpstr>Презентация PowerPoint</vt:lpstr>
      <vt:lpstr>Экологические требования к объектам транспорта</vt:lpstr>
      <vt:lpstr>Экологические требования к автомобилям </vt:lpstr>
      <vt:lpstr>Экологические требования к объектам нефтегазодобычи</vt:lpstr>
      <vt:lpstr>Экологические требования в области военной деятельности</vt:lpstr>
      <vt:lpstr>Законодательные требования к обращению с отходами</vt:lpstr>
      <vt:lpstr>Зоны особых экологических ограничений</vt:lpstr>
      <vt:lpstr>Зоны особых экологических ограничений (продолжение)</vt:lpstr>
      <vt:lpstr>Зоны особых экологических ограничений (продолжение)</vt:lpstr>
      <vt:lpstr>Зоны особых экологических ограничений (продолжение)</vt:lpstr>
      <vt:lpstr>Зоны особых экологических ограничений (продолжение)</vt:lpstr>
      <vt:lpstr>Зоны особых экологических ограничений (продолжение)</vt:lpstr>
      <vt:lpstr>Зоны особых экологических ограничений (продолжение)</vt:lpstr>
      <vt:lpstr>7. ОБЩЕЕ СОДЕРЖАНИЕ  И ПРЕДПОЛЕВОЙ ЭТАП ИНЖЕНЕРНО-ЭКОЛОГИЧЕСКИХ ИЗЫСКАНИЙ</vt:lpstr>
      <vt:lpstr>Цели инженерно-экологических изысканий</vt:lpstr>
      <vt:lpstr>Презентация PowerPoint</vt:lpstr>
      <vt:lpstr>Виды инженерно-экологических изысканий</vt:lpstr>
      <vt:lpstr>Виды работ при инженерно-экологических изысканиях</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9. ПОЛЕВОЙ ЭТАП ИНЖЕНЕРНО-ЭКОЛОГИЧЕСКИХ ИЗЫСКАНИЙ</vt:lpstr>
      <vt:lpstr>Состав полевого этапа</vt:lpstr>
      <vt:lpstr>Инженерно-экологическая съемка (маршрутные наблюдения)</vt:lpstr>
      <vt:lpstr>Маршрутные наблюдения</vt:lpstr>
      <vt:lpstr>Горные выработки</vt:lpstr>
      <vt:lpstr>Изучение гидрологических условий </vt:lpstr>
      <vt:lpstr>Изучение гидрогеологических условий </vt:lpstr>
      <vt:lpstr>Почвенные исследования </vt:lpstr>
      <vt:lpstr>Опробование и оценка загрязненности атмосферного воздуха</vt:lpstr>
      <vt:lpstr>Опробование и оценка загрязненности поверхностных и подземных вод при инженерно-экологических изысканиях </vt:lpstr>
      <vt:lpstr>Опробование почв и грунтов при инженерно-экологических изысканиях </vt:lpstr>
      <vt:lpstr>Радиационно-экологические исследования </vt:lpstr>
      <vt:lpstr>Биологические исследования</vt:lpstr>
      <vt:lpstr>Эколого-ландшафтные исследования </vt:lpstr>
      <vt:lpstr>Социально-экономические, медико-биологические и санитарно-эпидемиологические исследования</vt:lpstr>
      <vt:lpstr>Стационарные экологические наблюдения </vt:lpstr>
      <vt:lpstr>10. ПРИРОДООХРАННЫЙ РАЗДЕЛ ПРОЕКТНОЙ ДОКУМЕНТАЦИИ  Природоохранный раздел проектной документации в настоящее время называется «Перечень мероприятий по охране окружающей среды». В общей структуре проектной документации он имеет номер 8; его содержание (как и содержание остальных разделов) определяется в Постановлении Правительства РФ от 16 февраля 2008 г. №87 «О составе разделов проектной документации и требованиях к их содержанию».</vt:lpstr>
      <vt:lpstr>Подраздел «Результаты оценки воздействия объекта капитального строительства на окружающую среду»</vt:lpstr>
      <vt:lpstr>Результаты оценки воздействия на атмосферный воздух</vt:lpstr>
      <vt:lpstr>Результаты оценки воздействия на поверхностные и подземные воды</vt:lpstr>
      <vt:lpstr>Результаты оценки воздействия на поверхностные и подземные воды (продолжение)</vt:lpstr>
      <vt:lpstr>Воздействие проектируемых объектов на территорию и условия землепользования </vt:lpstr>
      <vt:lpstr>Подраздел «Мероприятия по охране атмосферного воздуха»</vt:lpstr>
      <vt:lpstr>Подраздел «Мероприятия по охране атмосферного воздуха» (продолжение)</vt:lpstr>
      <vt:lpstr>Подраздел «Мероприятия по охране атмосферного воздуха» (продолжение 2)</vt:lpstr>
      <vt:lpstr>Подраздел «Мероприятия по охране атмосферного воздуха» (продолжение 3)</vt:lpstr>
      <vt:lpstr>Подраздел «Мероприятия по охране атмосферного воздуха» (продолжение 4)</vt:lpstr>
      <vt:lpstr>Подраздел «Мероприятия по охране атмосферного воздуха» (продолжение 5)</vt:lpstr>
      <vt:lpstr>Подраздел «Мероприятия по охране атмосферного воздуха» (продолжение 6)</vt:lpstr>
      <vt:lpstr>Подраздел «Мероприятия, обеспечивающие рациональное использование и охрану водных объектов»</vt:lpstr>
      <vt:lpstr>Презентация PowerPoint</vt:lpstr>
      <vt:lpstr>Подраздел «Мероприятия, обеспечивающие рациональное использование и охрану водных объектов» (продолжение)</vt:lpstr>
      <vt:lpstr>Подразделы «Мероприятия по охране и рациональному использованию земельных ресурсов и почвенного покрова, недр, растительного и животного мира и среды их обитания»</vt:lpstr>
      <vt:lpstr>Подраздел «Мероприятия по сбору, использованию, обезвреживанию, транспортировке и размещению опасных отходов»</vt:lpstr>
      <vt:lpstr>11. РАЗДЕЛ ПРОЕКТНОЙ ДОКУМЕНТАЦИИ «ОЦЕНКА ВОЗДЕЙСТВИЯ НА ОКРУЖАЮЩУЮ СРЕДУ»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12. ЭКСПЕРТИЗА ПРОЕКТОВ ДЕЯТЕЛЬНОСТИ, СВЯЗАННОЙ С ВОЗДЕЙСТВИЕМ НА ОКРУЖАЮЩУЮ СРЕДУ </vt:lpstr>
      <vt:lpstr>Презентация PowerPoint</vt:lpstr>
      <vt:lpstr>Экологическая экспертиза (государственная, в т.ч. федерального и регионального уровней, и общественная)</vt:lpstr>
      <vt:lpstr>Государственная экспертиза проектной документации и результатов инженерных изысканий (федерального уровня и уровня субъектов федерации)</vt:lpstr>
      <vt:lpstr>Негосударственная экспертиза проектной документации и результатов инженерных изысканий</vt:lpstr>
      <vt:lpstr>Презентация PowerPoint</vt:lpstr>
      <vt:lpstr>Методы экспертизы: реальность, проблемы, перспективы</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СПОСОБЫ КАРТОГРАФИЧЕСКИХ ИЗОБРАЖЕНИЙ</dc:title>
  <dc:creator>Стурман</dc:creator>
  <cp:lastModifiedBy>Стурман</cp:lastModifiedBy>
  <cp:revision>66</cp:revision>
  <dcterms:created xsi:type="dcterms:W3CDTF">2014-02-07T06:36:36Z</dcterms:created>
  <dcterms:modified xsi:type="dcterms:W3CDTF">2018-09-08T14:58:14Z</dcterms:modified>
</cp:coreProperties>
</file>